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ppt/webextensions/taskpanes.xml" ContentType="application/vnd.ms-office.webextensiontaskpanes+xml"/>
  <Override PartName="/ppt/webextensions/webextension1.xml" ContentType="application/vnd.ms-office.webextension+xml"/>
</Types>
</file>

<file path=_rels/.rels><?xml version='1.0' encoding='UTF-8' standalone='yes'?>
<Relationships xmlns="http://schemas.openxmlformats.org/package/2006/relationships"><Relationship Id="rId1" Type="http://schemas.microsoft.com/office/2011/relationships/webextensiontaskpanes" Target="ppt/webextensions/taskpanes.xml"/><Relationship Id="rId2" Type="http://schemas.openxmlformats.org/officeDocument/2006/relationships/officeDocument" Target="ppt/presentation.xml"/><Relationship Id="rId3" Type="http://schemas.openxmlformats.org/package/2006/relationships/metadata/thumbnail" Target="docProps/thumbnail.jpeg"/><Relationship Id="rId4" Type="http://schemas.openxmlformats.org/package/2006/relationships/metadata/core-properties" Target="docProps/core.xml"/><Relationship Id="rId5"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5"/>
    <p:sldId id="257" r:id="rId4"/>
    <p:sldId id="258" r:id="rId3"/>
    <p:sldId id="259" r:id="rId2"/>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62"/>
    <p:restoredTop sz="94658"/>
  </p:normalViewPr>
  <p:slideViewPr>
    <p:cSldViewPr snapToGrid="0">
      <p:cViewPr varScale="1">
        <p:scale>
          <a:sx n="120" d="100"/>
          <a:sy n="120" d="100"/>
        </p:scale>
        <p:origin x="7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4.xml"/><Relationship Id="rId3" Type="http://schemas.openxmlformats.org/officeDocument/2006/relationships/slide" Target="slides/slide3.xml"/><Relationship Id="rId4" Type="http://schemas.openxmlformats.org/officeDocument/2006/relationships/slide" Target="slides/slide2.xml"/><Relationship Id="rId5" Type="http://schemas.openxmlformats.org/officeDocument/2006/relationships/slide" Target="slides/slide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cSld name="Fin">
    <p:spTree>
      <p:nvGrpSpPr>
        <p:cNvPr id="1" name=""/>
        <p:cNvGrpSpPr/>
        <p:nvPr/>
      </p:nvGrpSpPr>
      <p:grpSpPr>
        <a:xfrm>
          <a:off x="0" y="0"/>
          <a:ext cx="0" cy="0"/>
          <a:chOff x="0" y="0"/>
          <a:chExt cx="0" cy="0"/>
        </a:xfrm>
      </p:grpSpPr>
      <p:sp>
        <p:nvSpPr>
          <p:cNvPr id="10" name="Wordmark"/>
          <p:cNvSpPr txBox="1"/>
          <p:nvPr/>
        </p:nvSpPr>
        <p:spPr>
          <a:xfrm>
            <a:off x="609600" y="609600"/>
            <a:ext cx="5080000" cy="3556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1800" b="0" dirty="0">
                <a:solidFill>
                  <a:srgbClr val="8C6A3F"/>
                </a:solidFill>
                <a:latin typeface="Instrument Serif"/>
              </a:rPr>
              <a:t>.</a:t>
            </a:r>
          </a:p>
        </p:txBody>
      </p:sp>
      <p:sp>
        <p:nvSpPr>
          <p:cNvPr id="11" name="Filet"/>
          <p:cNvSpPr/>
          <p:nvPr/>
        </p:nvSpPr>
        <p:spPr>
          <a:xfrm>
            <a:off x="609600" y="3454400"/>
            <a:ext cx="660400" cy="25400"/>
          </a:xfrm>
          <a:prstGeom prst="rect">
            <a:avLst/>
          </a:prstGeom>
          <a:solidFill>
            <a:srgbClr val="8C6A3F"/>
          </a:solidFill>
          <a:ln>
            <a:noFill/>
          </a:ln>
        </p:spPr>
        <p:txBody>
          <a:bodyPr/>
          <a:lstStyle/>
          <a:p>
            <a:endParaRPr/>
          </a:p>
        </p:txBody>
      </p:sp>
      <p:sp>
        <p:nvSpPr>
          <p:cNvPr id="12" name="Titre"/>
          <p:cNvSpPr>
            <a:spLocks noGrp="1"/>
          </p:cNvSpPr>
          <p:nvPr>
            <p:ph type="title" hasCustomPrompt="1"/>
          </p:nvPr>
        </p:nvSpPr>
        <p:spPr>
          <a:xfrm>
            <a:off x="609600" y="2489200"/>
            <a:ext cx="10414000" cy="762000"/>
          </a:xfrm>
          <a:prstGeom prst="rect">
            <a:avLst/>
          </a:prstGeom>
        </p:spPr>
        <p:txBody>
          <a:bodyPr wrap="square" lIns="0" tIns="0" rIns="0" bIns="0" anchor="t">
            <a:noAutofit/>
          </a:bodyPr>
          <a:lstStyle>
            <a:lvl1pPr algn="l">
              <a:buNone/>
              <a:defRPr sz="4000" b="0">
                <a:solidFill>
                  <a:srgbClr val="1A120D"/>
                </a:solidFill>
                <a:latin typeface="Instrument Serif"/>
              </a:defRPr>
            </a:lvl1pPr>
          </a:lstStyle>
          <a:p>
            <a:pPr algn="l">
              <a:buNone/>
            </a:pPr>
            <a:r>
              <a:rPr lang="fr-FR" sz="4000" b="0" dirty="0" err="1">
                <a:solidFill>
                  <a:srgbClr val="1A120D"/>
                </a:solidFill>
                <a:latin typeface="Instrument Serif"/>
              </a:rPr>
              <a:t>Thank</a:t>
            </a:r>
            <a:r>
              <a:rPr lang="fr-FR" sz="4000" b="0" dirty="0">
                <a:solidFill>
                  <a:srgbClr val="1A120D"/>
                </a:solidFill>
                <a:latin typeface="Instrument Serif"/>
              </a:rPr>
              <a:t> </a:t>
            </a:r>
            <a:r>
              <a:rPr lang="fr-FR" sz="4000" b="0" dirty="0" err="1">
                <a:solidFill>
                  <a:srgbClr val="1A120D"/>
                </a:solidFill>
                <a:latin typeface="Instrument Serif"/>
              </a:rPr>
              <a:t>you</a:t>
            </a:r>
            <a:r>
              <a:rPr lang="fr-FR" sz="4000" b="0" dirty="0">
                <a:solidFill>
                  <a:srgbClr val="1A120D"/>
                </a:solidFill>
                <a:latin typeface="Instrument Serif"/>
              </a:rPr>
              <a:t> for </a:t>
            </a:r>
            <a:r>
              <a:rPr lang="fr-FR" sz="4000" b="0" dirty="0" err="1">
                <a:solidFill>
                  <a:srgbClr val="1A120D"/>
                </a:solidFill>
                <a:latin typeface="Instrument Serif"/>
              </a:rPr>
              <a:t>your</a:t>
            </a:r>
            <a:r>
              <a:rPr lang="fr-FR" sz="4000" b="0" dirty="0">
                <a:solidFill>
                  <a:srgbClr val="1A120D"/>
                </a:solidFill>
                <a:latin typeface="Instrument Serif"/>
              </a:rPr>
              <a:t> attention</a:t>
            </a:r>
          </a:p>
        </p:txBody>
      </p:sp>
      <p:sp>
        <p:nvSpPr>
          <p:cNvPr id="13" name="Nom"/>
          <p:cNvSpPr>
            <a:spLocks noGrp="1"/>
          </p:cNvSpPr>
          <p:nvPr>
            <p:ph type="body" idx="1" hasCustomPrompt="1"/>
          </p:nvPr>
        </p:nvSpPr>
        <p:spPr>
          <a:xfrm>
            <a:off x="609600" y="3810000"/>
            <a:ext cx="8890000" cy="381000"/>
          </a:xfrm>
          <a:prstGeom prst="rect">
            <a:avLst/>
          </a:prstGeom>
        </p:spPr>
        <p:txBody>
          <a:bodyPr wrap="square" lIns="0" tIns="0" rIns="0" bIns="0" anchor="t">
            <a:noAutofit/>
          </a:bodyPr>
          <a:lstStyle>
            <a:lvl1pPr algn="l">
              <a:buNone/>
              <a:defRPr sz="1800" b="0">
                <a:solidFill>
                  <a:srgbClr val="1A120D"/>
                </a:solidFill>
                <a:latin typeface="Instrument Serif"/>
              </a:defRPr>
            </a:lvl1pPr>
          </a:lstStyle>
          <a:p>
            <a:pPr algn="l">
              <a:buNone/>
            </a:pPr>
            <a:r>
              <a:rPr lang="fr-FR" sz="1800" b="0" dirty="0">
                <a:solidFill>
                  <a:srgbClr val="1A120D"/>
                </a:solidFill>
                <a:latin typeface="Instrument Serif"/>
              </a:rPr>
              <a:t>Jean-Christophe Lanoix</a:t>
            </a:r>
          </a:p>
        </p:txBody>
      </p:sp>
      <p:sp>
        <p:nvSpPr>
          <p:cNvPr id="14" name="Rôle"/>
          <p:cNvSpPr>
            <a:spLocks noGrp="1"/>
          </p:cNvSpPr>
          <p:nvPr>
            <p:ph type="body" idx="2" hasCustomPrompt="1"/>
          </p:nvPr>
        </p:nvSpPr>
        <p:spPr>
          <a:xfrm>
            <a:off x="609600" y="4318000"/>
            <a:ext cx="8890000" cy="254000"/>
          </a:xfrm>
          <a:prstGeom prst="rect">
            <a:avLst/>
          </a:prstGeom>
        </p:spPr>
        <p:txBody>
          <a:bodyPr wrap="square" lIns="0" tIns="0" rIns="0" bIns="0" anchor="t">
            <a:noAutofit/>
          </a:bodyPr>
          <a:lstStyle>
            <a:lvl1pPr algn="l">
              <a:buNone/>
              <a:defRPr sz="1000" spc="160">
                <a:solidFill>
                  <a:srgbClr val="8A7865"/>
                </a:solidFill>
                <a:latin typeface="JetBrains Mono"/>
              </a:defRPr>
            </a:lvl1pPr>
          </a:lstStyle>
          <a:p>
            <a:pPr algn="l">
              <a:buNone/>
            </a:pPr>
            <a:r>
              <a:rPr lang="fr-FR" sz="1000" spc="160" dirty="0">
                <a:solidFill>
                  <a:srgbClr val="8A7865"/>
                </a:solidFill>
                <a:latin typeface="JetBrains Mono"/>
              </a:rPr>
              <a:t>FOUNDER · TURBOCONSULTANT</a:t>
            </a:r>
          </a:p>
        </p:txBody>
      </p:sp>
      <p:sp>
        <p:nvSpPr>
          <p:cNvPr id="15" name="Email"/>
          <p:cNvSpPr>
            <a:spLocks noGrp="1"/>
          </p:cNvSpPr>
          <p:nvPr>
            <p:ph type="body" idx="3" hasCustomPrompt="1"/>
          </p:nvPr>
        </p:nvSpPr>
        <p:spPr>
          <a:xfrm>
            <a:off x="609600" y="4648200"/>
            <a:ext cx="8890000" cy="304800"/>
          </a:xfrm>
          <a:prstGeom prst="rect">
            <a:avLst/>
          </a:prstGeom>
        </p:spPr>
        <p:txBody>
          <a:bodyPr wrap="square" lIns="0" tIns="0" rIns="0" bIns="0" anchor="t">
            <a:noAutofit/>
          </a:bodyPr>
          <a:lstStyle>
            <a:lvl1pPr algn="l">
              <a:buNone/>
              <a:defRPr sz="1300">
                <a:solidFill>
                  <a:srgbClr val="1A120D"/>
                </a:solidFill>
                <a:latin typeface="JetBrains Mono"/>
              </a:defRPr>
            </a:lvl1pPr>
          </a:lstStyle>
          <a:p>
            <a:pPr algn="l">
              <a:buNone/>
            </a:pPr>
            <a:r>
              <a:rPr lang="fr-FR" sz="1300" dirty="0" err="1">
                <a:solidFill>
                  <a:srgbClr val="1A120D"/>
                </a:solidFill>
                <a:latin typeface="JetBrains Mono"/>
              </a:rPr>
              <a:t>jcl@turboconsultant.com</a:t>
            </a:r>
            <a:endParaRPr lang="fr-FR" sz="1300" dirty="0">
              <a:solidFill>
                <a:srgbClr val="1A120D"/>
              </a:solidFill>
              <a:latin typeface="JetBrains Mono"/>
            </a:endParaRPr>
          </a:p>
        </p:txBody>
      </p:sp>
      <p:sp>
        <p:nvSpPr>
          <p:cNvPr id="16" name="Domaine"/>
          <p:cNvSpPr txBox="1"/>
          <p:nvPr/>
        </p:nvSpPr>
        <p:spPr>
          <a:xfrm>
            <a:off x="609600" y="5003800"/>
            <a:ext cx="8890000" cy="279400"/>
          </a:xfrm>
          <a:prstGeom prst="rect">
            <a:avLst/>
          </a:prstGeom>
          <a:noFill/>
        </p:spPr>
        <p:txBody>
          <a:bodyPr wrap="square" lIns="0" tIns="0" rIns="0" bIns="0" anchor="t">
            <a:noAutofit/>
          </a:bodyPr>
          <a:lstStyle/>
          <a:p>
            <a:pPr algn="l">
              <a:buNone/>
            </a:pPr>
            <a:r>
              <a:rPr lang="fr-FR" sz="1200" b="1">
                <a:solidFill>
                  <a:srgbClr val="8C6A3F"/>
                </a:solidFill>
                <a:latin typeface="JetBrains Mono"/>
              </a:rPr>
              <a:t>turboconsultant.com</a:t>
            </a:r>
          </a:p>
        </p:txBody>
      </p:sp>
    </p:spTree>
    <p:extLst>
      <p:ext uri="{BB962C8B-B14F-4D97-AF65-F5344CB8AC3E}">
        <p14:creationId xmlns:p14="http://schemas.microsoft.com/office/powerpoint/2010/main" val="2800711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Séparateur">
    <p:spTree>
      <p:nvGrpSpPr>
        <p:cNvPr id="1" name=""/>
        <p:cNvGrpSpPr/>
        <p:nvPr/>
      </p:nvGrpSpPr>
      <p:grpSpPr>
        <a:xfrm>
          <a:off x="0" y="0"/>
          <a:ext cx="0" cy="0"/>
          <a:chOff x="0" y="0"/>
          <a:chExt cx="0" cy="0"/>
        </a:xfrm>
      </p:grpSpPr>
      <p:sp>
        <p:nvSpPr>
          <p:cNvPr id="10" name="Wordmark"/>
          <p:cNvSpPr txBox="1"/>
          <p:nvPr/>
        </p:nvSpPr>
        <p:spPr>
          <a:xfrm>
            <a:off x="609600" y="609600"/>
            <a:ext cx="5080000" cy="3302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3600" b="0" dirty="0">
                <a:solidFill>
                  <a:srgbClr val="8C6A3F"/>
                </a:solidFill>
                <a:latin typeface="Instrument Serif"/>
              </a:rPr>
              <a:t>.</a:t>
            </a:r>
          </a:p>
        </p:txBody>
      </p:sp>
      <p:sp>
        <p:nvSpPr>
          <p:cNvPr id="11" name="Filet"/>
          <p:cNvSpPr/>
          <p:nvPr/>
        </p:nvSpPr>
        <p:spPr>
          <a:xfrm>
            <a:off x="609600" y="3683000"/>
            <a:ext cx="558800" cy="25400"/>
          </a:xfrm>
          <a:prstGeom prst="rect">
            <a:avLst/>
          </a:prstGeom>
          <a:solidFill>
            <a:srgbClr val="8C6A3F"/>
          </a:solidFill>
          <a:ln>
            <a:noFill/>
          </a:ln>
        </p:spPr>
        <p:txBody>
          <a:bodyPr/>
          <a:lstStyle/>
          <a:p>
            <a:endParaRPr/>
          </a:p>
        </p:txBody>
      </p:sp>
      <p:sp>
        <p:nvSpPr>
          <p:cNvPr id="12" name="Numéro"/>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a:solidFill>
                  <a:srgbClr val="8C6A3F"/>
                </a:solidFill>
                <a:latin typeface="Instrument Serif"/>
              </a:rPr>
              <a:t>01</a:t>
            </a:r>
          </a:p>
        </p:txBody>
      </p:sp>
      <p:sp>
        <p:nvSpPr>
          <p:cNvPr id="13" name="Titre"/>
          <p:cNvSpPr>
            <a:spLocks noGrp="1"/>
          </p:cNvSpPr>
          <p:nvPr>
            <p:ph type="title"/>
          </p:nvPr>
        </p:nvSpPr>
        <p:spPr>
          <a:xfrm>
            <a:off x="609600" y="3810000"/>
            <a:ext cx="10414000" cy="6604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section</a:t>
            </a:r>
          </a:p>
        </p:txBody>
      </p:sp>
      <p:sp>
        <p:nvSpPr>
          <p:cNvPr id="14" name="Sous-titre"/>
          <p:cNvSpPr>
            <a:spLocks noGrp="1"/>
          </p:cNvSpPr>
          <p:nvPr>
            <p:ph type="body" idx="2"/>
          </p:nvPr>
        </p:nvSpPr>
        <p:spPr>
          <a:xfrm>
            <a:off x="609600" y="4597400"/>
            <a:ext cx="9144000" cy="330200"/>
          </a:xfrm>
          <a:prstGeom prst="rect">
            <a:avLst/>
          </a:prstGeom>
        </p:spPr>
        <p:txBody>
          <a:bodyPr wrap="square" lIns="0" tIns="0" rIns="0" bIns="0" anchor="t">
            <a:noAutofit/>
          </a:bodyPr>
          <a:lstStyle>
            <a:lvl1pPr algn="l">
              <a:buNone/>
              <a:defRPr sz="1500">
                <a:solidFill>
                  <a:srgbClr val="8A7865"/>
                </a:solidFill>
                <a:latin typeface="DM Sans"/>
              </a:defRPr>
            </a:lvl1pPr>
          </a:lstStyle>
          <a:p>
            <a:pPr algn="l">
              <a:buNone/>
            </a:pPr>
            <a:r>
              <a:rPr lang="fr-FR" sz="1500">
                <a:solidFill>
                  <a:srgbClr val="8A7865"/>
                </a:solidFill>
                <a:latin typeface="DM Sans"/>
              </a:rPr>
              <a:t>Sous-titre optionnel</a:t>
            </a:r>
          </a:p>
        </p:txBody>
      </p:sp>
      <p:sp>
        <p:nvSpPr>
          <p:cNvPr id="15"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a:rPr>
              <a:t>TURBOCONSULTANT · turboconsultant.com</a:t>
            </a:r>
          </a:p>
        </p:txBody>
      </p:sp>
    </p:spTree>
    <p:extLst>
      <p:ext uri="{BB962C8B-B14F-4D97-AF65-F5344CB8AC3E}">
        <p14:creationId xmlns:p14="http://schemas.microsoft.com/office/powerpoint/2010/main" val="161068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Titre">
    <p:spTree>
      <p:nvGrpSpPr>
        <p:cNvPr id="1" name=""/>
        <p:cNvGrpSpPr/>
        <p:nvPr/>
      </p:nvGrpSpPr>
      <p:grpSpPr>
        <a:xfrm>
          <a:off x="0" y="0"/>
          <a:ext cx="0" cy="0"/>
          <a:chOff x="0" y="0"/>
          <a:chExt cx="0" cy="0"/>
        </a:xfrm>
      </p:grpSpPr>
      <p:sp>
        <p:nvSpPr>
          <p:cNvPr id="10" name="Wordmark"/>
          <p:cNvSpPr txBox="1"/>
          <p:nvPr/>
        </p:nvSpPr>
        <p:spPr>
          <a:xfrm>
            <a:off x="609600" y="609600"/>
            <a:ext cx="5334000" cy="381000"/>
          </a:xfrm>
          <a:prstGeom prst="rect">
            <a:avLst/>
          </a:prstGeom>
          <a:noFill/>
        </p:spPr>
        <p:txBody>
          <a:bodyPr wrap="square" lIns="0" tIns="0" rIns="0" bIns="0" anchor="t">
            <a:noAutofit/>
          </a:bodyPr>
          <a:lstStyle/>
          <a:p>
            <a:pPr algn="l">
              <a:buNone/>
            </a:pPr>
            <a:r>
              <a:rPr lang="fr-FR" sz="3600" b="0">
                <a:solidFill>
                  <a:srgbClr val="1A120D"/>
                </a:solidFill>
                <a:latin typeface="Instrument Serif"/>
              </a:rPr>
              <a:t>Turboconsultant</a:t>
            </a:r>
            <a:r>
              <a:rPr lang="fr-FR" sz="3600" b="0">
                <a:solidFill>
                  <a:srgbClr val="8C6A3F"/>
                </a:solidFill>
                <a:latin typeface="Instrument Serif"/>
              </a:rPr>
              <a:t>.</a:t>
            </a:r>
          </a:p>
        </p:txBody>
      </p:sp>
      <p:sp>
        <p:nvSpPr>
          <p:cNvPr id="11" name="Titre"/>
          <p:cNvSpPr>
            <a:spLocks noGrp="1"/>
          </p:cNvSpPr>
          <p:nvPr>
            <p:ph type="title"/>
          </p:nvPr>
        </p:nvSpPr>
        <p:spPr>
          <a:xfrm>
            <a:off x="609600" y="2997200"/>
            <a:ext cx="10464800" cy="19050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la présentation</a:t>
            </a:r>
          </a:p>
        </p:txBody>
      </p:sp>
      <p:sp>
        <p:nvSpPr>
          <p:cNvPr id="12" name="Date"/>
          <p:cNvSpPr>
            <a:spLocks noGrp="1"/>
          </p:cNvSpPr>
          <p:nvPr>
            <p:ph type="body" idx="1"/>
          </p:nvPr>
        </p:nvSpPr>
        <p:spPr>
          <a:xfrm>
            <a:off x="609600" y="2616200"/>
            <a:ext cx="6604000" cy="279400"/>
          </a:xfrm>
          <a:prstGeom prst="rect">
            <a:avLst/>
          </a:prstGeom>
        </p:spPr>
        <p:txBody>
          <a:bodyPr wrap="square" lIns="0" tIns="0" rIns="0" bIns="0" anchor="t">
            <a:noAutofit/>
          </a:bodyPr>
          <a:lstStyle>
            <a:lvl1pPr algn="l">
              <a:buNone/>
              <a:defRPr sz="1100" spc="160">
                <a:solidFill>
                  <a:srgbClr val="8A7865"/>
                </a:solidFill>
                <a:latin typeface="JetBrains Mono"/>
              </a:defRPr>
            </a:lvl1pPr>
          </a:lstStyle>
          <a:p>
            <a:pPr algn="l">
              <a:buNone/>
            </a:pPr>
            <a:r>
              <a:rPr lang="fr-FR" sz="1100" spc="160">
                <a:solidFill>
                  <a:srgbClr val="8A7865"/>
                </a:solidFill>
                <a:latin typeface="JetBrains Mono"/>
              </a:rPr>
              <a:t>3 JUILLET 2026</a:t>
            </a:r>
          </a:p>
        </p:txBody>
      </p:sp>
      <p:sp>
        <p:nvSpPr>
          <p:cNvPr id="13" name="Méta"/>
          <p:cNvSpPr>
            <a:spLocks noGrp="1"/>
          </p:cNvSpPr>
          <p:nvPr>
            <p:ph type="body" idx="2"/>
          </p:nvPr>
        </p:nvSpPr>
        <p:spPr>
          <a:xfrm>
            <a:off x="609600" y="6248400"/>
            <a:ext cx="8128000" cy="431800"/>
          </a:xfrm>
          <a:prstGeom prst="rect">
            <a:avLst/>
          </a:prstGeom>
        </p:spPr>
        <p:txBody>
          <a:bodyPr wrap="square" lIns="0" tIns="0" rIns="0" bIns="0" anchor="t">
            <a:noAutofit/>
          </a:bodyPr>
          <a:lstStyle>
            <a:lvl1pPr algn="l">
              <a:buNone/>
              <a:defRPr sz="1050">
                <a:solidFill>
                  <a:srgbClr val="8A7865"/>
                </a:solidFill>
                <a:latin typeface="JetBrains Mono"/>
              </a:defRPr>
            </a:lvl1pPr>
          </a:lstStyle>
          <a:p>
            <a:pPr algn="l">
              <a:buNone/>
            </a:pPr>
            <a:r>
              <a:rPr lang="fr-FR" sz="1050">
                <a:solidFill>
                  <a:srgbClr val="8A7865"/>
                </a:solidFill>
                <a:latin typeface="JetBrains Mono"/>
              </a:rPr>
              <a:t>Turboconsultant · Auteur · Confidentiel</a:t>
            </a:r>
          </a:p>
        </p:txBody>
      </p:sp>
    </p:spTree>
    <p:extLst>
      <p:ext uri="{BB962C8B-B14F-4D97-AF65-F5344CB8AC3E}">
        <p14:creationId xmlns:p14="http://schemas.microsoft.com/office/powerpoint/2010/main" val="836074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cSld name="Texte">
    <p:spTree>
      <p:nvGrpSpPr>
        <p:cNvPr id="1" name=""/>
        <p:cNvGrpSpPr/>
        <p:nvPr/>
      </p:nvGrpSpPr>
      <p:grpSpPr>
        <a:xfrm>
          <a:off x="0" y="0"/>
          <a:ext cx="0" cy="0"/>
          <a:chOff x="0" y="0"/>
          <a:chExt cx="0" cy="0"/>
        </a:xfrm>
      </p:grpSpPr>
      <p:sp>
        <p:nvSpPr>
          <p:cNvPr id="11" name="Titre"/>
          <p:cNvSpPr>
            <a:spLocks noGrp="1"/>
          </p:cNvSpPr>
          <p:nvPr>
            <p:ph type="title"/>
          </p:nvPr>
        </p:nvSpPr>
        <p:spPr>
          <a:xfrm>
            <a:off x="609600" y="558800"/>
            <a:ext cx="10972800" cy="635000"/>
          </a:xfrm>
          <a:prstGeom prst="rect">
            <a:avLst/>
          </a:prstGeom>
        </p:spPr>
        <p:txBody>
          <a:bodyPr wrap="square" lIns="0" tIns="0" rIns="0" bIns="0" anchor="t">
            <a:noAutofit/>
          </a:bodyPr>
          <a:lstStyle>
            <a:lvl1pPr algn="l">
              <a:buNone/>
              <a:defRPr sz="2800" b="0">
                <a:solidFill>
                  <a:srgbClr val="1A120D"/>
                </a:solidFill>
                <a:latin typeface="Instrument Serif"/>
              </a:defRPr>
            </a:lvl1pPr>
          </a:lstStyle>
          <a:p>
            <a:pPr algn="l">
              <a:buNone/>
            </a:pPr>
            <a:r>
              <a:rPr lang="fr-FR" sz="2800" b="0">
                <a:solidFill>
                  <a:srgbClr val="1A120D"/>
                </a:solidFill>
                <a:latin typeface="Instrument Serif"/>
              </a:rPr>
              <a:t>Titre-action : un finding, pas un sujet</a:t>
            </a:r>
          </a:p>
        </p:txBody>
      </p:sp>
      <p:sp>
        <p:nvSpPr>
          <p:cNvPr id="12" name="Corps"/>
          <p:cNvSpPr>
            <a:spLocks noGrp="1"/>
          </p:cNvSpPr>
          <p:nvPr>
            <p:ph type="body" idx="1"/>
          </p:nvPr>
        </p:nvSpPr>
        <p:spPr>
          <a:xfrm>
            <a:off x="609600" y="1676400"/>
            <a:ext cx="10972800" cy="4191000"/>
          </a:xfrm>
          <a:prstGeom prst="rect">
            <a:avLst/>
          </a:prstGeom>
        </p:spPr>
        <p:txBody>
          <a:bodyPr wrap="square" lIns="0" tIns="0" rIns="0" bIns="0" anchor="t">
            <a:noAutofit/>
          </a:bodyPr>
          <a:lstStyle>
            <a:lvl1pPr algn="l">
              <a:lnSpc>
                <a:spcPct val="130000"/>
              </a:lnSpc>
              <a:buNone/>
              <a:defRPr sz="1500">
                <a:solidFill>
                  <a:srgbClr val="1A120D"/>
                </a:solidFill>
                <a:latin typeface="DM Sans"/>
              </a:defRPr>
            </a:lvl1pPr>
          </a:lstStyle>
          <a:p>
            <a:pPr algn="l">
              <a:lnSpc>
                <a:spcPct val="130000"/>
              </a:lnSpc>
              <a:buNone/>
            </a:pPr>
            <a:r>
              <a:rPr lang="fr-FR" sz="1500" dirty="0">
                <a:solidFill>
                  <a:srgbClr val="1A120D"/>
                </a:solidFill>
                <a:latin typeface="DM Sans"/>
              </a:rPr>
              <a:t>Point clé — développez en une ligne.</a:t>
            </a:r>
          </a:p>
        </p:txBody>
      </p:sp>
      <p:sp>
        <p:nvSpPr>
          <p:cNvPr id="13"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a:rPr>
              <a:t>TURBOCONSULTANT · turboconsultant.com</a:t>
            </a:r>
          </a:p>
        </p:txBody>
      </p:sp>
      <p:sp>
        <p:nvSpPr>
          <p:cNvPr id="2" name="Filet">
            <a:extLst>
              <a:ext uri="{FF2B5EF4-FFF2-40B4-BE49-F238E27FC236}">
                <a16:creationId xmlns:a16="http://schemas.microsoft.com/office/drawing/2014/main" id="{731CF112-E7FC-5BA0-7B61-5388C6C40EAD}"/>
              </a:ext>
            </a:extLst>
          </p:cNvPr>
          <p:cNvSpPr/>
          <p:nvPr userDrawn="1"/>
        </p:nvSpPr>
        <p:spPr>
          <a:xfrm>
            <a:off x="609600" y="1277731"/>
            <a:ext cx="558800" cy="25400"/>
          </a:xfrm>
          <a:prstGeom prst="rect">
            <a:avLst/>
          </a:prstGeom>
          <a:solidFill>
            <a:srgbClr val="8C6A3F"/>
          </a:solidFill>
          <a:ln>
            <a:noFill/>
          </a:ln>
        </p:spPr>
        <p:txBody>
          <a:bodyPr/>
          <a:lstStyle/>
          <a:p>
            <a:endParaRPr/>
          </a:p>
        </p:txBody>
      </p:sp>
    </p:spTree>
    <p:extLst>
      <p:ext uri="{BB962C8B-B14F-4D97-AF65-F5344CB8AC3E}">
        <p14:creationId xmlns:p14="http://schemas.microsoft.com/office/powerpoint/2010/main" val="387020371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EBE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60D5BE-B99D-2D7F-0D51-EB0B642198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R"/>
          </a:p>
        </p:txBody>
      </p:sp>
      <p:sp>
        <p:nvSpPr>
          <p:cNvPr id="3" name="Text Placeholder 2">
            <a:extLst>
              <a:ext uri="{FF2B5EF4-FFF2-40B4-BE49-F238E27FC236}">
                <a16:creationId xmlns:a16="http://schemas.microsoft.com/office/drawing/2014/main" id="{9EBC7970-B565-E294-22C5-A3D0EE23EF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Tree>
    <p:extLst>
      <p:ext uri="{BB962C8B-B14F-4D97-AF65-F5344CB8AC3E}">
        <p14:creationId xmlns:p14="http://schemas.microsoft.com/office/powerpoint/2010/main" val="131890678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Lst>
  <p:hf sldNum="0" hdr="0" ftr="0" dt="0"/>
  <p:txStyles>
    <p:titleStyle>
      <a:lvl1pPr algn="l" defTabSz="914400" rtl="0" eaLnBrk="1" latinLnBrk="0" hangingPunct="1">
        <a:lnSpc>
          <a:spcPct val="90000"/>
        </a:lnSpc>
        <a:spcBef>
          <a:spcPct val="0"/>
        </a:spcBef>
        <a:buNone/>
        <a:defRPr sz="4000" b="0" kern="1200">
          <a:solidFill>
            <a:srgbClr val="1A120D"/>
          </a:solidFill>
          <a:latin typeface="Instrument Serif"/>
          <a:ea typeface="+mj-ea"/>
          <a:cs typeface="+mj-cs"/>
        </a:defRPr>
      </a:lvl1pPr>
    </p:titleStyle>
    <p:bodyStyle>
      <a:lvl1pPr marL="0" indent="0" algn="l" defTabSz="914400" rtl="0" eaLnBrk="1" latinLnBrk="0" hangingPunct="1">
        <a:lnSpc>
          <a:spcPct val="130000"/>
        </a:lnSpc>
        <a:spcBef>
          <a:spcPts val="1000"/>
        </a:spcBef>
        <a:buNone/>
        <a:defRPr sz="1500" kern="1200">
          <a:solidFill>
            <a:srgbClr val="1A120D"/>
          </a:solidFill>
          <a:latin typeface="DM Sans"/>
          <a:ea typeface="+mn-ea"/>
          <a:cs typeface="+mn-cs"/>
        </a:defRPr>
      </a:lvl1pPr>
      <a:lvl2pPr marL="228600" indent="0" algn="l" defTabSz="914400" rtl="0" eaLnBrk="1" latinLnBrk="0" hangingPunct="1">
        <a:lnSpc>
          <a:spcPct val="130000"/>
        </a:lnSpc>
        <a:spcBef>
          <a:spcPts val="500"/>
        </a:spcBef>
        <a:buNone/>
        <a:defRPr sz="2400" kern="1200">
          <a:solidFill>
            <a:srgbClr val="1A120D"/>
          </a:solidFill>
          <a:latin typeface="DM Sans"/>
          <a:ea typeface="+mn-ea"/>
          <a:cs typeface="+mn-cs"/>
        </a:defRPr>
      </a:lvl2pPr>
      <a:lvl3pPr marL="457200" indent="0" algn="l" defTabSz="914400" rtl="0" eaLnBrk="1" latinLnBrk="0" hangingPunct="1">
        <a:lnSpc>
          <a:spcPct val="130000"/>
        </a:lnSpc>
        <a:spcBef>
          <a:spcPts val="500"/>
        </a:spcBef>
        <a:buNone/>
        <a:defRPr sz="2000" kern="1200">
          <a:solidFill>
            <a:srgbClr val="1A120D"/>
          </a:solidFill>
          <a:latin typeface="DM Sans"/>
          <a:ea typeface="+mn-ea"/>
          <a:cs typeface="+mn-cs"/>
        </a:defRPr>
      </a:lvl3pPr>
      <a:lvl4pPr marL="685800" indent="0" algn="l" defTabSz="914400" rtl="0" eaLnBrk="1" latinLnBrk="0" hangingPunct="1">
        <a:lnSpc>
          <a:spcPct val="130000"/>
        </a:lnSpc>
        <a:spcBef>
          <a:spcPts val="500"/>
        </a:spcBef>
        <a:buNone/>
        <a:defRPr sz="1800" kern="1200">
          <a:solidFill>
            <a:srgbClr val="1A120D"/>
          </a:solidFill>
          <a:latin typeface="DM Sans"/>
          <a:ea typeface="+mn-ea"/>
          <a:cs typeface="+mn-cs"/>
        </a:defRPr>
      </a:lvl4pPr>
      <a:lvl5pPr marL="914400" indent="0" algn="l" defTabSz="914400" rtl="0" eaLnBrk="1" latinLnBrk="0" hangingPunct="1">
        <a:lnSpc>
          <a:spcPct val="130000"/>
        </a:lnSpc>
        <a:spcBef>
          <a:spcPts val="500"/>
        </a:spcBef>
        <a:buNone/>
        <a:defRPr sz="1800" kern="1200">
          <a:solidFill>
            <a:srgbClr val="1A120D"/>
          </a:solidFill>
          <a:latin typeface="DM Sans"/>
          <a:ea typeface="+mn-ea"/>
          <a:cs typeface="+mn-cs"/>
        </a:defRPr>
      </a:lvl5pPr>
      <a:lvl6pPr marL="1143000" indent="0" algn="l" defTabSz="914400" rtl="0" eaLnBrk="1" latinLnBrk="0" hangingPunct="1">
        <a:lnSpc>
          <a:spcPct val="130000"/>
        </a:lnSpc>
        <a:spcBef>
          <a:spcPts val="500"/>
        </a:spcBef>
        <a:buNone/>
        <a:defRPr sz="1800" kern="1200">
          <a:solidFill>
            <a:srgbClr val="1A120D"/>
          </a:solidFill>
          <a:latin typeface="DM Sans"/>
          <a:ea typeface="+mn-ea"/>
          <a:cs typeface="+mn-cs"/>
        </a:defRPr>
      </a:lvl6pPr>
      <a:lvl7pPr marL="1371600" indent="0" algn="l" defTabSz="914400" rtl="0" eaLnBrk="1" latinLnBrk="0" hangingPunct="1">
        <a:lnSpc>
          <a:spcPct val="130000"/>
        </a:lnSpc>
        <a:spcBef>
          <a:spcPts val="500"/>
        </a:spcBef>
        <a:buNone/>
        <a:defRPr sz="1800" kern="1200">
          <a:solidFill>
            <a:srgbClr val="1A120D"/>
          </a:solidFill>
          <a:latin typeface="DM Sans"/>
          <a:ea typeface="+mn-ea"/>
          <a:cs typeface="+mn-cs"/>
        </a:defRPr>
      </a:lvl7pPr>
      <a:lvl8pPr marL="1600200" indent="0" algn="l" defTabSz="914400" rtl="0" eaLnBrk="1" latinLnBrk="0" hangingPunct="1">
        <a:lnSpc>
          <a:spcPct val="130000"/>
        </a:lnSpc>
        <a:spcBef>
          <a:spcPts val="500"/>
        </a:spcBef>
        <a:buNone/>
        <a:defRPr sz="1800" kern="1200">
          <a:solidFill>
            <a:srgbClr val="1A120D"/>
          </a:solidFill>
          <a:latin typeface="DM Sans"/>
          <a:ea typeface="+mn-ea"/>
          <a:cs typeface="+mn-cs"/>
        </a:defRPr>
      </a:lvl8pPr>
      <a:lvl9pPr marL="1828800" indent="0" algn="l" defTabSz="914400" rtl="0" eaLnBrk="1" latinLnBrk="0" hangingPunct="1">
        <a:lnSpc>
          <a:spcPct val="130000"/>
        </a:lnSpc>
        <a:spcBef>
          <a:spcPts val="500"/>
        </a:spcBef>
        <a:buNone/>
        <a:defRPr sz="1800" kern="1200">
          <a:solidFill>
            <a:srgbClr val="1A120D"/>
          </a:solidFill>
          <a:latin typeface="DM Sans"/>
          <a:ea typeface="+mn-ea"/>
          <a:cs typeface="+mn-cs"/>
        </a:defRPr>
      </a:lvl9pPr>
    </p:bodyStyle>
    <p:otherStyle>
      <a:defPPr>
        <a:defRPr lang="en-FR"/>
      </a:defPPr>
      <a:lvl1pPr marL="0" algn="l" defTabSz="914400" rtl="0" eaLnBrk="1" latinLnBrk="0" hangingPunct="1">
        <a:defRPr sz="1800" kern="1200">
          <a:solidFill>
            <a:schemeClr val="tx1"/>
          </a:solidFill>
          <a:latin typeface="DM Sans"/>
          <a:ea typeface="+mn-ea"/>
          <a:cs typeface="+mn-cs"/>
        </a:defRPr>
      </a:lvl1pPr>
      <a:lvl2pPr marL="457200" algn="l" defTabSz="914400" rtl="0" eaLnBrk="1" latinLnBrk="0" hangingPunct="1">
        <a:defRPr sz="1800" kern="1200">
          <a:solidFill>
            <a:schemeClr val="tx1"/>
          </a:solidFill>
          <a:latin typeface="DM Sans"/>
          <a:ea typeface="+mn-ea"/>
          <a:cs typeface="+mn-cs"/>
        </a:defRPr>
      </a:lvl2pPr>
      <a:lvl3pPr marL="914400" algn="l" defTabSz="914400" rtl="0" eaLnBrk="1" latinLnBrk="0" hangingPunct="1">
        <a:defRPr sz="1800" kern="1200">
          <a:solidFill>
            <a:schemeClr val="tx1"/>
          </a:solidFill>
          <a:latin typeface="DM Sans"/>
          <a:ea typeface="+mn-ea"/>
          <a:cs typeface="+mn-cs"/>
        </a:defRPr>
      </a:lvl3pPr>
      <a:lvl4pPr marL="1371600" algn="l" defTabSz="914400" rtl="0" eaLnBrk="1" latinLnBrk="0" hangingPunct="1">
        <a:defRPr sz="1800" kern="1200">
          <a:solidFill>
            <a:schemeClr val="tx1"/>
          </a:solidFill>
          <a:latin typeface="DM Sans"/>
          <a:ea typeface="+mn-ea"/>
          <a:cs typeface="+mn-cs"/>
        </a:defRPr>
      </a:lvl4pPr>
      <a:lvl5pPr marL="1828800" algn="l" defTabSz="914400" rtl="0" eaLnBrk="1" latinLnBrk="0" hangingPunct="1">
        <a:defRPr sz="1800" kern="1200">
          <a:solidFill>
            <a:schemeClr val="tx1"/>
          </a:solidFill>
          <a:latin typeface="DM Sans"/>
          <a:ea typeface="+mn-ea"/>
          <a:cs typeface="+mn-cs"/>
        </a:defRPr>
      </a:lvl5pPr>
      <a:lvl6pPr marL="2286000" algn="l" defTabSz="914400" rtl="0" eaLnBrk="1" latinLnBrk="0" hangingPunct="1">
        <a:defRPr sz="1800" kern="1200">
          <a:solidFill>
            <a:schemeClr val="tx1"/>
          </a:solidFill>
          <a:latin typeface="DM Sans"/>
          <a:ea typeface="+mn-ea"/>
          <a:cs typeface="+mn-cs"/>
        </a:defRPr>
      </a:lvl6pPr>
      <a:lvl7pPr marL="2743200" algn="l" defTabSz="914400" rtl="0" eaLnBrk="1" latinLnBrk="0" hangingPunct="1">
        <a:defRPr sz="1800" kern="1200">
          <a:solidFill>
            <a:schemeClr val="tx1"/>
          </a:solidFill>
          <a:latin typeface="DM Sans"/>
          <a:ea typeface="+mn-ea"/>
          <a:cs typeface="+mn-cs"/>
        </a:defRPr>
      </a:lvl7pPr>
      <a:lvl8pPr marL="3200400" algn="l" defTabSz="914400" rtl="0" eaLnBrk="1" latinLnBrk="0" hangingPunct="1">
        <a:defRPr sz="1800" kern="1200">
          <a:solidFill>
            <a:schemeClr val="tx1"/>
          </a:solidFill>
          <a:latin typeface="DM Sans"/>
          <a:ea typeface="+mn-ea"/>
          <a:cs typeface="+mn-cs"/>
        </a:defRPr>
      </a:lvl8pPr>
      <a:lvl9pPr marL="3657600" algn="l" defTabSz="914400" rtl="0" eaLnBrk="1" latinLnBrk="0" hangingPunct="1">
        <a:defRPr sz="1800" kern="1200">
          <a:solidFill>
            <a:schemeClr val="tx1"/>
          </a:solidFill>
          <a:latin typeface="DM Sans"/>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TC[T2|neutral]"/>
          <p:cNvSpPr>
            <a:spLocks noGrp="1"/>
          </p:cNvSpPr>
          <p:nvPr>
            <p:ph type="title"/>
          </p:nvPr>
        </p:nvSpPr>
        <p:spPr/>
        <p:txBody>
          <a:bodyPr/>
          <a:lstStyle/>
          <a:p>
            <a:pPr algn="l">
              <a:buNone/>
            </a:pPr>
            <a:r>
              <a:t>WP1 — Market: sizing what Verdal can address, and locating the €25bn Board figure</a:t>
            </a:r>
          </a:p>
        </p:txBody>
      </p:sp>
      <p:sp>
        <p:nvSpPr>
          <p:cNvPr id="3" name="Text Placeholder 2::TC[T4|neutral]"/>
          <p:cNvSpPr>
            <a:spLocks noGrp="1"/>
          </p:cNvSpPr>
          <p:nvPr>
            <p:ph type="body" idx="1"/>
          </p:nvPr>
        </p:nvSpPr>
        <p:spPr/>
        <p:txBody>
          <a:bodyPr/>
          <a:lstStyle/>
          <a:p>
            <a:pPr>
              <a:buNone/>
            </a:pPr>
            <a:r>
              <a:t>27 July 2026</a:t>
            </a:r>
          </a:p>
        </p:txBody>
      </p:sp>
      <p:sp>
        <p:nvSpPr>
          <p:cNvPr id="4" name="Text Placeholder 3::TC[T4|neutral]"/>
          <p:cNvSpPr>
            <a:spLocks noGrp="1"/>
          </p:cNvSpPr>
          <p:nvPr>
            <p:ph type="body" idx="2"/>
          </p:nvPr>
        </p:nvSpPr>
        <p:spPr/>
        <p:txBody>
          <a:bodyPr/>
          <a:lstStyle/>
          <a:p>
            <a:pPr>
              <a:buNone/>
            </a:pPr>
            <a:r>
              <a:t>Verdal Group · VG-STRAT-2026-07 · Version 2, built 27 July 2026 for the interim readout of 8 September · Confidential — Board review</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No screen has been run on which car parks can take a charger, </a:t>
            </a:r>
            <a:r>
              <a:rPr sz="2200" b="0" i="1">
                <a:solidFill>
                  <a:srgbClr val="8C6A3F"/>
                </a:solidFill>
                <a:latin typeface="Instrument Serif"/>
              </a:rPr>
              <a:t>so 'addressable' still means the whole estate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VERDAL CAN ADDRESS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FOUR SCREENS NOT YET RUN ON THE 1,100-STORE ESTATE</a:t>
            </a:r>
          </a:p>
        </p:txBody>
      </p:sp>
      <p:sp>
        <p:nvSpPr>
          <p:cNvPr id="5" name="Rectangle 4"/>
          <p:cNvSpPr/>
          <p:nvPr/>
        </p:nvSpPr>
        <p:spPr>
          <a:xfrm>
            <a:off x="964289" y="2707218"/>
            <a:ext cx="5690201" cy="329229"/>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3798" y="2707218"/>
            <a:ext cx="3580351" cy="329229"/>
          </a:xfrm>
          <a:prstGeom prst="rect">
            <a:avLst/>
          </a:prstGeom>
          <a:noFill/>
        </p:spPr>
        <p:txBody>
          <a:bodyPr wrap="square" anchor="ctr" lIns="25400" rIns="25400" tIns="12700" bIns="12700">
            <a:noAutofit/>
          </a:bodyPr>
          <a:lstStyle/>
          <a:p>
            <a:pPr algn="l">
              <a:buNone/>
            </a:pPr>
            <a:r>
              <a:rPr sz="1150" b="1">
                <a:solidFill>
                  <a:srgbClr val="FFFFFF"/>
                </a:solidFill>
                <a:latin typeface="DM Sans"/>
              </a:rPr>
              <a:t>1,100 stores — how many qualify?</a:t>
            </a:r>
          </a:p>
        </p:txBody>
      </p:sp>
      <p:sp>
        <p:nvSpPr>
          <p:cNvPr id="7" name="TextBox 6"/>
          <p:cNvSpPr txBox="1"/>
          <p:nvPr/>
        </p:nvSpPr>
        <p:spPr>
          <a:xfrm>
            <a:off x="4646936" y="2707218"/>
            <a:ext cx="1918045" cy="329229"/>
          </a:xfrm>
          <a:prstGeom prst="rect">
            <a:avLst/>
          </a:prstGeom>
          <a:noFill/>
        </p:spPr>
        <p:txBody>
          <a:bodyPr wrap="square" anchor="ctr" lIns="25400" rIns="25400" tIns="12700" bIns="12700">
            <a:noAutofit/>
          </a:bodyPr>
          <a:lstStyle/>
          <a:p>
            <a:pPr algn="r">
              <a:buNone/>
            </a:pPr>
            <a:r>
              <a:rPr sz="1050" b="1">
                <a:solidFill>
                  <a:srgbClr val="F7F5F2"/>
                </a:solidFill>
                <a:latin typeface="DM Sans"/>
              </a:rPr>
              <a:t>None yet run</a:t>
            </a:r>
          </a:p>
        </p:txBody>
      </p:sp>
      <p:sp>
        <p:nvSpPr>
          <p:cNvPr id="8" name="Rectangle 7"/>
          <p:cNvSpPr/>
          <p:nvPr/>
        </p:nvSpPr>
        <p:spPr>
          <a:xfrm>
            <a:off x="964289" y="3133484"/>
            <a:ext cx="1345828" cy="179170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8224" y="3195864"/>
            <a:ext cx="204591" cy="259918"/>
          </a:xfrm>
          <a:prstGeom prst="rect">
            <a:avLst/>
          </a:prstGeom>
          <a:noFill/>
        </p:spPr>
        <p:txBody>
          <a:bodyPr wrap="square" anchor="t" lIns="25400" rIns="25400" tIns="12700" bIns="12700">
            <a:noAutofit/>
          </a:bodyPr>
          <a:lstStyle/>
          <a:p>
            <a:pPr algn="l">
              <a:buNone/>
            </a:pPr>
            <a:r>
              <a:rPr sz="1500" b="1">
                <a:solidFill>
                  <a:srgbClr val="FFFFFF"/>
                </a:solidFill>
                <a:latin typeface="DM Sans"/>
              </a:rPr>
              <a:t>1</a:t>
            </a:r>
          </a:p>
        </p:txBody>
      </p:sp>
      <p:sp>
        <p:nvSpPr>
          <p:cNvPr id="10" name="TextBox 9"/>
          <p:cNvSpPr txBox="1"/>
          <p:nvPr/>
        </p:nvSpPr>
        <p:spPr>
          <a:xfrm>
            <a:off x="1245602" y="3209726"/>
            <a:ext cx="987793" cy="398541"/>
          </a:xfrm>
          <a:prstGeom prst="rect">
            <a:avLst/>
          </a:prstGeom>
          <a:noFill/>
        </p:spPr>
        <p:txBody>
          <a:bodyPr wrap="square" anchor="t" lIns="25400" rIns="25400" tIns="12700" bIns="12700">
            <a:noAutofit/>
          </a:bodyPr>
          <a:lstStyle/>
          <a:p>
            <a:pPr algn="l">
              <a:buNone/>
            </a:pPr>
            <a:r>
              <a:rPr sz="1150" b="1">
                <a:solidFill>
                  <a:srgbClr val="FFFFFF"/>
                </a:solidFill>
                <a:latin typeface="DM Sans"/>
              </a:rPr>
              <a:t>Car-park</a:t>
            </a:r>
          </a:p>
        </p:txBody>
      </p:sp>
      <p:sp>
        <p:nvSpPr>
          <p:cNvPr id="11" name="Rectangle 10"/>
          <p:cNvSpPr/>
          <p:nvPr/>
        </p:nvSpPr>
        <p:spPr>
          <a:xfrm>
            <a:off x="1028224" y="3635992"/>
            <a:ext cx="1217958" cy="1386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1028224" y="3809271"/>
            <a:ext cx="51147" cy="4851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117733" y="3739960"/>
            <a:ext cx="1115663" cy="393342"/>
          </a:xfrm>
          <a:prstGeom prst="rect">
            <a:avLst/>
          </a:prstGeom>
          <a:noFill/>
        </p:spPr>
        <p:txBody>
          <a:bodyPr wrap="square" anchor="t" lIns="25400" rIns="25400" tIns="12700" bIns="12700">
            <a:noAutofit/>
          </a:bodyPr>
          <a:lstStyle/>
          <a:p>
            <a:pPr algn="l">
              <a:buNone/>
            </a:pPr>
            <a:r>
              <a:rPr sz="950" b="0">
                <a:solidFill>
                  <a:srgbClr val="FFFFFF"/>
                </a:solidFill>
                <a:latin typeface="DM Sans"/>
              </a:rPr>
              <a:t>Bays convertible</a:t>
            </a:r>
          </a:p>
        </p:txBody>
      </p:sp>
      <p:sp>
        <p:nvSpPr>
          <p:cNvPr id="14" name="Rectangle 13"/>
          <p:cNvSpPr/>
          <p:nvPr/>
        </p:nvSpPr>
        <p:spPr>
          <a:xfrm>
            <a:off x="1028224" y="4202614"/>
            <a:ext cx="51147" cy="4851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117733" y="4133302"/>
            <a:ext cx="1115663" cy="393342"/>
          </a:xfrm>
          <a:prstGeom prst="rect">
            <a:avLst/>
          </a:prstGeom>
          <a:noFill/>
        </p:spPr>
        <p:txBody>
          <a:bodyPr wrap="square" anchor="t" lIns="25400" rIns="25400" tIns="12700" bIns="12700">
            <a:noAutofit/>
          </a:bodyPr>
          <a:lstStyle/>
          <a:p>
            <a:pPr algn="l">
              <a:buNone/>
            </a:pPr>
            <a:r>
              <a:rPr sz="950" b="0">
                <a:solidFill>
                  <a:srgbClr val="FFFFFF"/>
                </a:solidFill>
                <a:latin typeface="DM Sans"/>
              </a:rPr>
              <a:t>Capacity per site</a:t>
            </a:r>
          </a:p>
        </p:txBody>
      </p:sp>
      <p:sp>
        <p:nvSpPr>
          <p:cNvPr id="16" name="Rectangle 15"/>
          <p:cNvSpPr/>
          <p:nvPr/>
        </p:nvSpPr>
        <p:spPr>
          <a:xfrm>
            <a:off x="1028224" y="4519714"/>
            <a:ext cx="1217958" cy="1039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028224" y="4561301"/>
            <a:ext cx="1217958" cy="329229"/>
          </a:xfrm>
          <a:prstGeom prst="rect">
            <a:avLst/>
          </a:prstGeom>
          <a:noFill/>
        </p:spPr>
        <p:txBody>
          <a:bodyPr wrap="square" anchor="t" lIns="25400" rIns="25400" tIns="12700" bIns="12700">
            <a:noAutofit/>
          </a:bodyPr>
          <a:lstStyle/>
          <a:p>
            <a:pPr algn="l">
              <a:buNone/>
            </a:pPr>
            <a:r>
              <a:rPr sz="850" b="1">
                <a:solidFill>
                  <a:srgbClr val="F7F5F2"/>
                </a:solidFill>
                <a:latin typeface="DM Sans"/>
              </a:rPr>
              <a:t>→ How many bays?</a:t>
            </a:r>
          </a:p>
        </p:txBody>
      </p:sp>
      <p:sp>
        <p:nvSpPr>
          <p:cNvPr id="18" name="Rectangle 17"/>
          <p:cNvSpPr/>
          <p:nvPr/>
        </p:nvSpPr>
        <p:spPr>
          <a:xfrm>
            <a:off x="2412413" y="3133484"/>
            <a:ext cx="1345828" cy="1791702"/>
          </a:xfrm>
          <a:prstGeom prst="rect">
            <a:avLst/>
          </a:prstGeom>
          <a:solidFill>
            <a:srgbClr val="EDE7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2476348" y="3195864"/>
            <a:ext cx="204591" cy="259918"/>
          </a:xfrm>
          <a:prstGeom prst="rect">
            <a:avLst/>
          </a:prstGeom>
          <a:noFill/>
        </p:spPr>
        <p:txBody>
          <a:bodyPr wrap="square" anchor="t" lIns="25400" rIns="25400" tIns="12700" bIns="12700">
            <a:noAutofit/>
          </a:bodyPr>
          <a:lstStyle/>
          <a:p>
            <a:pPr algn="l">
              <a:buNone/>
            </a:pPr>
            <a:r>
              <a:rPr sz="1500" b="1">
                <a:solidFill>
                  <a:srgbClr val="8C6A3F"/>
                </a:solidFill>
                <a:latin typeface="DM Sans"/>
              </a:rPr>
              <a:t>2</a:t>
            </a:r>
          </a:p>
        </p:txBody>
      </p:sp>
      <p:sp>
        <p:nvSpPr>
          <p:cNvPr id="20" name="TextBox 19"/>
          <p:cNvSpPr txBox="1"/>
          <p:nvPr/>
        </p:nvSpPr>
        <p:spPr>
          <a:xfrm>
            <a:off x="2693727" y="3209726"/>
            <a:ext cx="987793" cy="398541"/>
          </a:xfrm>
          <a:prstGeom prst="rect">
            <a:avLst/>
          </a:prstGeom>
          <a:noFill/>
        </p:spPr>
        <p:txBody>
          <a:bodyPr wrap="square" anchor="t" lIns="25400" rIns="25400" tIns="12700" bIns="12700">
            <a:noAutofit/>
          </a:bodyPr>
          <a:lstStyle/>
          <a:p>
            <a:pPr algn="l">
              <a:buNone/>
            </a:pPr>
            <a:r>
              <a:rPr sz="1150" b="1">
                <a:solidFill>
                  <a:srgbClr val="221E19"/>
                </a:solidFill>
                <a:latin typeface="DM Sans"/>
              </a:rPr>
              <a:t>Grid</a:t>
            </a:r>
          </a:p>
        </p:txBody>
      </p:sp>
      <p:sp>
        <p:nvSpPr>
          <p:cNvPr id="21" name="Rectangle 20"/>
          <p:cNvSpPr/>
          <p:nvPr/>
        </p:nvSpPr>
        <p:spPr>
          <a:xfrm>
            <a:off x="2476348" y="3635992"/>
            <a:ext cx="1217958" cy="1386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2476348" y="3809271"/>
            <a:ext cx="51147" cy="4851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2565857" y="3739960"/>
            <a:ext cx="1115663" cy="393342"/>
          </a:xfrm>
          <a:prstGeom prst="rect">
            <a:avLst/>
          </a:prstGeom>
          <a:noFill/>
        </p:spPr>
        <p:txBody>
          <a:bodyPr wrap="square" anchor="t" lIns="25400" rIns="25400" tIns="12700" bIns="12700">
            <a:noAutofit/>
          </a:bodyPr>
          <a:lstStyle/>
          <a:p>
            <a:pPr algn="l">
              <a:buNone/>
            </a:pPr>
            <a:r>
              <a:rPr sz="950" b="0">
                <a:solidFill>
                  <a:srgbClr val="221E19"/>
                </a:solidFill>
                <a:latin typeface="DM Sans"/>
              </a:rPr>
              <a:t>Site capacity</a:t>
            </a:r>
          </a:p>
        </p:txBody>
      </p:sp>
      <p:sp>
        <p:nvSpPr>
          <p:cNvPr id="24" name="Rectangle 23"/>
          <p:cNvSpPr/>
          <p:nvPr/>
        </p:nvSpPr>
        <p:spPr>
          <a:xfrm>
            <a:off x="2476348" y="4202614"/>
            <a:ext cx="51147" cy="4851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2565857" y="4133302"/>
            <a:ext cx="1115663" cy="393342"/>
          </a:xfrm>
          <a:prstGeom prst="rect">
            <a:avLst/>
          </a:prstGeom>
          <a:noFill/>
        </p:spPr>
        <p:txBody>
          <a:bodyPr wrap="square" anchor="t" lIns="25400" rIns="25400" tIns="12700" bIns="12700">
            <a:noAutofit/>
          </a:bodyPr>
          <a:lstStyle/>
          <a:p>
            <a:pPr algn="l">
              <a:buNone/>
            </a:pPr>
            <a:r>
              <a:rPr sz="950" b="0">
                <a:solidFill>
                  <a:srgbClr val="221E19"/>
                </a:solidFill>
                <a:latin typeface="DM Sans"/>
              </a:rPr>
              <a:t>Reinforcement cost</a:t>
            </a:r>
          </a:p>
        </p:txBody>
      </p:sp>
      <p:sp>
        <p:nvSpPr>
          <p:cNvPr id="26" name="Rectangle 25"/>
          <p:cNvSpPr/>
          <p:nvPr/>
        </p:nvSpPr>
        <p:spPr>
          <a:xfrm>
            <a:off x="2476348" y="4519714"/>
            <a:ext cx="1217958" cy="1039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2476348" y="4561301"/>
            <a:ext cx="1217958" cy="329229"/>
          </a:xfrm>
          <a:prstGeom prst="rect">
            <a:avLst/>
          </a:prstGeom>
          <a:noFill/>
        </p:spPr>
        <p:txBody>
          <a:bodyPr wrap="square" anchor="t" lIns="25400" rIns="25400" tIns="12700" bIns="12700">
            <a:noAutofit/>
          </a:bodyPr>
          <a:lstStyle/>
          <a:p>
            <a:pPr algn="l">
              <a:buNone/>
            </a:pPr>
            <a:r>
              <a:rPr sz="850" b="1">
                <a:solidFill>
                  <a:srgbClr val="4E4B47"/>
                </a:solidFill>
                <a:latin typeface="DM Sans"/>
              </a:rPr>
              <a:t>→ Which take 500 kW?</a:t>
            </a:r>
          </a:p>
        </p:txBody>
      </p:sp>
      <p:sp>
        <p:nvSpPr>
          <p:cNvPr id="28" name="Rectangle 27"/>
          <p:cNvSpPr/>
          <p:nvPr/>
        </p:nvSpPr>
        <p:spPr>
          <a:xfrm>
            <a:off x="3860538" y="3133484"/>
            <a:ext cx="1345828" cy="1791702"/>
          </a:xfrm>
          <a:prstGeom prst="rect">
            <a:avLst/>
          </a:prstGeom>
          <a:solidFill>
            <a:srgbClr val="EDE7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3924473" y="3195864"/>
            <a:ext cx="204591" cy="259918"/>
          </a:xfrm>
          <a:prstGeom prst="rect">
            <a:avLst/>
          </a:prstGeom>
          <a:noFill/>
        </p:spPr>
        <p:txBody>
          <a:bodyPr wrap="square" anchor="t" lIns="25400" rIns="25400" tIns="12700" bIns="12700">
            <a:noAutofit/>
          </a:bodyPr>
          <a:lstStyle/>
          <a:p>
            <a:pPr algn="l">
              <a:buNone/>
            </a:pPr>
            <a:r>
              <a:rPr sz="1500" b="1">
                <a:solidFill>
                  <a:srgbClr val="8C6A3F"/>
                </a:solidFill>
                <a:latin typeface="DM Sans"/>
              </a:rPr>
              <a:t>3</a:t>
            </a:r>
          </a:p>
        </p:txBody>
      </p:sp>
      <p:sp>
        <p:nvSpPr>
          <p:cNvPr id="30" name="TextBox 29"/>
          <p:cNvSpPr txBox="1"/>
          <p:nvPr/>
        </p:nvSpPr>
        <p:spPr>
          <a:xfrm>
            <a:off x="4141851" y="3209726"/>
            <a:ext cx="987793" cy="398541"/>
          </a:xfrm>
          <a:prstGeom prst="rect">
            <a:avLst/>
          </a:prstGeom>
          <a:noFill/>
        </p:spPr>
        <p:txBody>
          <a:bodyPr wrap="square" anchor="t" lIns="25400" rIns="25400" tIns="12700" bIns="12700">
            <a:noAutofit/>
          </a:bodyPr>
          <a:lstStyle/>
          <a:p>
            <a:pPr algn="l">
              <a:buNone/>
            </a:pPr>
            <a:r>
              <a:rPr sz="1150" b="1">
                <a:solidFill>
                  <a:srgbClr val="221E19"/>
                </a:solidFill>
                <a:latin typeface="DM Sans"/>
              </a:rPr>
              <a:t>Title</a:t>
            </a:r>
          </a:p>
        </p:txBody>
      </p:sp>
      <p:sp>
        <p:nvSpPr>
          <p:cNvPr id="31" name="Rectangle 30"/>
          <p:cNvSpPr/>
          <p:nvPr/>
        </p:nvSpPr>
        <p:spPr>
          <a:xfrm>
            <a:off x="3924473" y="3635992"/>
            <a:ext cx="1217958" cy="1386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ectangle 31"/>
          <p:cNvSpPr/>
          <p:nvPr/>
        </p:nvSpPr>
        <p:spPr>
          <a:xfrm>
            <a:off x="3924473" y="3809271"/>
            <a:ext cx="51147" cy="4851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4013981" y="3739960"/>
            <a:ext cx="1115663" cy="393342"/>
          </a:xfrm>
          <a:prstGeom prst="rect">
            <a:avLst/>
          </a:prstGeom>
          <a:noFill/>
        </p:spPr>
        <p:txBody>
          <a:bodyPr wrap="square" anchor="t" lIns="25400" rIns="25400" tIns="12700" bIns="12700">
            <a:noAutofit/>
          </a:bodyPr>
          <a:lstStyle/>
          <a:p>
            <a:pPr algn="l">
              <a:buNone/>
            </a:pPr>
            <a:r>
              <a:rPr sz="950" b="0">
                <a:solidFill>
                  <a:srgbClr val="221E19"/>
                </a:solidFill>
                <a:latin typeface="DM Sans"/>
              </a:rPr>
              <a:t>Freehold or pitch</a:t>
            </a:r>
          </a:p>
        </p:txBody>
      </p:sp>
      <p:sp>
        <p:nvSpPr>
          <p:cNvPr id="34" name="Rectangle 33"/>
          <p:cNvSpPr/>
          <p:nvPr/>
        </p:nvSpPr>
        <p:spPr>
          <a:xfrm>
            <a:off x="3924473" y="4202614"/>
            <a:ext cx="51147" cy="4851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4013981" y="4133302"/>
            <a:ext cx="1115663" cy="393342"/>
          </a:xfrm>
          <a:prstGeom prst="rect">
            <a:avLst/>
          </a:prstGeom>
          <a:noFill/>
        </p:spPr>
        <p:txBody>
          <a:bodyPr wrap="square" anchor="t" lIns="25400" rIns="25400" tIns="12700" bIns="12700">
            <a:noAutofit/>
          </a:bodyPr>
          <a:lstStyle/>
          <a:p>
            <a:pPr algn="l">
              <a:buNone/>
            </a:pPr>
            <a:r>
              <a:rPr sz="950" b="0">
                <a:solidFill>
                  <a:srgbClr val="221E19"/>
                </a:solidFill>
                <a:latin typeface="DM Sans"/>
              </a:rPr>
              <a:t>Landlord consent</a:t>
            </a:r>
          </a:p>
        </p:txBody>
      </p:sp>
      <p:sp>
        <p:nvSpPr>
          <p:cNvPr id="36" name="Rectangle 35"/>
          <p:cNvSpPr/>
          <p:nvPr/>
        </p:nvSpPr>
        <p:spPr>
          <a:xfrm>
            <a:off x="3924473" y="4519714"/>
            <a:ext cx="1217958" cy="1039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3924473" y="4561301"/>
            <a:ext cx="1217958" cy="329229"/>
          </a:xfrm>
          <a:prstGeom prst="rect">
            <a:avLst/>
          </a:prstGeom>
          <a:noFill/>
        </p:spPr>
        <p:txBody>
          <a:bodyPr wrap="square" anchor="t" lIns="25400" rIns="25400" tIns="12700" bIns="12700">
            <a:noAutofit/>
          </a:bodyPr>
          <a:lstStyle/>
          <a:p>
            <a:pPr algn="l">
              <a:buNone/>
            </a:pPr>
            <a:r>
              <a:rPr sz="850" b="1">
                <a:solidFill>
                  <a:srgbClr val="4E4B47"/>
                </a:solidFill>
                <a:latin typeface="DM Sans"/>
              </a:rPr>
              <a:t>→ Free to contract?</a:t>
            </a:r>
          </a:p>
        </p:txBody>
      </p:sp>
      <p:sp>
        <p:nvSpPr>
          <p:cNvPr id="38" name="Rectangle 37"/>
          <p:cNvSpPr/>
          <p:nvPr/>
        </p:nvSpPr>
        <p:spPr>
          <a:xfrm>
            <a:off x="5308662" y="3133484"/>
            <a:ext cx="1345828" cy="1791702"/>
          </a:xfrm>
          <a:prstGeom prst="rect">
            <a:avLst/>
          </a:prstGeom>
          <a:solidFill>
            <a:srgbClr val="EDE7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5372597" y="3195864"/>
            <a:ext cx="204591" cy="259918"/>
          </a:xfrm>
          <a:prstGeom prst="rect">
            <a:avLst/>
          </a:prstGeom>
          <a:noFill/>
        </p:spPr>
        <p:txBody>
          <a:bodyPr wrap="square" anchor="t" lIns="25400" rIns="25400" tIns="12700" bIns="12700">
            <a:noAutofit/>
          </a:bodyPr>
          <a:lstStyle/>
          <a:p>
            <a:pPr algn="l">
              <a:buNone/>
            </a:pPr>
            <a:r>
              <a:rPr sz="1500" b="1">
                <a:solidFill>
                  <a:srgbClr val="8C6A3F"/>
                </a:solidFill>
                <a:latin typeface="DM Sans"/>
              </a:rPr>
              <a:t>4</a:t>
            </a:r>
          </a:p>
        </p:txBody>
      </p:sp>
      <p:sp>
        <p:nvSpPr>
          <p:cNvPr id="40" name="TextBox 39"/>
          <p:cNvSpPr txBox="1"/>
          <p:nvPr/>
        </p:nvSpPr>
        <p:spPr>
          <a:xfrm>
            <a:off x="5589975" y="3209726"/>
            <a:ext cx="987793" cy="398541"/>
          </a:xfrm>
          <a:prstGeom prst="rect">
            <a:avLst/>
          </a:prstGeom>
          <a:noFill/>
        </p:spPr>
        <p:txBody>
          <a:bodyPr wrap="square" anchor="t" lIns="25400" rIns="25400" tIns="12700" bIns="12700">
            <a:noAutofit/>
          </a:bodyPr>
          <a:lstStyle/>
          <a:p>
            <a:pPr algn="l">
              <a:buNone/>
            </a:pPr>
            <a:r>
              <a:rPr sz="1150" b="1">
                <a:solidFill>
                  <a:srgbClr val="221E19"/>
                </a:solidFill>
                <a:latin typeface="DM Sans"/>
              </a:rPr>
              <a:t>Exclusivity</a:t>
            </a:r>
          </a:p>
        </p:txBody>
      </p:sp>
      <p:sp>
        <p:nvSpPr>
          <p:cNvPr id="41" name="Rectangle 40"/>
          <p:cNvSpPr/>
          <p:nvPr/>
        </p:nvSpPr>
        <p:spPr>
          <a:xfrm>
            <a:off x="5372597" y="3635992"/>
            <a:ext cx="1217958" cy="1386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Rectangle 41"/>
          <p:cNvSpPr/>
          <p:nvPr/>
        </p:nvSpPr>
        <p:spPr>
          <a:xfrm>
            <a:off x="5372597" y="3809271"/>
            <a:ext cx="51147" cy="4851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5462106" y="3739960"/>
            <a:ext cx="1115663" cy="393342"/>
          </a:xfrm>
          <a:prstGeom prst="rect">
            <a:avLst/>
          </a:prstGeom>
          <a:noFill/>
        </p:spPr>
        <p:txBody>
          <a:bodyPr wrap="square" anchor="t" lIns="25400" rIns="25400" tIns="12700" bIns="12700">
            <a:noAutofit/>
          </a:bodyPr>
          <a:lstStyle/>
          <a:p>
            <a:pPr algn="l">
              <a:buNone/>
            </a:pPr>
            <a:r>
              <a:rPr sz="950" b="0">
                <a:solidFill>
                  <a:srgbClr val="221E19"/>
                </a:solidFill>
                <a:latin typeface="DM Sans"/>
              </a:rPr>
              <a:t>Two agreements live</a:t>
            </a:r>
          </a:p>
        </p:txBody>
      </p:sp>
      <p:sp>
        <p:nvSpPr>
          <p:cNvPr id="44" name="Rectangle 43"/>
          <p:cNvSpPr/>
          <p:nvPr/>
        </p:nvSpPr>
        <p:spPr>
          <a:xfrm>
            <a:off x="5372597" y="4202614"/>
            <a:ext cx="51147" cy="4851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5462106" y="4133302"/>
            <a:ext cx="1115663" cy="393342"/>
          </a:xfrm>
          <a:prstGeom prst="rect">
            <a:avLst/>
          </a:prstGeom>
          <a:noFill/>
        </p:spPr>
        <p:txBody>
          <a:bodyPr wrap="square" anchor="t" lIns="25400" rIns="25400" tIns="12700" bIns="12700">
            <a:noAutofit/>
          </a:bodyPr>
          <a:lstStyle/>
          <a:p>
            <a:pPr algn="l">
              <a:buNone/>
            </a:pPr>
            <a:r>
              <a:rPr sz="950" b="0">
                <a:solidFill>
                  <a:srgbClr val="221E19"/>
                </a:solidFill>
                <a:latin typeface="DM Sans"/>
              </a:rPr>
              <a:t>Terms unknown to us</a:t>
            </a:r>
          </a:p>
        </p:txBody>
      </p:sp>
      <p:sp>
        <p:nvSpPr>
          <p:cNvPr id="46" name="Rectangle 45"/>
          <p:cNvSpPr/>
          <p:nvPr/>
        </p:nvSpPr>
        <p:spPr>
          <a:xfrm>
            <a:off x="5372597" y="4519714"/>
            <a:ext cx="1217958" cy="1039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5372597" y="4561301"/>
            <a:ext cx="1217958" cy="329229"/>
          </a:xfrm>
          <a:prstGeom prst="rect">
            <a:avLst/>
          </a:prstGeom>
          <a:noFill/>
        </p:spPr>
        <p:txBody>
          <a:bodyPr wrap="square" anchor="t" lIns="25400" rIns="25400" tIns="12700" bIns="12700">
            <a:noAutofit/>
          </a:bodyPr>
          <a:lstStyle/>
          <a:p>
            <a:pPr algn="l">
              <a:buNone/>
            </a:pPr>
            <a:r>
              <a:rPr sz="850" b="1">
                <a:solidFill>
                  <a:srgbClr val="4E4B47"/>
                </a:solidFill>
                <a:latin typeface="DM Sans"/>
              </a:rPr>
              <a:t>→ Already committed?</a:t>
            </a:r>
          </a:p>
        </p:txBody>
      </p:sp>
      <p:sp>
        <p:nvSpPr>
          <p:cNvPr id="48" name="Rectangle 47::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WP3 owns this screen. Until it runs, every figure in this analysis is an upper bound on the estate as well as on the economics.</a:t>
            </a:r>
          </a:p>
        </p:txBody>
      </p:sp>
      <p:sp>
        <p:nvSpPr>
          <p:cNvPr id="50" name="Rectangle 49::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Rectangle 50::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THIS PAGE EXISTS</a:t>
            </a:r>
          </a:p>
        </p:txBody>
      </p:sp>
      <p:sp>
        <p:nvSpPr>
          <p:cNvPr id="53" name="TextBox 52::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mandate asks what is GENUINELY addressable. A store count is not that.</a:t>
            </a:r>
          </a:p>
        </p:txBody>
      </p:sp>
      <p:sp>
        <p:nvSpPr>
          <p:cNvPr id="54" name="TextBox 53::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Site eligibility sits at 100% in the model — deliberately, so the gap shows.</a:t>
            </a:r>
          </a:p>
        </p:txBody>
      </p:sp>
      <p:sp>
        <p:nvSpPr>
          <p:cNvPr id="55" name="TextBox 54::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Savills prices its rents only for sites with 15,000+ vehicles a day.</a:t>
            </a:r>
          </a:p>
        </p:txBody>
      </p:sp>
      <p:sp>
        <p:nvSpPr>
          <p:cNvPr id="56" name="Rectangle 55::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Rectangle 56::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IT WOULD TAKE TO CLOSE IT</a:t>
            </a:r>
          </a:p>
        </p:txBody>
      </p:sp>
      <p:sp>
        <p:nvSpPr>
          <p:cNvPr id="59" name="TextBox 58::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Halve the eligible estate and the operate loss halves too, to €8.9m.</a:t>
            </a:r>
          </a:p>
        </p:txBody>
      </p:sp>
      <p:sp>
        <p:nvSpPr>
          <p:cNvPr id="60" name="TextBox 59::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Grid connection for an 8-24 bay hub: £250,000-1,000,000 (Savills).</a:t>
            </a:r>
          </a:p>
        </p:txBody>
      </p:sp>
      <p:sp>
        <p:nvSpPr>
          <p:cNvPr id="61" name="TextBox 60::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screen is a WP3 deliverable. WP1 owes the Board only the honesty.</a:t>
            </a:r>
          </a:p>
        </p:txBody>
      </p:sp>
      <p:sp>
        <p:nvSpPr>
          <p:cNvPr id="62" name="TextBox 6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WP1 model v2, Assumptions C17 and tab 5, driver 3; Savills Research, UK Commercial, Autumn 2024, read at primary 27 July 2026.</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03</a:t>
            </a:r>
          </a:p>
        </p:txBody>
      </p:sp>
      <p:sp>
        <p:nvSpPr>
          <p:cNvPr id="3" name="Title 2::TC[T2|neutral]"/>
          <p:cNvSpPr>
            <a:spLocks noGrp="1"/>
          </p:cNvSpPr>
          <p:nvPr>
            <p:ph type="title"/>
          </p:nvPr>
        </p:nvSpPr>
        <p:spPr/>
        <p:txBody>
          <a:bodyPr/>
          <a:lstStyle/>
          <a:p>
            <a:pPr algn="l">
              <a:buNone/>
            </a:pPr>
            <a:r>
              <a:t>What a site host actually earns</a:t>
            </a:r>
          </a:p>
        </p:txBody>
      </p:sp>
      <p:sp>
        <p:nvSpPr>
          <p:cNvPr id="4" name="Text Placeholder 3::TC[T4|neutral]"/>
          <p:cNvSpPr>
            <a:spLocks noGrp="1"/>
          </p:cNvSpPr>
          <p:nvPr>
            <p:ph type="body" idx="2"/>
          </p:nvPr>
        </p:nvSpPr>
        <p:spPr/>
        <p:txBody>
          <a:bodyPr/>
          <a:lstStyle/>
          <a:p>
            <a:pPr>
              <a:buNone/>
            </a:pPr>
            <a:r>
              <a:t>Three commercial structures on the same energy, the published benchmark that reverses the ranking, and what decides the operate case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At the lease fee we had to assume, a revenue share beats today's structure by €0.5m a year, </a:t>
            </a:r>
            <a:r>
              <a:rPr sz="2000" b="0" i="1">
                <a:solidFill>
                  <a:srgbClr val="8C6A3F"/>
                </a:solidFill>
                <a:latin typeface="Instrument Serif"/>
              </a:rPr>
              <a:t>while operating the chargers loses €17.7m on the same energy</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VERDAL'S RESULT BY STRUCTURE, €M A YEAR (2030)</a:t>
            </a:r>
          </a:p>
        </p:txBody>
      </p:sp>
      <p:cxnSp>
        <p:nvCxnSpPr>
          <p:cNvPr id="5" name="Connector 4"/>
          <p:cNvCxnSpPr/>
          <p:nvPr/>
        </p:nvCxnSpPr>
        <p:spPr>
          <a:xfrm>
            <a:off x="1315931" y="4091311"/>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1315931" y="3410460"/>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1315931" y="2729609"/>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719147" y="2048758"/>
            <a:ext cx="1026367" cy="781338"/>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TC[ANCHOR]"/>
          <p:cNvSpPr txBox="1"/>
          <p:nvPr/>
        </p:nvSpPr>
        <p:spPr>
          <a:xfrm>
            <a:off x="1719147" y="1837557"/>
            <a:ext cx="1026367" cy="174625"/>
          </a:xfrm>
          <a:prstGeom prst="rect">
            <a:avLst/>
          </a:prstGeom>
          <a:noFill/>
        </p:spPr>
        <p:txBody>
          <a:bodyPr wrap="none" anchor="b" lIns="0" rIns="0" tIns="0" bIns="0">
            <a:noAutofit/>
          </a:bodyPr>
          <a:lstStyle/>
          <a:p>
            <a:pPr algn="ctr">
              <a:buNone/>
            </a:pPr>
            <a:r>
              <a:rPr sz="1100" b="1">
                <a:solidFill>
                  <a:srgbClr val="02326C"/>
                </a:solidFill>
                <a:latin typeface="DM Sans"/>
              </a:rPr>
              <a:t>+7.1</a:t>
            </a:r>
          </a:p>
        </p:txBody>
      </p:sp>
      <p:sp>
        <p:nvSpPr>
          <p:cNvPr id="10" name="TextBox 9"/>
          <p:cNvSpPr txBox="1"/>
          <p:nvPr/>
        </p:nvSpPr>
        <p:spPr>
          <a:xfrm>
            <a:off x="1315931" y="4836170"/>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Revenue share at 15%</a:t>
            </a:r>
          </a:p>
        </p:txBody>
      </p:sp>
      <p:sp>
        <p:nvSpPr>
          <p:cNvPr id="11" name="Rectangle 10"/>
          <p:cNvSpPr/>
          <p:nvPr/>
        </p:nvSpPr>
        <p:spPr>
          <a:xfrm>
            <a:off x="3551946" y="2107851"/>
            <a:ext cx="1026367" cy="722245"/>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TC[ANCHOR]"/>
          <p:cNvSpPr txBox="1"/>
          <p:nvPr/>
        </p:nvSpPr>
        <p:spPr>
          <a:xfrm>
            <a:off x="3551946" y="1896650"/>
            <a:ext cx="1026367" cy="174625"/>
          </a:xfrm>
          <a:prstGeom prst="rect">
            <a:avLst/>
          </a:prstGeom>
          <a:noFill/>
        </p:spPr>
        <p:txBody>
          <a:bodyPr wrap="none" anchor="b" lIns="0" rIns="0" tIns="0" bIns="0">
            <a:noAutofit/>
          </a:bodyPr>
          <a:lstStyle/>
          <a:p>
            <a:pPr algn="ctr">
              <a:buNone/>
            </a:pPr>
            <a:r>
              <a:rPr sz="1100" b="1">
                <a:solidFill>
                  <a:srgbClr val="02326C"/>
                </a:solidFill>
                <a:latin typeface="DM Sans"/>
              </a:rPr>
              <a:t>+6.6</a:t>
            </a:r>
          </a:p>
        </p:txBody>
      </p:sp>
      <p:sp>
        <p:nvSpPr>
          <p:cNvPr id="13" name="TextBox 12"/>
          <p:cNvSpPr txBox="1"/>
          <p:nvPr/>
        </p:nvSpPr>
        <p:spPr>
          <a:xfrm>
            <a:off x="3148730" y="4836170"/>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Lease the bays, as today</a:t>
            </a:r>
          </a:p>
        </p:txBody>
      </p:sp>
      <p:sp>
        <p:nvSpPr>
          <p:cNvPr id="14" name="Rectangle 13"/>
          <p:cNvSpPr/>
          <p:nvPr/>
        </p:nvSpPr>
        <p:spPr>
          <a:xfrm>
            <a:off x="5384745" y="2830097"/>
            <a:ext cx="1026367" cy="194206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ANCHOR]"/>
          <p:cNvSpPr txBox="1"/>
          <p:nvPr/>
        </p:nvSpPr>
        <p:spPr>
          <a:xfrm>
            <a:off x="4981529" y="4799594"/>
            <a:ext cx="1832798" cy="219456"/>
          </a:xfrm>
          <a:prstGeom prst="rect">
            <a:avLst/>
          </a:prstGeom>
          <a:noFill/>
        </p:spPr>
        <p:txBody>
          <a:bodyPr wrap="none" anchor="t" lIns="25400" rIns="25400" tIns="12700" bIns="12700">
            <a:noAutofit/>
          </a:bodyPr>
          <a:lstStyle/>
          <a:p>
            <a:pPr algn="ctr">
              <a:buNone/>
            </a:pPr>
            <a:r>
              <a:rPr sz="1100" b="1">
                <a:solidFill>
                  <a:srgbClr val="221E19"/>
                </a:solidFill>
                <a:latin typeface="DM Sans"/>
              </a:rPr>
              <a:t>−17.7</a:t>
            </a:r>
          </a:p>
        </p:txBody>
      </p:sp>
      <p:sp>
        <p:nvSpPr>
          <p:cNvPr id="16" name="TextBox 15"/>
          <p:cNvSpPr txBox="1"/>
          <p:nvPr/>
        </p:nvSpPr>
        <p:spPr>
          <a:xfrm>
            <a:off x="4981529" y="2354609"/>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Operate the chargers</a:t>
            </a:r>
          </a:p>
        </p:txBody>
      </p:sp>
      <p:cxnSp>
        <p:nvCxnSpPr>
          <p:cNvPr id="17" name="Connector 16"/>
          <p:cNvCxnSpPr/>
          <p:nvPr/>
        </p:nvCxnSpPr>
        <p:spPr>
          <a:xfrm>
            <a:off x="1315931" y="2830097"/>
            <a:ext cx="5498397"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18" name="Rectangle 17::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Same energy, same prices — and the whole ranking depends on a lease fee we invented, which the next page tests.</a:t>
            </a:r>
          </a:p>
        </p:txBody>
      </p:sp>
      <p:sp>
        <p:nvSpPr>
          <p:cNvPr id="20" name="Rectangle 19::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THREE STRUCTURES ARE</a:t>
            </a:r>
          </a:p>
        </p:txBody>
      </p:sp>
      <p:sp>
        <p:nvSpPr>
          <p:cNvPr id="23" name="TextBox 22::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Leasing pays a fixed fee per bay and carries nothing. It is today.</a:t>
            </a:r>
          </a:p>
        </p:txBody>
      </p:sp>
      <p:sp>
        <p:nvSpPr>
          <p:cNvPr id="24" name="TextBox 23::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revenue share earns about €0.5m more, same bays, same risk.</a:t>
            </a:r>
          </a:p>
        </p:txBody>
      </p:sp>
      <p:sp>
        <p:nvSpPr>
          <p:cNvPr id="25" name="TextBox 24::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Operating buys power, chargers and grid, and keeps what is left.</a:t>
            </a:r>
          </a:p>
        </p:txBody>
      </p:sp>
      <p:sp>
        <p:nvSpPr>
          <p:cNvPr id="26" name="Rectangle 25::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THIS PAGE DOES NOT SETTLE</a:t>
            </a:r>
          </a:p>
        </p:txBody>
      </p:sp>
      <p:sp>
        <p:nvSpPr>
          <p:cNvPr id="29" name="TextBox 28::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lease bar is our placeholder. The two agreements decide the ranking.</a:t>
            </a:r>
          </a:p>
        </p:txBody>
      </p:sp>
      <p:sp>
        <p:nvSpPr>
          <p:cNvPr id="30" name="TextBox 29::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operate bar assumes a spec WP2 has not chosen — see slide 15.</a:t>
            </a:r>
          </a:p>
        </p:txBody>
      </p:sp>
      <p:sp>
        <p:nvSpPr>
          <p:cNvPr id="31" name="TextBox 30::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None of the three prices footfall: Lidl charges €0.39 against €0.60.</a:t>
            </a:r>
          </a:p>
        </p:txBody>
      </p:sp>
      <p:sp>
        <p:nvSpPr>
          <p:cNvPr id="32" name="TextBox 3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WP1 model v2, tab 3; Eleport, Feb-2026; Eurostat nrg_pc_205 band IC series X_VAT, H2-2025; Interpath, May 2026.</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name="TCZONE[0.670,2.070,6.992,3.56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At the only published benchmark, read at source, today's lease earns €15m to €51m a year — </a:t>
            </a:r>
            <a:r>
              <a:rPr sz="2000" b="0" i="1">
                <a:solidFill>
                  <a:srgbClr val="8C6A3F"/>
                </a:solidFill>
                <a:latin typeface="Instrument Serif"/>
              </a:rPr>
              <a:t>so the answer to the Board's question may well be no</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WHAT 4,400 BAYS EARN UNDER EACH BENCHMARK, €M/YR (2030)</a:t>
            </a:r>
          </a:p>
        </p:txBody>
      </p:sp>
      <p:sp>
        <p:nvSpPr>
          <p:cNvPr id="5" name="TextBox 4"/>
          <p:cNvSpPr txBox="1"/>
          <p:nvPr/>
        </p:nvSpPr>
        <p:spPr>
          <a:xfrm>
            <a:off x="1060191" y="2039294"/>
            <a:ext cx="484754" cy="445008"/>
          </a:xfrm>
          <a:prstGeom prst="rect">
            <a:avLst/>
          </a:prstGeom>
          <a:noFill/>
        </p:spPr>
        <p:txBody>
          <a:bodyPr wrap="none" anchor="ctr" lIns="25400" rIns="25400" tIns="12700" bIns="12700">
            <a:noAutofit/>
          </a:bodyPr>
          <a:lstStyle/>
          <a:p>
            <a:pPr algn="r">
              <a:buNone/>
            </a:pPr>
            <a:r>
              <a:rPr sz="1100" b="1">
                <a:solidFill>
                  <a:srgbClr val="221E19"/>
                </a:solidFill>
                <a:latin typeface="DM Sans"/>
              </a:rPr>
              <a:t>#</a:t>
            </a:r>
          </a:p>
        </p:txBody>
      </p:sp>
      <p:sp>
        <p:nvSpPr>
          <p:cNvPr id="6" name="TextBox 5"/>
          <p:cNvSpPr txBox="1"/>
          <p:nvPr/>
        </p:nvSpPr>
        <p:spPr>
          <a:xfrm>
            <a:off x="1613381" y="2039294"/>
            <a:ext cx="3838111" cy="445008"/>
          </a:xfrm>
          <a:prstGeom prst="rect">
            <a:avLst/>
          </a:prstGeom>
          <a:noFill/>
        </p:spPr>
        <p:txBody>
          <a:bodyPr wrap="none" anchor="ctr" lIns="25400" rIns="25400" tIns="12700" bIns="12700">
            <a:noAutofit/>
          </a:bodyPr>
          <a:lstStyle/>
          <a:p>
            <a:pPr algn="l">
              <a:buNone/>
            </a:pPr>
            <a:r>
              <a:rPr sz="1100" b="1">
                <a:solidFill>
                  <a:srgbClr val="221E19"/>
                </a:solidFill>
                <a:latin typeface="DM Sans"/>
              </a:rPr>
              <a:t>Name</a:t>
            </a:r>
          </a:p>
        </p:txBody>
      </p:sp>
      <p:sp>
        <p:nvSpPr>
          <p:cNvPr id="7" name="TextBox 6"/>
          <p:cNvSpPr txBox="1"/>
          <p:nvPr/>
        </p:nvSpPr>
        <p:spPr>
          <a:xfrm>
            <a:off x="5451493" y="2039294"/>
            <a:ext cx="1254657" cy="445008"/>
          </a:xfrm>
          <a:prstGeom prst="rect">
            <a:avLst/>
          </a:prstGeom>
          <a:noFill/>
        </p:spPr>
        <p:txBody>
          <a:bodyPr wrap="square" anchor="ctr" lIns="25400" rIns="25400" tIns="12700" bIns="12700">
            <a:noAutofit/>
          </a:bodyPr>
          <a:lstStyle/>
          <a:p>
            <a:pPr algn="r">
              <a:buNone/>
            </a:pPr>
            <a:r>
              <a:rPr sz="1100" b="1">
                <a:solidFill>
                  <a:srgbClr val="221E19"/>
                </a:solidFill>
                <a:latin typeface="DM Sans"/>
              </a:rPr>
              <a:t>€m a year</a:t>
            </a:r>
          </a:p>
        </p:txBody>
      </p:sp>
      <p:cxnSp>
        <p:nvCxnSpPr>
          <p:cNvPr id="8" name="Connector 7"/>
          <p:cNvCxnSpPr/>
          <p:nvPr/>
        </p:nvCxnSpPr>
        <p:spPr>
          <a:xfrm>
            <a:off x="1060191" y="2471281"/>
            <a:ext cx="5702989" cy="0"/>
          </a:xfrm>
          <a:prstGeom prst="line">
            <a:avLst/>
          </a:prstGeom>
          <a:ln w="1270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060191" y="2484302"/>
            <a:ext cx="484754" cy="244144"/>
          </a:xfrm>
          <a:prstGeom prst="rect">
            <a:avLst/>
          </a:prstGeom>
          <a:noFill/>
        </p:spPr>
        <p:txBody>
          <a:bodyPr wrap="none" anchor="ctr" lIns="25400" rIns="25400" tIns="12700" bIns="12700">
            <a:noAutofit/>
          </a:bodyPr>
          <a:lstStyle/>
          <a:p>
            <a:pPr algn="r">
              <a:buNone/>
            </a:pPr>
            <a:r>
              <a:rPr sz="1300" b="1">
                <a:solidFill>
                  <a:srgbClr val="221E19"/>
                </a:solidFill>
                <a:latin typeface="DM Sans"/>
              </a:rPr>
              <a:t>1</a:t>
            </a:r>
          </a:p>
        </p:txBody>
      </p:sp>
      <p:sp>
        <p:nvSpPr>
          <p:cNvPr id="10" name="TextBox 9"/>
          <p:cNvSpPr txBox="1"/>
          <p:nvPr/>
        </p:nvSpPr>
        <p:spPr>
          <a:xfrm>
            <a:off x="1613381" y="2484302"/>
            <a:ext cx="3838111" cy="244144"/>
          </a:xfrm>
          <a:prstGeom prst="rect">
            <a:avLst/>
          </a:prstGeom>
          <a:noFill/>
        </p:spPr>
        <p:txBody>
          <a:bodyPr wrap="square" anchor="ctr" lIns="25400" rIns="25400" tIns="12700" bIns="12700">
            <a:noAutofit/>
          </a:bodyPr>
          <a:lstStyle/>
          <a:p>
            <a:pPr algn="l">
              <a:buNone/>
            </a:pPr>
            <a:r>
              <a:rPr sz="1300" b="0">
                <a:solidFill>
                  <a:srgbClr val="221E19"/>
                </a:solidFill>
                <a:latin typeface="DM Sans"/>
              </a:rPr>
              <a:t>Savills landlord-funded, £10,000 a bay</a:t>
            </a:r>
          </a:p>
        </p:txBody>
      </p:sp>
      <p:sp>
        <p:nvSpPr>
          <p:cNvPr id="11" name="TextBox 10"/>
          <p:cNvSpPr txBox="1"/>
          <p:nvPr/>
        </p:nvSpPr>
        <p:spPr>
          <a:xfrm>
            <a:off x="5451493" y="2484302"/>
            <a:ext cx="1254657" cy="244144"/>
          </a:xfrm>
          <a:prstGeom prst="rect">
            <a:avLst/>
          </a:prstGeom>
          <a:noFill/>
        </p:spPr>
        <p:txBody>
          <a:bodyPr wrap="square" anchor="ctr" lIns="25400" rIns="25400" tIns="12700" bIns="12700">
            <a:noAutofit/>
          </a:bodyPr>
          <a:lstStyle/>
          <a:p>
            <a:pPr algn="r">
              <a:buNone/>
            </a:pPr>
            <a:r>
              <a:rPr sz="1300" b="0">
                <a:solidFill>
                  <a:srgbClr val="221E19"/>
                </a:solidFill>
                <a:latin typeface="DM Sans"/>
              </a:rPr>
              <a:t>51.4</a:t>
            </a:r>
          </a:p>
        </p:txBody>
      </p:sp>
      <p:sp>
        <p:nvSpPr>
          <p:cNvPr id="12" name="Rectangle 11"/>
          <p:cNvSpPr/>
          <p:nvPr/>
        </p:nvSpPr>
        <p:spPr>
          <a:xfrm>
            <a:off x="1060191" y="2728447"/>
            <a:ext cx="5702988" cy="244144"/>
          </a:xfrm>
          <a:prstGeom prst="rect">
            <a:avLst/>
          </a:prstGeom>
          <a:solidFill>
            <a:srgbClr val="FAF8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60191" y="2728447"/>
            <a:ext cx="484754" cy="244144"/>
          </a:xfrm>
          <a:prstGeom prst="rect">
            <a:avLst/>
          </a:prstGeom>
          <a:noFill/>
        </p:spPr>
        <p:txBody>
          <a:bodyPr wrap="none" anchor="ctr" lIns="25400" rIns="25400" tIns="12700" bIns="12700">
            <a:noAutofit/>
          </a:bodyPr>
          <a:lstStyle/>
          <a:p>
            <a:pPr algn="r">
              <a:buNone/>
            </a:pPr>
            <a:r>
              <a:rPr sz="1300" b="1">
                <a:solidFill>
                  <a:srgbClr val="221E19"/>
                </a:solidFill>
                <a:latin typeface="DM Sans"/>
              </a:rPr>
              <a:t>2</a:t>
            </a:r>
          </a:p>
        </p:txBody>
      </p:sp>
      <p:sp>
        <p:nvSpPr>
          <p:cNvPr id="14" name="TextBox 13"/>
          <p:cNvSpPr txBox="1"/>
          <p:nvPr/>
        </p:nvSpPr>
        <p:spPr>
          <a:xfrm>
            <a:off x="1613381" y="2728447"/>
            <a:ext cx="3838111" cy="244144"/>
          </a:xfrm>
          <a:prstGeom prst="rect">
            <a:avLst/>
          </a:prstGeom>
          <a:noFill/>
        </p:spPr>
        <p:txBody>
          <a:bodyPr wrap="square" anchor="ctr" lIns="25400" rIns="25400" tIns="12700" bIns="12700">
            <a:noAutofit/>
          </a:bodyPr>
          <a:lstStyle/>
          <a:p>
            <a:pPr algn="l">
              <a:buNone/>
            </a:pPr>
            <a:r>
              <a:rPr sz="1300" b="0">
                <a:solidFill>
                  <a:srgbClr val="221E19"/>
                </a:solidFill>
                <a:latin typeface="DM Sans"/>
              </a:rPr>
              <a:t>Savills CPO-funded high, £5,000 a bay</a:t>
            </a:r>
          </a:p>
        </p:txBody>
      </p:sp>
      <p:sp>
        <p:nvSpPr>
          <p:cNvPr id="15" name="TextBox 14"/>
          <p:cNvSpPr txBox="1"/>
          <p:nvPr/>
        </p:nvSpPr>
        <p:spPr>
          <a:xfrm>
            <a:off x="5451493" y="2728447"/>
            <a:ext cx="1254657" cy="244144"/>
          </a:xfrm>
          <a:prstGeom prst="rect">
            <a:avLst/>
          </a:prstGeom>
          <a:noFill/>
        </p:spPr>
        <p:txBody>
          <a:bodyPr wrap="square" anchor="ctr" lIns="25400" rIns="25400" tIns="12700" bIns="12700">
            <a:noAutofit/>
          </a:bodyPr>
          <a:lstStyle/>
          <a:p>
            <a:pPr algn="r">
              <a:buNone/>
            </a:pPr>
            <a:r>
              <a:rPr sz="1300" b="0">
                <a:solidFill>
                  <a:srgbClr val="221E19"/>
                </a:solidFill>
                <a:latin typeface="DM Sans"/>
              </a:rPr>
              <a:t>25.7</a:t>
            </a:r>
          </a:p>
        </p:txBody>
      </p:sp>
      <p:sp>
        <p:nvSpPr>
          <p:cNvPr id="16" name="TextBox 15"/>
          <p:cNvSpPr txBox="1"/>
          <p:nvPr/>
        </p:nvSpPr>
        <p:spPr>
          <a:xfrm>
            <a:off x="1060191" y="2972592"/>
            <a:ext cx="484754" cy="244144"/>
          </a:xfrm>
          <a:prstGeom prst="rect">
            <a:avLst/>
          </a:prstGeom>
          <a:noFill/>
        </p:spPr>
        <p:txBody>
          <a:bodyPr wrap="none" anchor="ctr" lIns="25400" rIns="25400" tIns="12700" bIns="12700">
            <a:noAutofit/>
          </a:bodyPr>
          <a:lstStyle/>
          <a:p>
            <a:pPr algn="r">
              <a:buNone/>
            </a:pPr>
            <a:r>
              <a:rPr sz="1300" b="1">
                <a:solidFill>
                  <a:srgbClr val="221E19"/>
                </a:solidFill>
                <a:latin typeface="DM Sans"/>
              </a:rPr>
              <a:t>3</a:t>
            </a:r>
          </a:p>
        </p:txBody>
      </p:sp>
      <p:sp>
        <p:nvSpPr>
          <p:cNvPr id="17" name="TextBox 16"/>
          <p:cNvSpPr txBox="1"/>
          <p:nvPr/>
        </p:nvSpPr>
        <p:spPr>
          <a:xfrm>
            <a:off x="1613381" y="2972592"/>
            <a:ext cx="3838111" cy="244144"/>
          </a:xfrm>
          <a:prstGeom prst="rect">
            <a:avLst/>
          </a:prstGeom>
          <a:noFill/>
        </p:spPr>
        <p:txBody>
          <a:bodyPr wrap="square" anchor="ctr" lIns="25400" rIns="25400" tIns="12700" bIns="12700">
            <a:noAutofit/>
          </a:bodyPr>
          <a:lstStyle/>
          <a:p>
            <a:pPr algn="l">
              <a:buNone/>
            </a:pPr>
            <a:r>
              <a:rPr sz="1300" b="0">
                <a:solidFill>
                  <a:srgbClr val="221E19"/>
                </a:solidFill>
                <a:latin typeface="DM Sans"/>
              </a:rPr>
              <a:t>Savills CPO-funded low, £3,000 a bay</a:t>
            </a:r>
          </a:p>
        </p:txBody>
      </p:sp>
      <p:sp>
        <p:nvSpPr>
          <p:cNvPr id="18" name="TextBox 17"/>
          <p:cNvSpPr txBox="1"/>
          <p:nvPr/>
        </p:nvSpPr>
        <p:spPr>
          <a:xfrm>
            <a:off x="5451493" y="2972592"/>
            <a:ext cx="1254657" cy="244144"/>
          </a:xfrm>
          <a:prstGeom prst="rect">
            <a:avLst/>
          </a:prstGeom>
          <a:noFill/>
        </p:spPr>
        <p:txBody>
          <a:bodyPr wrap="square" anchor="ctr" lIns="25400" rIns="25400" tIns="12700" bIns="12700">
            <a:noAutofit/>
          </a:bodyPr>
          <a:lstStyle/>
          <a:p>
            <a:pPr algn="r">
              <a:buNone/>
            </a:pPr>
            <a:r>
              <a:rPr sz="1300" b="0">
                <a:solidFill>
                  <a:srgbClr val="221E19"/>
                </a:solidFill>
                <a:latin typeface="DM Sans"/>
              </a:rPr>
              <a:t>15.4</a:t>
            </a:r>
          </a:p>
        </p:txBody>
      </p:sp>
      <p:sp>
        <p:nvSpPr>
          <p:cNvPr id="19" name="Rectangle 18"/>
          <p:cNvSpPr/>
          <p:nvPr/>
        </p:nvSpPr>
        <p:spPr>
          <a:xfrm>
            <a:off x="1060191" y="3216737"/>
            <a:ext cx="5702988" cy="244144"/>
          </a:xfrm>
          <a:prstGeom prst="rect">
            <a:avLst/>
          </a:prstGeom>
          <a:solidFill>
            <a:srgbClr val="FAF8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060191" y="3216737"/>
            <a:ext cx="484754" cy="244144"/>
          </a:xfrm>
          <a:prstGeom prst="rect">
            <a:avLst/>
          </a:prstGeom>
          <a:noFill/>
        </p:spPr>
        <p:txBody>
          <a:bodyPr wrap="none" anchor="ctr" lIns="25400" rIns="25400" tIns="12700" bIns="12700">
            <a:noAutofit/>
          </a:bodyPr>
          <a:lstStyle/>
          <a:p>
            <a:pPr algn="r">
              <a:buNone/>
            </a:pPr>
            <a:r>
              <a:rPr sz="1300" b="1">
                <a:solidFill>
                  <a:srgbClr val="221E19"/>
                </a:solidFill>
                <a:latin typeface="DM Sans"/>
              </a:rPr>
              <a:t>4</a:t>
            </a:r>
          </a:p>
        </p:txBody>
      </p:sp>
      <p:sp>
        <p:nvSpPr>
          <p:cNvPr id="21" name="TextBox 20"/>
          <p:cNvSpPr txBox="1"/>
          <p:nvPr/>
        </p:nvSpPr>
        <p:spPr>
          <a:xfrm>
            <a:off x="1613381" y="3216737"/>
            <a:ext cx="3838111" cy="244144"/>
          </a:xfrm>
          <a:prstGeom prst="rect">
            <a:avLst/>
          </a:prstGeom>
          <a:noFill/>
        </p:spPr>
        <p:txBody>
          <a:bodyPr wrap="square" anchor="ctr" lIns="25400" rIns="25400" tIns="12700" bIns="12700">
            <a:noAutofit/>
          </a:bodyPr>
          <a:lstStyle/>
          <a:p>
            <a:pPr algn="l">
              <a:buNone/>
            </a:pPr>
            <a:r>
              <a:rPr sz="1300" b="0">
                <a:solidFill>
                  <a:srgbClr val="221E19"/>
                </a:solidFill>
                <a:latin typeface="DM Sans"/>
              </a:rPr>
              <a:t>Revenue share at 15% of gross</a:t>
            </a:r>
          </a:p>
        </p:txBody>
      </p:sp>
      <p:sp>
        <p:nvSpPr>
          <p:cNvPr id="22" name="TextBox 21"/>
          <p:cNvSpPr txBox="1"/>
          <p:nvPr/>
        </p:nvSpPr>
        <p:spPr>
          <a:xfrm>
            <a:off x="5451493" y="3216737"/>
            <a:ext cx="1254657" cy="244144"/>
          </a:xfrm>
          <a:prstGeom prst="rect">
            <a:avLst/>
          </a:prstGeom>
          <a:noFill/>
        </p:spPr>
        <p:txBody>
          <a:bodyPr wrap="square" anchor="ctr" lIns="25400" rIns="25400" tIns="12700" bIns="12700">
            <a:noAutofit/>
          </a:bodyPr>
          <a:lstStyle/>
          <a:p>
            <a:pPr algn="r">
              <a:buNone/>
            </a:pPr>
            <a:r>
              <a:rPr sz="1300" b="0">
                <a:solidFill>
                  <a:srgbClr val="221E19"/>
                </a:solidFill>
                <a:latin typeface="DM Sans"/>
              </a:rPr>
              <a:t>7.1</a:t>
            </a:r>
          </a:p>
        </p:txBody>
      </p:sp>
      <p:sp>
        <p:nvSpPr>
          <p:cNvPr id="23" name="Rectangle 22"/>
          <p:cNvSpPr/>
          <p:nvPr/>
        </p:nvSpPr>
        <p:spPr>
          <a:xfrm>
            <a:off x="1060191" y="3460882"/>
            <a:ext cx="5702988" cy="244144"/>
          </a:xfrm>
          <a:prstGeom prst="rect">
            <a:avLst/>
          </a:prstGeom>
          <a:solidFill>
            <a:srgbClr val="FAF8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1060191" y="3460882"/>
            <a:ext cx="25573" cy="2441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060191" y="3460882"/>
            <a:ext cx="484754" cy="244144"/>
          </a:xfrm>
          <a:prstGeom prst="rect">
            <a:avLst/>
          </a:prstGeom>
          <a:noFill/>
        </p:spPr>
        <p:txBody>
          <a:bodyPr wrap="none" anchor="ctr" lIns="25400" rIns="25400" tIns="12700" bIns="12700">
            <a:noAutofit/>
          </a:bodyPr>
          <a:lstStyle/>
          <a:p>
            <a:pPr algn="r">
              <a:buNone/>
            </a:pPr>
            <a:r>
              <a:rPr sz="1300" b="1">
                <a:solidFill>
                  <a:srgbClr val="221E19"/>
                </a:solidFill>
                <a:latin typeface="DM Sans"/>
              </a:rPr>
              <a:t>5</a:t>
            </a:r>
          </a:p>
        </p:txBody>
      </p:sp>
      <p:sp>
        <p:nvSpPr>
          <p:cNvPr id="26" name="TextBox 25"/>
          <p:cNvSpPr txBox="1"/>
          <p:nvPr/>
        </p:nvSpPr>
        <p:spPr>
          <a:xfrm>
            <a:off x="1613381" y="3460882"/>
            <a:ext cx="3838111" cy="244144"/>
          </a:xfrm>
          <a:prstGeom prst="rect">
            <a:avLst/>
          </a:prstGeom>
          <a:noFill/>
        </p:spPr>
        <p:txBody>
          <a:bodyPr wrap="square" anchor="ctr" lIns="25400" rIns="25400" tIns="12700" bIns="12700">
            <a:noAutofit/>
          </a:bodyPr>
          <a:lstStyle/>
          <a:p>
            <a:pPr algn="l">
              <a:buNone/>
            </a:pPr>
            <a:r>
              <a:rPr sz="1300" b="1">
                <a:solidFill>
                  <a:srgbClr val="221E19"/>
                </a:solidFill>
                <a:latin typeface="DM Sans"/>
              </a:rPr>
              <a:t>Our assumed lease, €1,500 a bay</a:t>
            </a:r>
          </a:p>
        </p:txBody>
      </p:sp>
      <p:sp>
        <p:nvSpPr>
          <p:cNvPr id="27" name="TextBox 26"/>
          <p:cNvSpPr txBox="1"/>
          <p:nvPr/>
        </p:nvSpPr>
        <p:spPr>
          <a:xfrm>
            <a:off x="5451493" y="3460882"/>
            <a:ext cx="1254657" cy="244144"/>
          </a:xfrm>
          <a:prstGeom prst="rect">
            <a:avLst/>
          </a:prstGeom>
          <a:noFill/>
        </p:spPr>
        <p:txBody>
          <a:bodyPr wrap="square" anchor="ctr" lIns="25400" rIns="25400" tIns="12700" bIns="12700">
            <a:noAutofit/>
          </a:bodyPr>
          <a:lstStyle/>
          <a:p>
            <a:pPr algn="r">
              <a:buNone/>
            </a:pPr>
            <a:r>
              <a:rPr sz="1300" b="1">
                <a:solidFill>
                  <a:srgbClr val="221E19"/>
                </a:solidFill>
                <a:latin typeface="DM Sans"/>
              </a:rPr>
              <a:t>6.6</a:t>
            </a:r>
          </a:p>
        </p:txBody>
      </p:sp>
      <p:sp>
        <p:nvSpPr>
          <p:cNvPr id="28" name="Rectangle 27::TC[T5|furniture]"/>
          <p:cNvSpPr/>
          <p:nvPr/>
        </p:nvSpPr>
        <p:spPr>
          <a:xfrm>
            <a:off x="612648" y="5294376"/>
            <a:ext cx="45720" cy="6949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TC[T3|narrative_accent#g1]"/>
          <p:cNvSpPr txBox="1"/>
          <p:nvPr/>
        </p:nvSpPr>
        <p:spPr>
          <a:xfrm>
            <a:off x="768096" y="5294376"/>
            <a:ext cx="6238036" cy="694944"/>
          </a:xfrm>
          <a:prstGeom prst="rect">
            <a:avLst/>
          </a:prstGeom>
          <a:noFill/>
        </p:spPr>
        <p:txBody>
          <a:bodyPr wrap="square" anchor="b" lIns="25400" rIns="25400" tIns="12700" bIns="12700">
            <a:noAutofit/>
          </a:bodyPr>
          <a:lstStyle/>
          <a:p>
            <a:pPr algn="l">
              <a:buNone/>
            </a:pPr>
            <a:r>
              <a:rPr sz="1300" b="1">
                <a:solidFill>
                  <a:srgbClr val="221E19"/>
                </a:solidFill>
                <a:latin typeface="DM Sans"/>
              </a:rPr>
              <a:t>→  Do not present an uplift without the two actual agreements — this is what the recommendation turns on, and it is one document away.</a:t>
            </a:r>
          </a:p>
        </p:txBody>
      </p:sp>
      <p:sp>
        <p:nvSpPr>
          <p:cNvPr id="30" name="Rectangle 29::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CHANGED SINCE OUR FIRST PASS</a:t>
            </a:r>
          </a:p>
        </p:txBody>
      </p:sp>
      <p:sp>
        <p:nvSpPr>
          <p:cNvPr id="33" name="TextBox 32::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benchmark was contested and carried as Probable. It is now Verified.</a:t>
            </a:r>
          </a:p>
        </p:txBody>
      </p:sp>
      <p:sp>
        <p:nvSpPr>
          <p:cNvPr id="34" name="TextBox 33::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We had converted £13-22m into '€13-22m'. At £1 = €1.1693 it is €15-26m.</a:t>
            </a:r>
          </a:p>
        </p:txBody>
      </p:sp>
      <p:sp>
        <p:nvSpPr>
          <p:cNvPr id="35" name="TextBox 34::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And the same document carries a second structure we did not have at all.</a:t>
            </a:r>
          </a:p>
        </p:txBody>
      </p:sp>
      <p:sp>
        <p:nvSpPr>
          <p:cNvPr id="36" name="Rectangle 35::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THIS IS NOT YET AN ANSWER</a:t>
            </a:r>
          </a:p>
        </p:txBody>
      </p:sp>
      <p:sp>
        <p:nvSpPr>
          <p:cNvPr id="39" name="TextBox 38::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UK-only, sterling, per bay, Autumn 2024 — the only one found in Europe.</a:t>
            </a:r>
          </a:p>
        </p:txBody>
      </p:sp>
      <p:sp>
        <p:nvSpPr>
          <p:cNvPr id="40" name="TextBox 39::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Priced for sites with 15,000+ vehicles a day. We have not screened ours.</a:t>
            </a:r>
          </a:p>
        </p:txBody>
      </p:sp>
      <p:sp>
        <p:nvSpPr>
          <p:cNvPr id="41" name="TextBox 40::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Against the benchmark low, the best alternative is €8.3m behind.</a:t>
            </a:r>
          </a:p>
        </p:txBody>
      </p:sp>
      <p:sp>
        <p:nvSpPr>
          <p:cNvPr id="42" name="TextBox 4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Savills Research, UK Commercial, Autumn 2024, read at primary 27 July 2026; ECB euro reference rate, same date; WP1 model v2, tab 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Self-operation loses €17.7m on a high-power spec, </a:t>
            </a:r>
            <a:r>
              <a:rPr sz="2200" b="0" i="1">
                <a:solidFill>
                  <a:srgbClr val="8C6A3F"/>
                </a:solidFill>
                <a:latin typeface="Instrument Serif"/>
              </a:rPr>
              <a:t>and fixed cost per charger and per point does €42m of the €65m of damage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3509264"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Line</a:t>
            </a:r>
          </a:p>
        </p:txBody>
      </p:sp>
      <p:sp>
        <p:nvSpPr>
          <p:cNvPr id="6" name="TextBox 5::TC[T4|neutral]"/>
          <p:cNvSpPr txBox="1"/>
          <p:nvPr/>
        </p:nvSpPr>
        <p:spPr>
          <a:xfrm>
            <a:off x="4341368" y="1655064"/>
            <a:ext cx="3509264" cy="274320"/>
          </a:xfrm>
          <a:prstGeom prst="rect">
            <a:avLst/>
          </a:prstGeom>
          <a:noFill/>
        </p:spPr>
        <p:txBody>
          <a:bodyPr wrap="none" anchor="ctr" lIns="25400" rIns="25400" tIns="12700" bIns="12700">
            <a:noAutofit/>
          </a:bodyPr>
          <a:lstStyle/>
          <a:p>
            <a:pPr algn="r">
              <a:buNone/>
            </a:pPr>
            <a:r>
              <a:rPr sz="1100" b="1">
                <a:solidFill>
                  <a:srgbClr val="FFFFFF"/>
                </a:solidFill>
                <a:latin typeface="DM Sans"/>
              </a:rPr>
              <a:t>€m a year</a:t>
            </a:r>
          </a:p>
        </p:txBody>
      </p:sp>
      <p:sp>
        <p:nvSpPr>
          <p:cNvPr id="7" name="TextBox 6::TC[T4|neutral]"/>
          <p:cNvSpPr txBox="1"/>
          <p:nvPr/>
        </p:nvSpPr>
        <p:spPr>
          <a:xfrm>
            <a:off x="7996936" y="1655064"/>
            <a:ext cx="3509264"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the line rests on</a:t>
            </a:r>
          </a:p>
        </p:txBody>
      </p:sp>
      <p:sp>
        <p:nvSpPr>
          <p:cNvPr id="8" name="Rectangle 7::TC[T5|furniture]"/>
          <p:cNvSpPr/>
          <p:nvPr/>
        </p:nvSpPr>
        <p:spPr>
          <a:xfrm>
            <a:off x="612648" y="1984248"/>
            <a:ext cx="10966704" cy="36812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TC[T4|neutral]"/>
          <p:cNvSpPr txBox="1"/>
          <p:nvPr/>
        </p:nvSpPr>
        <p:spPr>
          <a:xfrm>
            <a:off x="685800" y="1984248"/>
            <a:ext cx="3509264" cy="36812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Gross charging revenue</a:t>
            </a:r>
          </a:p>
        </p:txBody>
      </p:sp>
      <p:sp>
        <p:nvSpPr>
          <p:cNvPr id="10" name="TextBox 9::TC[T4|neutral]"/>
          <p:cNvSpPr txBox="1"/>
          <p:nvPr/>
        </p:nvSpPr>
        <p:spPr>
          <a:xfrm>
            <a:off x="4341368" y="1984248"/>
            <a:ext cx="3509264" cy="368123"/>
          </a:xfrm>
          <a:prstGeom prst="rect">
            <a:avLst/>
          </a:prstGeom>
          <a:noFill/>
        </p:spPr>
        <p:txBody>
          <a:bodyPr wrap="square" anchor="ctr" lIns="25400" rIns="25400" tIns="12700" bIns="12700">
            <a:noAutofit/>
          </a:bodyPr>
          <a:lstStyle/>
          <a:p>
            <a:pPr algn="r">
              <a:buNone/>
            </a:pPr>
            <a:r>
              <a:rPr sz="1100" b="0">
                <a:solidFill>
                  <a:srgbClr val="221E19"/>
                </a:solidFill>
                <a:latin typeface="DM Sans"/>
              </a:rPr>
              <a:t>47.6</a:t>
            </a:r>
          </a:p>
        </p:txBody>
      </p:sp>
      <p:sp>
        <p:nvSpPr>
          <p:cNvPr id="11" name="TextBox 10::TC[T4|neutral]"/>
          <p:cNvSpPr txBox="1"/>
          <p:nvPr/>
        </p:nvSpPr>
        <p:spPr>
          <a:xfrm>
            <a:off x="7996936" y="1984248"/>
            <a:ext cx="3509264" cy="36812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PROBABLE — 84.3 GWh at €0.60/kWh DC and €0.45 AC (Eleport country medians, Feb-2026)</a:t>
            </a:r>
          </a:p>
        </p:txBody>
      </p:sp>
      <p:sp>
        <p:nvSpPr>
          <p:cNvPr id="12" name="Rectangle 11::TC[T5|furniture]"/>
          <p:cNvSpPr/>
          <p:nvPr/>
        </p:nvSpPr>
        <p:spPr>
          <a:xfrm>
            <a:off x="612648" y="2352371"/>
            <a:ext cx="10966704" cy="49784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TC[T4|neutral]"/>
          <p:cNvSpPr txBox="1"/>
          <p:nvPr/>
        </p:nvSpPr>
        <p:spPr>
          <a:xfrm>
            <a:off x="685800" y="2352371"/>
            <a:ext cx="3509264" cy="49784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Delivered electricity</a:t>
            </a:r>
          </a:p>
        </p:txBody>
      </p:sp>
      <p:sp>
        <p:nvSpPr>
          <p:cNvPr id="14" name="TextBox 13::TC[T4|neutral]"/>
          <p:cNvSpPr txBox="1"/>
          <p:nvPr/>
        </p:nvSpPr>
        <p:spPr>
          <a:xfrm>
            <a:off x="4341368" y="2352371"/>
            <a:ext cx="3509264" cy="497844"/>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(15.7)</a:t>
            </a:r>
          </a:p>
        </p:txBody>
      </p:sp>
      <p:sp>
        <p:nvSpPr>
          <p:cNvPr id="15" name="TextBox 14::TC[T4|neutral]"/>
          <p:cNvSpPr txBox="1"/>
          <p:nvPr/>
        </p:nvSpPr>
        <p:spPr>
          <a:xfrm>
            <a:off x="7996936" y="2352371"/>
            <a:ext cx="3509264" cy="497844"/>
          </a:xfrm>
          <a:prstGeom prst="rect">
            <a:avLst/>
          </a:prstGeom>
          <a:noFill/>
        </p:spPr>
        <p:txBody>
          <a:bodyPr wrap="square" anchor="ctr" lIns="25400" rIns="25400" tIns="12700" bIns="12700">
            <a:noAutofit/>
          </a:bodyPr>
          <a:lstStyle/>
          <a:p>
            <a:pPr algn="l">
              <a:buNone/>
            </a:pPr>
            <a:r>
              <a:rPr sz="1000" b="0">
                <a:solidFill>
                  <a:srgbClr val="221E19"/>
                </a:solidFill>
                <a:latin typeface="DM Sans"/>
              </a:rPr>
              <a:t>VERIFIED — Eurostat band IC, series X_VAT, H2-2025, six-country mean €0.186/kWh — network charges already inside it</a:t>
            </a:r>
          </a:p>
        </p:txBody>
      </p:sp>
      <p:sp>
        <p:nvSpPr>
          <p:cNvPr id="16" name="Rectangle 15::TC[T5|furniture]"/>
          <p:cNvSpPr/>
          <p:nvPr/>
        </p:nvSpPr>
        <p:spPr>
          <a:xfrm>
            <a:off x="612648" y="2850215"/>
            <a:ext cx="10966704" cy="49784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TC[T4|neutral]"/>
          <p:cNvSpPr txBox="1"/>
          <p:nvPr/>
        </p:nvSpPr>
        <p:spPr>
          <a:xfrm>
            <a:off x="685800" y="2850215"/>
            <a:ext cx="3509264" cy="49784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Grid capacity increment</a:t>
            </a:r>
          </a:p>
        </p:txBody>
      </p:sp>
      <p:sp>
        <p:nvSpPr>
          <p:cNvPr id="18" name="TextBox 17::TC[T4|neutral]"/>
          <p:cNvSpPr txBox="1"/>
          <p:nvPr/>
        </p:nvSpPr>
        <p:spPr>
          <a:xfrm>
            <a:off x="4341368" y="2850215"/>
            <a:ext cx="3509264" cy="497844"/>
          </a:xfrm>
          <a:prstGeom prst="rect">
            <a:avLst/>
          </a:prstGeom>
          <a:noFill/>
        </p:spPr>
        <p:txBody>
          <a:bodyPr wrap="square" anchor="ctr" lIns="25400" rIns="25400" tIns="12700" bIns="12700">
            <a:noAutofit/>
          </a:bodyPr>
          <a:lstStyle/>
          <a:p>
            <a:pPr algn="r">
              <a:buNone/>
            </a:pPr>
            <a:r>
              <a:rPr sz="1100" b="0">
                <a:solidFill>
                  <a:srgbClr val="221E19"/>
                </a:solidFill>
                <a:latin typeface="DM Sans"/>
              </a:rPr>
              <a:t>(0.8)</a:t>
            </a:r>
          </a:p>
        </p:txBody>
      </p:sp>
      <p:sp>
        <p:nvSpPr>
          <p:cNvPr id="19" name="TextBox 18::TC[T4|neutral]"/>
          <p:cNvSpPr txBox="1"/>
          <p:nvPr/>
        </p:nvSpPr>
        <p:spPr>
          <a:xfrm>
            <a:off x="7996936" y="2850215"/>
            <a:ext cx="3509264" cy="497844"/>
          </a:xfrm>
          <a:prstGeom prst="rect">
            <a:avLst/>
          </a:prstGeom>
          <a:noFill/>
        </p:spPr>
        <p:txBody>
          <a:bodyPr wrap="square" anchor="ctr" lIns="25400" rIns="25400" tIns="12700" bIns="12700">
            <a:noAutofit/>
          </a:bodyPr>
          <a:lstStyle/>
          <a:p>
            <a:pPr algn="l">
              <a:buNone/>
            </a:pPr>
            <a:r>
              <a:rPr sz="1000" b="0">
                <a:solidFill>
                  <a:srgbClr val="221E19"/>
                </a:solidFill>
                <a:latin typeface="DM Sans"/>
              </a:rPr>
              <a:t>HYPOTHESIS — €0.01/kWh ABOVE the band average, not a second full charge. Not evidenced; three quotes would settle it</a:t>
            </a:r>
          </a:p>
        </p:txBody>
      </p:sp>
      <p:sp>
        <p:nvSpPr>
          <p:cNvPr id="20" name="Rectangle 19::TC[T5|furniture]"/>
          <p:cNvSpPr/>
          <p:nvPr/>
        </p:nvSpPr>
        <p:spPr>
          <a:xfrm>
            <a:off x="612648" y="3348060"/>
            <a:ext cx="10966704" cy="368123"/>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TC[T4|neutral]"/>
          <p:cNvSpPr txBox="1"/>
          <p:nvPr/>
        </p:nvSpPr>
        <p:spPr>
          <a:xfrm>
            <a:off x="685800" y="3348060"/>
            <a:ext cx="3509264" cy="36812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Payment, software, roaming</a:t>
            </a:r>
          </a:p>
        </p:txBody>
      </p:sp>
      <p:sp>
        <p:nvSpPr>
          <p:cNvPr id="22" name="TextBox 21::TC[T4|neutral]"/>
          <p:cNvSpPr txBox="1"/>
          <p:nvPr/>
        </p:nvSpPr>
        <p:spPr>
          <a:xfrm>
            <a:off x="4341368" y="3348060"/>
            <a:ext cx="3509264" cy="368123"/>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(2.4)</a:t>
            </a:r>
          </a:p>
        </p:txBody>
      </p:sp>
      <p:sp>
        <p:nvSpPr>
          <p:cNvPr id="23" name="TextBox 22::TC[T4|neutral]"/>
          <p:cNvSpPr txBox="1"/>
          <p:nvPr/>
        </p:nvSpPr>
        <p:spPr>
          <a:xfrm>
            <a:off x="7996936" y="3348060"/>
            <a:ext cx="3509264" cy="36812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HYPOTHESIS — 5% of gross — no charging-specific disclosure found anywhere</a:t>
            </a:r>
          </a:p>
        </p:txBody>
      </p:sp>
      <p:sp>
        <p:nvSpPr>
          <p:cNvPr id="24" name="Rectangle 23::TC[T5|furniture]"/>
          <p:cNvSpPr/>
          <p:nvPr/>
        </p:nvSpPr>
        <p:spPr>
          <a:xfrm>
            <a:off x="612648" y="3716183"/>
            <a:ext cx="10966704" cy="49784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4|neutral]"/>
          <p:cNvSpPr txBox="1"/>
          <p:nvPr/>
        </p:nvSpPr>
        <p:spPr>
          <a:xfrm>
            <a:off x="685800" y="3716183"/>
            <a:ext cx="3509264" cy="49784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Charger operations</a:t>
            </a:r>
          </a:p>
        </p:txBody>
      </p:sp>
      <p:sp>
        <p:nvSpPr>
          <p:cNvPr id="26" name="TextBox 25::TC[T4|neutral]"/>
          <p:cNvSpPr txBox="1"/>
          <p:nvPr/>
        </p:nvSpPr>
        <p:spPr>
          <a:xfrm>
            <a:off x="4341368" y="3716183"/>
            <a:ext cx="3509264" cy="497844"/>
          </a:xfrm>
          <a:prstGeom prst="rect">
            <a:avLst/>
          </a:prstGeom>
          <a:noFill/>
        </p:spPr>
        <p:txBody>
          <a:bodyPr wrap="square" anchor="ctr" lIns="25400" rIns="25400" tIns="12700" bIns="12700">
            <a:noAutofit/>
          </a:bodyPr>
          <a:lstStyle/>
          <a:p>
            <a:pPr algn="r">
              <a:buNone/>
            </a:pPr>
            <a:r>
              <a:rPr sz="1100" b="0">
                <a:solidFill>
                  <a:srgbClr val="221E19"/>
                </a:solidFill>
                <a:latin typeface="DM Sans"/>
              </a:rPr>
              <a:t>(24.2)</a:t>
            </a:r>
          </a:p>
        </p:txBody>
      </p:sp>
      <p:sp>
        <p:nvSpPr>
          <p:cNvPr id="27" name="TextBox 26::TC[T4|neutral]"/>
          <p:cNvSpPr txBox="1"/>
          <p:nvPr/>
        </p:nvSpPr>
        <p:spPr>
          <a:xfrm>
            <a:off x="7996936" y="3716183"/>
            <a:ext cx="3509264" cy="497844"/>
          </a:xfrm>
          <a:prstGeom prst="rect">
            <a:avLst/>
          </a:prstGeom>
          <a:noFill/>
        </p:spPr>
        <p:txBody>
          <a:bodyPr wrap="square" anchor="ctr" lIns="25400" rIns="25400" tIns="12700" bIns="12700">
            <a:noAutofit/>
          </a:bodyPr>
          <a:lstStyle/>
          <a:p>
            <a:pPr algn="l">
              <a:buNone/>
            </a:pPr>
            <a:r>
              <a:rPr sz="1050" b="0">
                <a:solidFill>
                  <a:srgbClr val="221E19"/>
                </a:solidFill>
                <a:latin typeface="DM Sans"/>
              </a:rPr>
              <a:t>PROBABLE — €19,000 per DC charger a year — Interpath's own modelling assumption, May 2026</a:t>
            </a:r>
          </a:p>
        </p:txBody>
      </p:sp>
      <p:sp>
        <p:nvSpPr>
          <p:cNvPr id="28" name="Rectangle 27::TC[T5|furniture]"/>
          <p:cNvSpPr/>
          <p:nvPr/>
        </p:nvSpPr>
        <p:spPr>
          <a:xfrm>
            <a:off x="612648" y="4214027"/>
            <a:ext cx="10966704" cy="49784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TC[T4|neutral]"/>
          <p:cNvSpPr txBox="1"/>
          <p:nvPr/>
        </p:nvSpPr>
        <p:spPr>
          <a:xfrm>
            <a:off x="685800" y="4214027"/>
            <a:ext cx="3509264" cy="49784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Charger capital, amortised</a:t>
            </a:r>
          </a:p>
        </p:txBody>
      </p:sp>
      <p:sp>
        <p:nvSpPr>
          <p:cNvPr id="30" name="TextBox 29::TC[T4|neutral]"/>
          <p:cNvSpPr txBox="1"/>
          <p:nvPr/>
        </p:nvSpPr>
        <p:spPr>
          <a:xfrm>
            <a:off x="4341368" y="4214027"/>
            <a:ext cx="3509264" cy="497844"/>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(17.8)</a:t>
            </a:r>
          </a:p>
        </p:txBody>
      </p:sp>
      <p:sp>
        <p:nvSpPr>
          <p:cNvPr id="31" name="TextBox 30::TC[T4|neutral]"/>
          <p:cNvSpPr txBox="1"/>
          <p:nvPr/>
        </p:nvSpPr>
        <p:spPr>
          <a:xfrm>
            <a:off x="7996936" y="4214027"/>
            <a:ext cx="3509264" cy="497844"/>
          </a:xfrm>
          <a:prstGeom prst="rect">
            <a:avLst/>
          </a:prstGeom>
          <a:noFill/>
        </p:spPr>
        <p:txBody>
          <a:bodyPr wrap="square" anchor="ctr" lIns="25400" rIns="25400" tIns="12700" bIns="12700">
            <a:noAutofit/>
          </a:bodyPr>
          <a:lstStyle/>
          <a:p>
            <a:pPr algn="l">
              <a:buNone/>
            </a:pPr>
            <a:r>
              <a:rPr sz="1000" b="0">
                <a:solidFill>
                  <a:srgbClr val="221E19"/>
                </a:solidFill>
                <a:latin typeface="DM Sans"/>
              </a:rPr>
              <a:t>PROBABLE — €180,000 per charger over 12 years — Interpath's central case, not the top of its range</a:t>
            </a:r>
          </a:p>
        </p:txBody>
      </p:sp>
      <p:sp>
        <p:nvSpPr>
          <p:cNvPr id="32" name="Rectangle 31::TC[T5|furniture]"/>
          <p:cNvSpPr/>
          <p:nvPr/>
        </p:nvSpPr>
        <p:spPr>
          <a:xfrm>
            <a:off x="612648" y="4711872"/>
            <a:ext cx="10966704" cy="49784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TC[T4|neutral]"/>
          <p:cNvSpPr txBox="1"/>
          <p:nvPr/>
        </p:nvSpPr>
        <p:spPr>
          <a:xfrm>
            <a:off x="685800" y="4711872"/>
            <a:ext cx="3509264" cy="49784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Grid connection, amortised</a:t>
            </a:r>
          </a:p>
        </p:txBody>
      </p:sp>
      <p:sp>
        <p:nvSpPr>
          <p:cNvPr id="34" name="TextBox 33::TC[T4|neutral]"/>
          <p:cNvSpPr txBox="1"/>
          <p:nvPr/>
        </p:nvSpPr>
        <p:spPr>
          <a:xfrm>
            <a:off x="4341368" y="4711872"/>
            <a:ext cx="3509264" cy="497844"/>
          </a:xfrm>
          <a:prstGeom prst="rect">
            <a:avLst/>
          </a:prstGeom>
          <a:noFill/>
        </p:spPr>
        <p:txBody>
          <a:bodyPr wrap="square" anchor="ctr" lIns="25400" rIns="25400" tIns="12700" bIns="12700">
            <a:noAutofit/>
          </a:bodyPr>
          <a:lstStyle/>
          <a:p>
            <a:pPr algn="r">
              <a:buNone/>
            </a:pPr>
            <a:r>
              <a:rPr sz="1100" b="0">
                <a:solidFill>
                  <a:srgbClr val="221E19"/>
                </a:solidFill>
                <a:latin typeface="DM Sans"/>
              </a:rPr>
              <a:t>(4.4)</a:t>
            </a:r>
          </a:p>
        </p:txBody>
      </p:sp>
      <p:sp>
        <p:nvSpPr>
          <p:cNvPr id="35" name="TextBox 34::TC[T4|neutral]"/>
          <p:cNvSpPr txBox="1"/>
          <p:nvPr/>
        </p:nvSpPr>
        <p:spPr>
          <a:xfrm>
            <a:off x="7996936" y="4711872"/>
            <a:ext cx="3509264" cy="497844"/>
          </a:xfrm>
          <a:prstGeom prst="rect">
            <a:avLst/>
          </a:prstGeom>
          <a:noFill/>
        </p:spPr>
        <p:txBody>
          <a:bodyPr wrap="square" anchor="ctr" lIns="25400" rIns="25400" tIns="12700" bIns="12700">
            <a:noAutofit/>
          </a:bodyPr>
          <a:lstStyle/>
          <a:p>
            <a:pPr algn="l">
              <a:buNone/>
            </a:pPr>
            <a:r>
              <a:rPr sz="1000" b="0">
                <a:solidFill>
                  <a:srgbClr val="221E19"/>
                </a:solidFill>
                <a:latin typeface="DM Sans"/>
              </a:rPr>
              <a:t>HYPOTHESIS — €60,000 a site over 15 years. Savills gives £250k-1m for an 8-24 bay hub — the error runs against us</a:t>
            </a:r>
          </a:p>
        </p:txBody>
      </p:sp>
      <p:sp>
        <p:nvSpPr>
          <p:cNvPr id="36" name="Rectangle 35::TC[T5|furniture]"/>
          <p:cNvSpPr/>
          <p:nvPr/>
        </p:nvSpPr>
        <p:spPr>
          <a:xfrm>
            <a:off x="612648" y="5209716"/>
            <a:ext cx="10966704" cy="368123"/>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TC[T4|neutral]"/>
          <p:cNvSpPr txBox="1"/>
          <p:nvPr/>
        </p:nvSpPr>
        <p:spPr>
          <a:xfrm>
            <a:off x="685800" y="5209716"/>
            <a:ext cx="3509264" cy="36812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Self-operation result</a:t>
            </a:r>
          </a:p>
        </p:txBody>
      </p:sp>
      <p:sp>
        <p:nvSpPr>
          <p:cNvPr id="38" name="TextBox 37::TC[T4|neutral]"/>
          <p:cNvSpPr txBox="1"/>
          <p:nvPr/>
        </p:nvSpPr>
        <p:spPr>
          <a:xfrm>
            <a:off x="4341368" y="5209716"/>
            <a:ext cx="3509264" cy="368123"/>
          </a:xfrm>
          <a:prstGeom prst="rect">
            <a:avLst/>
          </a:prstGeom>
          <a:noFill/>
        </p:spPr>
        <p:txBody>
          <a:bodyPr wrap="square" anchor="ctr" lIns="25400" rIns="25400" tIns="12700" bIns="12700">
            <a:noAutofit/>
          </a:bodyPr>
          <a:lstStyle/>
          <a:p>
            <a:pPr algn="r">
              <a:buNone/>
            </a:pPr>
            <a:r>
              <a:rPr sz="1100" b="0">
                <a:solidFill>
                  <a:srgbClr val="221E19"/>
                </a:solidFill>
                <a:latin typeface="DM Sans"/>
              </a:rPr>
              <a:t>(17.7)</a:t>
            </a:r>
          </a:p>
        </p:txBody>
      </p:sp>
      <p:sp>
        <p:nvSpPr>
          <p:cNvPr id="39" name="TextBox 38::TC[T4|neutral]"/>
          <p:cNvSpPr txBox="1"/>
          <p:nvPr/>
        </p:nvSpPr>
        <p:spPr>
          <a:xfrm>
            <a:off x="7996936" y="5209716"/>
            <a:ext cx="3509264" cy="36812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Fixed cost per charger and per point, not the energy margin, decides it</a:t>
            </a:r>
          </a:p>
        </p:txBody>
      </p:sp>
      <p:sp>
        <p:nvSpPr>
          <p:cNvPr id="40" name="Rectangle 39::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Fixed cost per charger decides this — so the charger spec, which WP2 has not chosen, decides it too.</a:t>
            </a:r>
          </a:p>
        </p:txBody>
      </p:sp>
      <p:sp>
        <p:nvSpPr>
          <p:cNvPr id="42" name="TextBox 4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WP1 model v2, tab 3; Interpath, May 2026; Eurostat nrg_pc_205 band IC series X_VAT, H2-2025; Eleport, Feb-2026.</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name="TCZONE[0.670,2.070,6.992,3.56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Demand turns self-operation positive only above 139 kWh a bay a day — </a:t>
            </a:r>
            <a:r>
              <a:rPr sz="2200" b="0" i="1">
                <a:solidFill>
                  <a:srgbClr val="8C6A3F"/>
                </a:solidFill>
                <a:latin typeface="Instrument Serif"/>
              </a:rPr>
              <a:t>either equipment choice WP2 has not made does it at today's throughput</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SELF-OPERATION AGAINST EACH DRIVER ALONE, €M/YR (2030)</a:t>
            </a:r>
          </a:p>
        </p:txBody>
      </p:sp>
      <p:sp>
        <p:nvSpPr>
          <p:cNvPr id="5" name="Rectangle 4"/>
          <p:cNvSpPr/>
          <p:nvPr/>
        </p:nvSpPr>
        <p:spPr>
          <a:xfrm>
            <a:off x="1060191" y="3003605"/>
            <a:ext cx="5702988" cy="32017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060191" y="3643955"/>
            <a:ext cx="5702988" cy="32017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7" name="Connector 6"/>
          <p:cNvCxnSpPr/>
          <p:nvPr/>
        </p:nvCxnSpPr>
        <p:spPr>
          <a:xfrm>
            <a:off x="3023995" y="3003605"/>
            <a:ext cx="0" cy="128070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3564312" y="3003605"/>
            <a:ext cx="0" cy="128070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4104629" y="3003605"/>
            <a:ext cx="0" cy="128070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4644946" y="3003605"/>
            <a:ext cx="0" cy="128070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3036974" y="3064439"/>
            <a:ext cx="649077" cy="198508"/>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3686051" y="3064439"/>
            <a:ext cx="1298154" cy="19850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60191" y="3026018"/>
            <a:ext cx="1201506" cy="275350"/>
          </a:xfrm>
          <a:prstGeom prst="rect">
            <a:avLst/>
          </a:prstGeom>
          <a:noFill/>
        </p:spPr>
        <p:txBody>
          <a:bodyPr wrap="square" anchor="ctr" lIns="25400" rIns="25400" tIns="12700" bIns="12700">
            <a:noAutofit/>
          </a:bodyPr>
          <a:lstStyle/>
          <a:p>
            <a:pPr algn="r">
              <a:buNone/>
            </a:pPr>
            <a:r>
              <a:rPr sz="1000" b="0">
                <a:solidFill>
                  <a:srgbClr val="221E19"/>
                </a:solidFill>
                <a:latin typeface="DM Sans"/>
              </a:rPr>
              <a:t>DC throughput</a:t>
            </a:r>
          </a:p>
        </p:txBody>
      </p:sp>
      <p:sp>
        <p:nvSpPr>
          <p:cNvPr id="14" name="TextBox 13"/>
          <p:cNvSpPr txBox="1"/>
          <p:nvPr/>
        </p:nvSpPr>
        <p:spPr>
          <a:xfrm>
            <a:off x="2480509" y="3044059"/>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-29.8</a:t>
            </a:r>
          </a:p>
        </p:txBody>
      </p:sp>
      <p:sp>
        <p:nvSpPr>
          <p:cNvPr id="15" name="TextBox 14"/>
          <p:cNvSpPr txBox="1"/>
          <p:nvPr/>
        </p:nvSpPr>
        <p:spPr>
          <a:xfrm>
            <a:off x="5035354" y="3044059"/>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6.3</a:t>
            </a:r>
          </a:p>
        </p:txBody>
      </p:sp>
      <p:sp>
        <p:nvSpPr>
          <p:cNvPr id="16" name="TextBox 15"/>
          <p:cNvSpPr txBox="1"/>
          <p:nvPr/>
        </p:nvSpPr>
        <p:spPr>
          <a:xfrm>
            <a:off x="5674616" y="3026018"/>
            <a:ext cx="1088563" cy="275350"/>
          </a:xfrm>
          <a:prstGeom prst="rect">
            <a:avLst/>
          </a:prstGeom>
          <a:noFill/>
        </p:spPr>
        <p:txBody>
          <a:bodyPr wrap="square" anchor="ctr" lIns="25400" rIns="25400" tIns="12700" bIns="12700">
            <a:noAutofit/>
          </a:bodyPr>
          <a:lstStyle/>
          <a:p>
            <a:pPr algn="l">
              <a:buNone/>
            </a:pPr>
            <a:r>
              <a:rPr sz="900" b="0">
                <a:solidFill>
                  <a:srgbClr val="4E4B47"/>
                </a:solidFill>
                <a:latin typeface="DM Sans"/>
              </a:rPr>
              <a:t>40-160 kWh/day</a:t>
            </a:r>
          </a:p>
        </p:txBody>
      </p:sp>
      <p:sp>
        <p:nvSpPr>
          <p:cNvPr id="17" name="Rectangle 16"/>
          <p:cNvSpPr/>
          <p:nvPr/>
        </p:nvSpPr>
        <p:spPr>
          <a:xfrm>
            <a:off x="3686051" y="3384613"/>
            <a:ext cx="1149076" cy="19850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60191" y="3346192"/>
            <a:ext cx="1201506" cy="275350"/>
          </a:xfrm>
          <a:prstGeom prst="rect">
            <a:avLst/>
          </a:prstGeom>
          <a:noFill/>
        </p:spPr>
        <p:txBody>
          <a:bodyPr wrap="square" anchor="ctr" lIns="25400" rIns="25400" tIns="12700" bIns="12700">
            <a:noAutofit/>
          </a:bodyPr>
          <a:lstStyle/>
          <a:p>
            <a:pPr algn="r">
              <a:buNone/>
            </a:pPr>
            <a:r>
              <a:rPr sz="1000" b="0">
                <a:solidFill>
                  <a:srgbClr val="221E19"/>
                </a:solidFill>
                <a:latin typeface="DM Sans"/>
              </a:rPr>
              <a:t>Charger spec</a:t>
            </a:r>
          </a:p>
        </p:txBody>
      </p:sp>
      <p:sp>
        <p:nvSpPr>
          <p:cNvPr id="19" name="TextBox 18"/>
          <p:cNvSpPr txBox="1"/>
          <p:nvPr/>
        </p:nvSpPr>
        <p:spPr>
          <a:xfrm>
            <a:off x="3129587" y="3364234"/>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-17.7</a:t>
            </a:r>
          </a:p>
        </p:txBody>
      </p:sp>
      <p:sp>
        <p:nvSpPr>
          <p:cNvPr id="20" name="TextBox 19"/>
          <p:cNvSpPr txBox="1"/>
          <p:nvPr/>
        </p:nvSpPr>
        <p:spPr>
          <a:xfrm>
            <a:off x="4886275" y="3364234"/>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3.5</a:t>
            </a:r>
          </a:p>
        </p:txBody>
      </p:sp>
      <p:sp>
        <p:nvSpPr>
          <p:cNvPr id="21" name="TextBox 20"/>
          <p:cNvSpPr txBox="1"/>
          <p:nvPr/>
        </p:nvSpPr>
        <p:spPr>
          <a:xfrm>
            <a:off x="5674616" y="3346192"/>
            <a:ext cx="1088563" cy="275350"/>
          </a:xfrm>
          <a:prstGeom prst="rect">
            <a:avLst/>
          </a:prstGeom>
          <a:noFill/>
        </p:spPr>
        <p:txBody>
          <a:bodyPr wrap="square" anchor="ctr" lIns="25400" rIns="25400" tIns="12700" bIns="12700">
            <a:noAutofit/>
          </a:bodyPr>
          <a:lstStyle/>
          <a:p>
            <a:pPr algn="l">
              <a:buNone/>
            </a:pPr>
            <a:r>
              <a:rPr sz="900" b="0">
                <a:solidFill>
                  <a:srgbClr val="4E4B47"/>
                </a:solidFill>
                <a:latin typeface="DM Sans"/>
              </a:rPr>
              <a:t>200 to 75 kW</a:t>
            </a:r>
          </a:p>
        </p:txBody>
      </p:sp>
      <p:sp>
        <p:nvSpPr>
          <p:cNvPr id="22" name="Rectangle 21"/>
          <p:cNvSpPr/>
          <p:nvPr/>
        </p:nvSpPr>
        <p:spPr>
          <a:xfrm>
            <a:off x="2964895" y="3704788"/>
            <a:ext cx="721155" cy="198508"/>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3686051" y="3704788"/>
            <a:ext cx="360580" cy="19850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1060191" y="3666367"/>
            <a:ext cx="1201506" cy="275350"/>
          </a:xfrm>
          <a:prstGeom prst="rect">
            <a:avLst/>
          </a:prstGeom>
          <a:noFill/>
        </p:spPr>
        <p:txBody>
          <a:bodyPr wrap="square" anchor="ctr" lIns="25400" rIns="25400" tIns="12700" bIns="12700">
            <a:noAutofit/>
          </a:bodyPr>
          <a:lstStyle/>
          <a:p>
            <a:pPr algn="r">
              <a:buNone/>
            </a:pPr>
            <a:r>
              <a:rPr sz="1000" b="0">
                <a:solidFill>
                  <a:srgbClr val="221E19"/>
                </a:solidFill>
                <a:latin typeface="DM Sans"/>
              </a:rPr>
              <a:t>Bays per site</a:t>
            </a:r>
          </a:p>
        </p:txBody>
      </p:sp>
      <p:sp>
        <p:nvSpPr>
          <p:cNvPr id="25" name="TextBox 24"/>
          <p:cNvSpPr txBox="1"/>
          <p:nvPr/>
        </p:nvSpPr>
        <p:spPr>
          <a:xfrm>
            <a:off x="2408431" y="3684409"/>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-31.1</a:t>
            </a:r>
          </a:p>
        </p:txBody>
      </p:sp>
      <p:sp>
        <p:nvSpPr>
          <p:cNvPr id="26" name="TextBox 25"/>
          <p:cNvSpPr txBox="1"/>
          <p:nvPr/>
        </p:nvSpPr>
        <p:spPr>
          <a:xfrm>
            <a:off x="4097780" y="3684409"/>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-11.1</a:t>
            </a:r>
          </a:p>
        </p:txBody>
      </p:sp>
      <p:sp>
        <p:nvSpPr>
          <p:cNvPr id="27" name="TextBox 26"/>
          <p:cNvSpPr txBox="1"/>
          <p:nvPr/>
        </p:nvSpPr>
        <p:spPr>
          <a:xfrm>
            <a:off x="5674616" y="3666367"/>
            <a:ext cx="1088563" cy="275350"/>
          </a:xfrm>
          <a:prstGeom prst="rect">
            <a:avLst/>
          </a:prstGeom>
          <a:noFill/>
        </p:spPr>
        <p:txBody>
          <a:bodyPr wrap="square" anchor="ctr" lIns="25400" rIns="25400" tIns="12700" bIns="12700">
            <a:noAutofit/>
          </a:bodyPr>
          <a:lstStyle/>
          <a:p>
            <a:pPr algn="l">
              <a:buNone/>
            </a:pPr>
            <a:r>
              <a:rPr sz="900" b="0">
                <a:solidFill>
                  <a:srgbClr val="4E4B47"/>
                </a:solidFill>
                <a:latin typeface="DM Sans"/>
              </a:rPr>
              <a:t>8 to 2 bays</a:t>
            </a:r>
          </a:p>
        </p:txBody>
      </p:sp>
      <p:sp>
        <p:nvSpPr>
          <p:cNvPr id="28" name="Rectangle 27"/>
          <p:cNvSpPr/>
          <p:nvPr/>
        </p:nvSpPr>
        <p:spPr>
          <a:xfrm>
            <a:off x="3686051" y="4024963"/>
            <a:ext cx="1010392" cy="19850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1060191" y="3986542"/>
            <a:ext cx="1201506" cy="275350"/>
          </a:xfrm>
          <a:prstGeom prst="rect">
            <a:avLst/>
          </a:prstGeom>
          <a:noFill/>
        </p:spPr>
        <p:txBody>
          <a:bodyPr wrap="square" anchor="ctr" lIns="25400" rIns="25400" tIns="12700" bIns="12700">
            <a:noAutofit/>
          </a:bodyPr>
          <a:lstStyle/>
          <a:p>
            <a:pPr algn="r">
              <a:buNone/>
            </a:pPr>
            <a:r>
              <a:rPr sz="900" b="0">
                <a:solidFill>
                  <a:srgbClr val="221E19"/>
                </a:solidFill>
                <a:latin typeface="DM Sans"/>
              </a:rPr>
              <a:t>Bays per charger</a:t>
            </a:r>
          </a:p>
        </p:txBody>
      </p:sp>
      <p:sp>
        <p:nvSpPr>
          <p:cNvPr id="30" name="TextBox 29"/>
          <p:cNvSpPr txBox="1"/>
          <p:nvPr/>
        </p:nvSpPr>
        <p:spPr>
          <a:xfrm>
            <a:off x="3129587" y="4004583"/>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-17.7</a:t>
            </a:r>
          </a:p>
        </p:txBody>
      </p:sp>
      <p:sp>
        <p:nvSpPr>
          <p:cNvPr id="31" name="TextBox 30"/>
          <p:cNvSpPr txBox="1"/>
          <p:nvPr/>
        </p:nvSpPr>
        <p:spPr>
          <a:xfrm>
            <a:off x="4747592" y="4004583"/>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1</a:t>
            </a:r>
          </a:p>
        </p:txBody>
      </p:sp>
      <p:sp>
        <p:nvSpPr>
          <p:cNvPr id="32" name="TextBox 31"/>
          <p:cNvSpPr txBox="1"/>
          <p:nvPr/>
        </p:nvSpPr>
        <p:spPr>
          <a:xfrm>
            <a:off x="5674616" y="3986542"/>
            <a:ext cx="1088563" cy="275350"/>
          </a:xfrm>
          <a:prstGeom prst="rect">
            <a:avLst/>
          </a:prstGeom>
          <a:noFill/>
        </p:spPr>
        <p:txBody>
          <a:bodyPr wrap="square" anchor="ctr" lIns="25400" rIns="25400" tIns="12700" bIns="12700">
            <a:noAutofit/>
          </a:bodyPr>
          <a:lstStyle/>
          <a:p>
            <a:pPr algn="l">
              <a:buNone/>
            </a:pPr>
            <a:r>
              <a:rPr sz="900" b="0">
                <a:solidFill>
                  <a:srgbClr val="4E4B47"/>
                </a:solidFill>
                <a:latin typeface="DM Sans"/>
              </a:rPr>
              <a:t>2 to 4 outlets</a:t>
            </a:r>
          </a:p>
        </p:txBody>
      </p:sp>
      <p:cxnSp>
        <p:nvCxnSpPr>
          <p:cNvPr id="33" name="Connector 32"/>
          <p:cNvCxnSpPr/>
          <p:nvPr/>
        </p:nvCxnSpPr>
        <p:spPr>
          <a:xfrm>
            <a:off x="3686051" y="2964542"/>
            <a:ext cx="0" cy="1352316"/>
          </a:xfrm>
          <a:prstGeom prst="line">
            <a:avLst/>
          </a:prstGeom>
          <a:ln w="20320">
            <a:solidFill>
              <a:srgbClr val="221E19"/>
            </a:solidFill>
          </a:ln>
          <a:effectLst/>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078642" y="2310185"/>
            <a:ext cx="1214818" cy="254508"/>
          </a:xfrm>
          <a:prstGeom prst="rect">
            <a:avLst/>
          </a:prstGeom>
          <a:noFill/>
        </p:spPr>
        <p:txBody>
          <a:bodyPr wrap="none" anchor="ctr" lIns="25400" rIns="25400" tIns="12700" bIns="12700">
            <a:noAutofit/>
          </a:bodyPr>
          <a:lstStyle/>
          <a:p>
            <a:pPr algn="ctr">
              <a:buNone/>
            </a:pPr>
            <a:r>
              <a:rPr sz="950" b="1">
                <a:solidFill>
                  <a:srgbClr val="221E19"/>
                </a:solidFill>
                <a:latin typeface="DM Sans"/>
              </a:rPr>
              <a:t>Base case -17.7</a:t>
            </a:r>
          </a:p>
        </p:txBody>
      </p:sp>
      <p:sp>
        <p:nvSpPr>
          <p:cNvPr id="35" name="TextBox 34"/>
          <p:cNvSpPr txBox="1"/>
          <p:nvPr/>
        </p:nvSpPr>
        <p:spPr>
          <a:xfrm>
            <a:off x="5674616" y="2582981"/>
            <a:ext cx="1088563" cy="384048"/>
          </a:xfrm>
          <a:prstGeom prst="rect">
            <a:avLst/>
          </a:prstGeom>
          <a:noFill/>
        </p:spPr>
        <p:txBody>
          <a:bodyPr wrap="square" anchor="ctr" lIns="25400" rIns="25400" tIns="12700" bIns="12700">
            <a:noAutofit/>
          </a:bodyPr>
          <a:lstStyle/>
          <a:p>
            <a:pPr algn="l">
              <a:buNone/>
            </a:pPr>
            <a:r>
              <a:rPr sz="900" b="1">
                <a:solidFill>
                  <a:srgbClr val="4E4B47"/>
                </a:solidFill>
                <a:latin typeface="DM Sans"/>
              </a:rPr>
              <a:t>Range tested</a:t>
            </a:r>
          </a:p>
        </p:txBody>
      </p:sp>
      <p:cxnSp>
        <p:nvCxnSpPr>
          <p:cNvPr id="36" name="Connector 35"/>
          <p:cNvCxnSpPr/>
          <p:nvPr/>
        </p:nvCxnSpPr>
        <p:spPr>
          <a:xfrm>
            <a:off x="2843737" y="4284305"/>
            <a:ext cx="2261628"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7" name="Connector 36"/>
          <p:cNvCxnSpPr/>
          <p:nvPr/>
        </p:nvCxnSpPr>
        <p:spPr>
          <a:xfrm>
            <a:off x="3023995" y="4284305"/>
            <a:ext cx="0" cy="32553"/>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2749675" y="432987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-30</a:t>
            </a:r>
          </a:p>
        </p:txBody>
      </p:sp>
      <p:cxnSp>
        <p:nvCxnSpPr>
          <p:cNvPr id="39" name="Connector 38"/>
          <p:cNvCxnSpPr/>
          <p:nvPr/>
        </p:nvCxnSpPr>
        <p:spPr>
          <a:xfrm>
            <a:off x="3564312" y="4284305"/>
            <a:ext cx="0" cy="32553"/>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3289992" y="432987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-20</a:t>
            </a:r>
          </a:p>
        </p:txBody>
      </p:sp>
      <p:cxnSp>
        <p:nvCxnSpPr>
          <p:cNvPr id="41" name="Connector 40"/>
          <p:cNvCxnSpPr/>
          <p:nvPr/>
        </p:nvCxnSpPr>
        <p:spPr>
          <a:xfrm>
            <a:off x="4104629" y="4284305"/>
            <a:ext cx="0" cy="32553"/>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3830309" y="432987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-10</a:t>
            </a:r>
          </a:p>
        </p:txBody>
      </p:sp>
      <p:cxnSp>
        <p:nvCxnSpPr>
          <p:cNvPr id="43" name="Connector 42"/>
          <p:cNvCxnSpPr/>
          <p:nvPr/>
        </p:nvCxnSpPr>
        <p:spPr>
          <a:xfrm>
            <a:off x="4644946" y="4284305"/>
            <a:ext cx="0" cy="32553"/>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4370626" y="432987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0</a:t>
            </a:r>
          </a:p>
        </p:txBody>
      </p:sp>
      <p:sp>
        <p:nvSpPr>
          <p:cNvPr id="45" name="TextBox 44"/>
          <p:cNvSpPr txBox="1"/>
          <p:nvPr/>
        </p:nvSpPr>
        <p:spPr>
          <a:xfrm>
            <a:off x="2843737" y="4608210"/>
            <a:ext cx="2261627" cy="246888"/>
          </a:xfrm>
          <a:prstGeom prst="rect">
            <a:avLst/>
          </a:prstGeom>
          <a:noFill/>
        </p:spPr>
        <p:txBody>
          <a:bodyPr wrap="none" anchor="ctr" lIns="25400" rIns="25400" tIns="12700" bIns="12700">
            <a:noAutofit/>
          </a:bodyPr>
          <a:lstStyle/>
          <a:p>
            <a:pPr algn="ctr">
              <a:buNone/>
            </a:pPr>
            <a:r>
              <a:rPr sz="900" b="0">
                <a:solidFill>
                  <a:srgbClr val="4E4B47"/>
                </a:solidFill>
                <a:latin typeface="DM Sans"/>
              </a:rPr>
              <a:t>€m a year</a:t>
            </a:r>
          </a:p>
        </p:txBody>
      </p:sp>
      <p:sp>
        <p:nvSpPr>
          <p:cNvPr id="46" name="Rectangle 45"/>
          <p:cNvSpPr/>
          <p:nvPr/>
        </p:nvSpPr>
        <p:spPr>
          <a:xfrm>
            <a:off x="2843737" y="2039294"/>
            <a:ext cx="127869" cy="65105"/>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TC[ANCHOR]"/>
          <p:cNvSpPr txBox="1"/>
          <p:nvPr/>
        </p:nvSpPr>
        <p:spPr>
          <a:xfrm>
            <a:off x="3009967" y="1994923"/>
            <a:ext cx="632587" cy="153847"/>
          </a:xfrm>
          <a:prstGeom prst="rect">
            <a:avLst/>
          </a:prstGeom>
          <a:noFill/>
        </p:spPr>
        <p:txBody>
          <a:bodyPr wrap="none" anchor="ctr" lIns="25400" rIns="25400" tIns="12700" bIns="12700">
            <a:noAutofit/>
          </a:bodyPr>
          <a:lstStyle/>
          <a:p>
            <a:pPr algn="l">
              <a:buNone/>
            </a:pPr>
            <a:r>
              <a:rPr sz="900" b="0">
                <a:solidFill>
                  <a:srgbClr val="221E19"/>
                </a:solidFill>
                <a:latin typeface="DM Sans"/>
              </a:rPr>
              <a:t>Downside</a:t>
            </a:r>
          </a:p>
        </p:txBody>
      </p:sp>
      <p:sp>
        <p:nvSpPr>
          <p:cNvPr id="48" name="Rectangle 47"/>
          <p:cNvSpPr/>
          <p:nvPr/>
        </p:nvSpPr>
        <p:spPr>
          <a:xfrm>
            <a:off x="3752282" y="2039294"/>
            <a:ext cx="127869" cy="65105"/>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TC[ANCHOR]"/>
          <p:cNvSpPr txBox="1"/>
          <p:nvPr/>
        </p:nvSpPr>
        <p:spPr>
          <a:xfrm>
            <a:off x="3918513" y="1994923"/>
            <a:ext cx="463423" cy="153847"/>
          </a:xfrm>
          <a:prstGeom prst="rect">
            <a:avLst/>
          </a:prstGeom>
          <a:noFill/>
        </p:spPr>
        <p:txBody>
          <a:bodyPr wrap="none" anchor="ctr" lIns="25400" rIns="25400" tIns="12700" bIns="12700">
            <a:noAutofit/>
          </a:bodyPr>
          <a:lstStyle/>
          <a:p>
            <a:pPr algn="l">
              <a:buNone/>
            </a:pPr>
            <a:r>
              <a:rPr sz="900" b="0">
                <a:solidFill>
                  <a:srgbClr val="221E19"/>
                </a:solidFill>
                <a:latin typeface="DM Sans"/>
              </a:rPr>
              <a:t>Upside</a:t>
            </a:r>
          </a:p>
        </p:txBody>
      </p:sp>
      <p:sp>
        <p:nvSpPr>
          <p:cNvPr id="50" name="Rectangle 49::TC[T5|furniture]"/>
          <p:cNvSpPr/>
          <p:nvPr/>
        </p:nvSpPr>
        <p:spPr>
          <a:xfrm>
            <a:off x="612648" y="5294376"/>
            <a:ext cx="45720" cy="6949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TC[T3|narrative_accent#g1]"/>
          <p:cNvSpPr txBox="1"/>
          <p:nvPr/>
        </p:nvSpPr>
        <p:spPr>
          <a:xfrm>
            <a:off x="768096" y="5294376"/>
            <a:ext cx="6238036" cy="694944"/>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The equipment decision, not the demand, decides this — and WP2 has not made it yet, so WP1 must not rule self-operation in or out.</a:t>
            </a:r>
          </a:p>
        </p:txBody>
      </p:sp>
      <p:sp>
        <p:nvSpPr>
          <p:cNvPr id="52" name="Rectangle 51::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Rectangle 52::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ACTUALLY DECIDES THE OPERATE CASE</a:t>
            </a:r>
          </a:p>
        </p:txBody>
      </p:sp>
      <p:sp>
        <p:nvSpPr>
          <p:cNvPr id="55" name="TextBox 54::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Every fixed cost is per charger a year, so count and spec decide it.</a:t>
            </a:r>
          </a:p>
        </p:txBody>
      </p:sp>
      <p:sp>
        <p:nvSpPr>
          <p:cNvPr id="56" name="TextBox 55::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destination-grade unit rather than a highway one is worth €21m.</a:t>
            </a:r>
          </a:p>
        </p:txBody>
      </p:sp>
      <p:sp>
        <p:nvSpPr>
          <p:cNvPr id="57" name="TextBox 56::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Four outlets a unit rather than two is worth €19m on its own.</a:t>
            </a:r>
          </a:p>
        </p:txBody>
      </p:sp>
      <p:sp>
        <p:nvSpPr>
          <p:cNvPr id="58" name="Rectangle 57::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Rectangle 58::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TextBox 59::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SITS OUTSIDE THIS CHART</a:t>
            </a:r>
          </a:p>
        </p:txBody>
      </p:sp>
      <p:sp>
        <p:nvSpPr>
          <p:cNvPr id="61" name="TextBox 60::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Throughput does clear zero — but only 74% above what we can defend.</a:t>
            </a:r>
          </a:p>
        </p:txBody>
      </p:sp>
      <p:sp>
        <p:nvSpPr>
          <p:cNvPr id="62" name="TextBox 61::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Site eligibility: at 50% of the estate the loss halves, to €8.9m.</a:t>
            </a:r>
          </a:p>
        </p:txBody>
      </p:sp>
      <p:sp>
        <p:nvSpPr>
          <p:cNvPr id="63" name="TextBox 62::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All four bars are live formulas; in our first pass three were prose.</a:t>
            </a:r>
          </a:p>
        </p:txBody>
      </p:sp>
      <p:sp>
        <p:nvSpPr>
          <p:cNvPr id="64" name="TextBox 63::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WP1 model v2, tab 5 section C; Interpath, May 2026; Fastned Annual Report 2025. Destination throughput is unpublished.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Self-operation clears break-even in ten of forty-two combinations of bays and throughput, </a:t>
            </a:r>
            <a:r>
              <a:rPr sz="2000" b="0" i="1">
                <a:solidFill>
                  <a:srgbClr val="8C6A3F"/>
                </a:solidFill>
                <a:latin typeface="Instrument Serif"/>
              </a:rPr>
              <a:t>and every one of them needs a bay to turn at least 140 kWh a day</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OPERATE RESULT, €M/YR, BY BAYS X DC KWH/BAY/DAY</a:t>
            </a:r>
          </a:p>
        </p:txBody>
      </p:sp>
      <p:sp>
        <p:nvSpPr>
          <p:cNvPr id="5" name="TextBox 4"/>
          <p:cNvSpPr txBox="1"/>
          <p:nvPr/>
        </p:nvSpPr>
        <p:spPr>
          <a:xfrm>
            <a:off x="2211019" y="2048758"/>
            <a:ext cx="650308" cy="311901"/>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40</a:t>
            </a:r>
          </a:p>
        </p:txBody>
      </p:sp>
      <p:sp>
        <p:nvSpPr>
          <p:cNvPr id="6" name="TextBox 5"/>
          <p:cNvSpPr txBox="1"/>
          <p:nvPr/>
        </p:nvSpPr>
        <p:spPr>
          <a:xfrm>
            <a:off x="2861327" y="2048758"/>
            <a:ext cx="650308" cy="311901"/>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60</a:t>
            </a:r>
          </a:p>
        </p:txBody>
      </p:sp>
      <p:sp>
        <p:nvSpPr>
          <p:cNvPr id="7" name="TextBox 6"/>
          <p:cNvSpPr txBox="1"/>
          <p:nvPr/>
        </p:nvSpPr>
        <p:spPr>
          <a:xfrm>
            <a:off x="3511636" y="2048758"/>
            <a:ext cx="650308" cy="311901"/>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80</a:t>
            </a:r>
          </a:p>
        </p:txBody>
      </p:sp>
      <p:sp>
        <p:nvSpPr>
          <p:cNvPr id="8" name="TextBox 7"/>
          <p:cNvSpPr txBox="1"/>
          <p:nvPr/>
        </p:nvSpPr>
        <p:spPr>
          <a:xfrm>
            <a:off x="4161945" y="2048758"/>
            <a:ext cx="650308" cy="311901"/>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100</a:t>
            </a:r>
          </a:p>
        </p:txBody>
      </p:sp>
      <p:sp>
        <p:nvSpPr>
          <p:cNvPr id="9" name="TextBox 8"/>
          <p:cNvSpPr txBox="1"/>
          <p:nvPr/>
        </p:nvSpPr>
        <p:spPr>
          <a:xfrm>
            <a:off x="4812254" y="2048758"/>
            <a:ext cx="650308" cy="311901"/>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120</a:t>
            </a:r>
          </a:p>
        </p:txBody>
      </p:sp>
      <p:sp>
        <p:nvSpPr>
          <p:cNvPr id="10" name="TextBox 9"/>
          <p:cNvSpPr txBox="1"/>
          <p:nvPr/>
        </p:nvSpPr>
        <p:spPr>
          <a:xfrm>
            <a:off x="5462562" y="2048758"/>
            <a:ext cx="650308" cy="311901"/>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140</a:t>
            </a:r>
          </a:p>
        </p:txBody>
      </p:sp>
      <p:sp>
        <p:nvSpPr>
          <p:cNvPr id="11" name="TextBox 10"/>
          <p:cNvSpPr txBox="1"/>
          <p:nvPr/>
        </p:nvSpPr>
        <p:spPr>
          <a:xfrm>
            <a:off x="6112871" y="2048758"/>
            <a:ext cx="650308" cy="311901"/>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160</a:t>
            </a:r>
          </a:p>
        </p:txBody>
      </p:sp>
      <p:sp>
        <p:nvSpPr>
          <p:cNvPr id="12" name="TextBox 11"/>
          <p:cNvSpPr txBox="1"/>
          <p:nvPr/>
        </p:nvSpPr>
        <p:spPr>
          <a:xfrm>
            <a:off x="1060191" y="2360660"/>
            <a:ext cx="1041099" cy="43030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2 bays</a:t>
            </a:r>
          </a:p>
        </p:txBody>
      </p:sp>
      <p:sp>
        <p:nvSpPr>
          <p:cNvPr id="13" name="TextBox 12"/>
          <p:cNvSpPr txBox="1"/>
          <p:nvPr/>
        </p:nvSpPr>
        <p:spPr>
          <a:xfrm>
            <a:off x="1060191" y="2790969"/>
            <a:ext cx="1041099" cy="43030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3 bays</a:t>
            </a:r>
          </a:p>
        </p:txBody>
      </p:sp>
      <p:sp>
        <p:nvSpPr>
          <p:cNvPr id="14" name="TextBox 13"/>
          <p:cNvSpPr txBox="1"/>
          <p:nvPr/>
        </p:nvSpPr>
        <p:spPr>
          <a:xfrm>
            <a:off x="1060191" y="3221278"/>
            <a:ext cx="1041099" cy="43030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4 — base</a:t>
            </a:r>
          </a:p>
        </p:txBody>
      </p:sp>
      <p:sp>
        <p:nvSpPr>
          <p:cNvPr id="15" name="TextBox 14"/>
          <p:cNvSpPr txBox="1"/>
          <p:nvPr/>
        </p:nvSpPr>
        <p:spPr>
          <a:xfrm>
            <a:off x="1060191" y="3651587"/>
            <a:ext cx="1041099" cy="43030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5 bays</a:t>
            </a:r>
          </a:p>
        </p:txBody>
      </p:sp>
      <p:sp>
        <p:nvSpPr>
          <p:cNvPr id="16" name="TextBox 15"/>
          <p:cNvSpPr txBox="1"/>
          <p:nvPr/>
        </p:nvSpPr>
        <p:spPr>
          <a:xfrm>
            <a:off x="1060191" y="4081896"/>
            <a:ext cx="1041099" cy="43030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6 bays</a:t>
            </a:r>
          </a:p>
        </p:txBody>
      </p:sp>
      <p:sp>
        <p:nvSpPr>
          <p:cNvPr id="17" name="TextBox 16"/>
          <p:cNvSpPr txBox="1"/>
          <p:nvPr/>
        </p:nvSpPr>
        <p:spPr>
          <a:xfrm>
            <a:off x="1060191" y="4512205"/>
            <a:ext cx="1041099" cy="43030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8 bays</a:t>
            </a:r>
          </a:p>
        </p:txBody>
      </p:sp>
      <p:sp>
        <p:nvSpPr>
          <p:cNvPr id="18" name="Rectangle 17"/>
          <p:cNvSpPr/>
          <p:nvPr/>
        </p:nvSpPr>
        <p:spPr>
          <a:xfrm>
            <a:off x="2211019" y="2360660"/>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2211019" y="2360660"/>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-17.1</a:t>
            </a:r>
          </a:p>
        </p:txBody>
      </p:sp>
      <p:sp>
        <p:nvSpPr>
          <p:cNvPr id="20" name="Rectangle 19"/>
          <p:cNvSpPr/>
          <p:nvPr/>
        </p:nvSpPr>
        <p:spPr>
          <a:xfrm>
            <a:off x="2861327" y="2360660"/>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2861327" y="2360660"/>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-14.1</a:t>
            </a:r>
          </a:p>
        </p:txBody>
      </p:sp>
      <p:sp>
        <p:nvSpPr>
          <p:cNvPr id="22" name="Rectangle 21"/>
          <p:cNvSpPr/>
          <p:nvPr/>
        </p:nvSpPr>
        <p:spPr>
          <a:xfrm>
            <a:off x="3511636" y="2360660"/>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3511636" y="2360660"/>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-11.1</a:t>
            </a:r>
          </a:p>
        </p:txBody>
      </p:sp>
      <p:sp>
        <p:nvSpPr>
          <p:cNvPr id="24" name="Rectangle 23"/>
          <p:cNvSpPr/>
          <p:nvPr/>
        </p:nvSpPr>
        <p:spPr>
          <a:xfrm>
            <a:off x="4161945" y="2360660"/>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4161945" y="2360660"/>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-8.1</a:t>
            </a:r>
          </a:p>
        </p:txBody>
      </p:sp>
      <p:sp>
        <p:nvSpPr>
          <p:cNvPr id="26" name="Rectangle 25"/>
          <p:cNvSpPr/>
          <p:nvPr/>
        </p:nvSpPr>
        <p:spPr>
          <a:xfrm>
            <a:off x="4812254" y="2360660"/>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812254" y="2360660"/>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-5.1</a:t>
            </a:r>
          </a:p>
        </p:txBody>
      </p:sp>
      <p:sp>
        <p:nvSpPr>
          <p:cNvPr id="28" name="Rectangle 27"/>
          <p:cNvSpPr/>
          <p:nvPr/>
        </p:nvSpPr>
        <p:spPr>
          <a:xfrm>
            <a:off x="5462562" y="2360660"/>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5462562" y="2360660"/>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-2.1</a:t>
            </a:r>
          </a:p>
        </p:txBody>
      </p:sp>
      <p:sp>
        <p:nvSpPr>
          <p:cNvPr id="30" name="Rectangle 29"/>
          <p:cNvSpPr/>
          <p:nvPr/>
        </p:nvSpPr>
        <p:spPr>
          <a:xfrm>
            <a:off x="6112871" y="2360660"/>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112871" y="2360660"/>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0.9</a:t>
            </a:r>
          </a:p>
        </p:txBody>
      </p:sp>
      <p:sp>
        <p:nvSpPr>
          <p:cNvPr id="32" name="Rectangle 31"/>
          <p:cNvSpPr/>
          <p:nvPr/>
        </p:nvSpPr>
        <p:spPr>
          <a:xfrm>
            <a:off x="2211019" y="2790969"/>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2211019" y="2790969"/>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-23.4</a:t>
            </a:r>
          </a:p>
        </p:txBody>
      </p:sp>
      <p:sp>
        <p:nvSpPr>
          <p:cNvPr id="34" name="Rectangle 33"/>
          <p:cNvSpPr/>
          <p:nvPr/>
        </p:nvSpPr>
        <p:spPr>
          <a:xfrm>
            <a:off x="2861327" y="2790969"/>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2861327" y="2790969"/>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-18.9</a:t>
            </a:r>
          </a:p>
        </p:txBody>
      </p:sp>
      <p:sp>
        <p:nvSpPr>
          <p:cNvPr id="36" name="Rectangle 35"/>
          <p:cNvSpPr/>
          <p:nvPr/>
        </p:nvSpPr>
        <p:spPr>
          <a:xfrm>
            <a:off x="3511636" y="2790969"/>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3511636" y="2790969"/>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-14.4</a:t>
            </a:r>
          </a:p>
        </p:txBody>
      </p:sp>
      <p:sp>
        <p:nvSpPr>
          <p:cNvPr id="38" name="Rectangle 37"/>
          <p:cNvSpPr/>
          <p:nvPr/>
        </p:nvSpPr>
        <p:spPr>
          <a:xfrm>
            <a:off x="4161945" y="2790969"/>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4161945" y="2790969"/>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-9.9</a:t>
            </a:r>
          </a:p>
        </p:txBody>
      </p:sp>
      <p:sp>
        <p:nvSpPr>
          <p:cNvPr id="40" name="Rectangle 39"/>
          <p:cNvSpPr/>
          <p:nvPr/>
        </p:nvSpPr>
        <p:spPr>
          <a:xfrm>
            <a:off x="4812254" y="2790969"/>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4812254" y="2790969"/>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-5.4</a:t>
            </a:r>
          </a:p>
        </p:txBody>
      </p:sp>
      <p:sp>
        <p:nvSpPr>
          <p:cNvPr id="42" name="Rectangle 41"/>
          <p:cNvSpPr/>
          <p:nvPr/>
        </p:nvSpPr>
        <p:spPr>
          <a:xfrm>
            <a:off x="5462562" y="2790969"/>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5462562" y="2790969"/>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-0.9</a:t>
            </a:r>
          </a:p>
        </p:txBody>
      </p:sp>
      <p:sp>
        <p:nvSpPr>
          <p:cNvPr id="44" name="Rectangle 43"/>
          <p:cNvSpPr/>
          <p:nvPr/>
        </p:nvSpPr>
        <p:spPr>
          <a:xfrm>
            <a:off x="6112871" y="2790969"/>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6112871" y="2790969"/>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3.6</a:t>
            </a:r>
          </a:p>
        </p:txBody>
      </p:sp>
      <p:sp>
        <p:nvSpPr>
          <p:cNvPr id="46" name="Rectangle 45"/>
          <p:cNvSpPr/>
          <p:nvPr/>
        </p:nvSpPr>
        <p:spPr>
          <a:xfrm>
            <a:off x="2211019" y="3221278"/>
            <a:ext cx="650308" cy="430309"/>
          </a:xfrm>
          <a:prstGeom prst="rect">
            <a:avLst/>
          </a:prstGeom>
          <a:solidFill>
            <a:srgbClr val="D8CCBE"/>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2211019" y="3221278"/>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-29.8</a:t>
            </a:r>
          </a:p>
        </p:txBody>
      </p:sp>
      <p:sp>
        <p:nvSpPr>
          <p:cNvPr id="48" name="Rectangle 47"/>
          <p:cNvSpPr/>
          <p:nvPr/>
        </p:nvSpPr>
        <p:spPr>
          <a:xfrm>
            <a:off x="2861327" y="3221278"/>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2861327" y="3221278"/>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-23.8</a:t>
            </a:r>
          </a:p>
        </p:txBody>
      </p:sp>
      <p:sp>
        <p:nvSpPr>
          <p:cNvPr id="50" name="Rectangle 49"/>
          <p:cNvSpPr/>
          <p:nvPr/>
        </p:nvSpPr>
        <p:spPr>
          <a:xfrm>
            <a:off x="3511636" y="3221278"/>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3511636" y="3221278"/>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-17.7</a:t>
            </a:r>
          </a:p>
        </p:txBody>
      </p:sp>
      <p:sp>
        <p:nvSpPr>
          <p:cNvPr id="52" name="Rectangle 51"/>
          <p:cNvSpPr/>
          <p:nvPr/>
        </p:nvSpPr>
        <p:spPr>
          <a:xfrm>
            <a:off x="4161945" y="3221278"/>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4161945" y="3221278"/>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-11.7</a:t>
            </a:r>
          </a:p>
        </p:txBody>
      </p:sp>
      <p:sp>
        <p:nvSpPr>
          <p:cNvPr id="54" name="Rectangle 53"/>
          <p:cNvSpPr/>
          <p:nvPr/>
        </p:nvSpPr>
        <p:spPr>
          <a:xfrm>
            <a:off x="4812254" y="3221278"/>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
          <p:cNvSpPr txBox="1"/>
          <p:nvPr/>
        </p:nvSpPr>
        <p:spPr>
          <a:xfrm>
            <a:off x="4812254" y="3221278"/>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-5.7</a:t>
            </a:r>
          </a:p>
        </p:txBody>
      </p:sp>
      <p:sp>
        <p:nvSpPr>
          <p:cNvPr id="56" name="Rectangle 55"/>
          <p:cNvSpPr/>
          <p:nvPr/>
        </p:nvSpPr>
        <p:spPr>
          <a:xfrm>
            <a:off x="5462562" y="3221278"/>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5462562" y="3221278"/>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0.3</a:t>
            </a:r>
          </a:p>
        </p:txBody>
      </p:sp>
      <p:sp>
        <p:nvSpPr>
          <p:cNvPr id="58" name="Rectangle 57"/>
          <p:cNvSpPr/>
          <p:nvPr/>
        </p:nvSpPr>
        <p:spPr>
          <a:xfrm>
            <a:off x="6112871" y="3221278"/>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
          <p:cNvSpPr txBox="1"/>
          <p:nvPr/>
        </p:nvSpPr>
        <p:spPr>
          <a:xfrm>
            <a:off x="6112871" y="3221278"/>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6.3</a:t>
            </a:r>
          </a:p>
        </p:txBody>
      </p:sp>
      <p:sp>
        <p:nvSpPr>
          <p:cNvPr id="60" name="Rectangle 59"/>
          <p:cNvSpPr/>
          <p:nvPr/>
        </p:nvSpPr>
        <p:spPr>
          <a:xfrm>
            <a:off x="2211019" y="3651587"/>
            <a:ext cx="650308" cy="430309"/>
          </a:xfrm>
          <a:prstGeom prst="rect">
            <a:avLst/>
          </a:prstGeom>
          <a:solidFill>
            <a:srgbClr val="D8CCBE"/>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
          <p:cNvSpPr txBox="1"/>
          <p:nvPr/>
        </p:nvSpPr>
        <p:spPr>
          <a:xfrm>
            <a:off x="2211019" y="3651587"/>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-36.1</a:t>
            </a:r>
          </a:p>
        </p:txBody>
      </p:sp>
      <p:sp>
        <p:nvSpPr>
          <p:cNvPr id="62" name="Rectangle 61"/>
          <p:cNvSpPr/>
          <p:nvPr/>
        </p:nvSpPr>
        <p:spPr>
          <a:xfrm>
            <a:off x="2861327" y="3651587"/>
            <a:ext cx="650308" cy="430309"/>
          </a:xfrm>
          <a:prstGeom prst="rect">
            <a:avLst/>
          </a:prstGeom>
          <a:solidFill>
            <a:srgbClr val="D8CCBE"/>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TextBox 62"/>
          <p:cNvSpPr txBox="1"/>
          <p:nvPr/>
        </p:nvSpPr>
        <p:spPr>
          <a:xfrm>
            <a:off x="2861327" y="3651587"/>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-28.6</a:t>
            </a:r>
          </a:p>
        </p:txBody>
      </p:sp>
      <p:sp>
        <p:nvSpPr>
          <p:cNvPr id="64" name="Rectangle 63"/>
          <p:cNvSpPr/>
          <p:nvPr/>
        </p:nvSpPr>
        <p:spPr>
          <a:xfrm>
            <a:off x="3511636" y="3651587"/>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TextBox 64"/>
          <p:cNvSpPr txBox="1"/>
          <p:nvPr/>
        </p:nvSpPr>
        <p:spPr>
          <a:xfrm>
            <a:off x="3511636" y="3651587"/>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-21.1</a:t>
            </a:r>
          </a:p>
        </p:txBody>
      </p:sp>
      <p:sp>
        <p:nvSpPr>
          <p:cNvPr id="66" name="Rectangle 65"/>
          <p:cNvSpPr/>
          <p:nvPr/>
        </p:nvSpPr>
        <p:spPr>
          <a:xfrm>
            <a:off x="4161945" y="3651587"/>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TextBox 66"/>
          <p:cNvSpPr txBox="1"/>
          <p:nvPr/>
        </p:nvSpPr>
        <p:spPr>
          <a:xfrm>
            <a:off x="4161945" y="3651587"/>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-13.6</a:t>
            </a:r>
          </a:p>
        </p:txBody>
      </p:sp>
      <p:sp>
        <p:nvSpPr>
          <p:cNvPr id="68" name="Rectangle 67"/>
          <p:cNvSpPr/>
          <p:nvPr/>
        </p:nvSpPr>
        <p:spPr>
          <a:xfrm>
            <a:off x="4812254" y="3651587"/>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TextBox 68"/>
          <p:cNvSpPr txBox="1"/>
          <p:nvPr/>
        </p:nvSpPr>
        <p:spPr>
          <a:xfrm>
            <a:off x="4812254" y="3651587"/>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-6.1</a:t>
            </a:r>
          </a:p>
        </p:txBody>
      </p:sp>
      <p:sp>
        <p:nvSpPr>
          <p:cNvPr id="70" name="Rectangle 69"/>
          <p:cNvSpPr/>
          <p:nvPr/>
        </p:nvSpPr>
        <p:spPr>
          <a:xfrm>
            <a:off x="5462562" y="3651587"/>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TextBox 70"/>
          <p:cNvSpPr txBox="1"/>
          <p:nvPr/>
        </p:nvSpPr>
        <p:spPr>
          <a:xfrm>
            <a:off x="5462562" y="3651587"/>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1.4</a:t>
            </a:r>
          </a:p>
        </p:txBody>
      </p:sp>
      <p:sp>
        <p:nvSpPr>
          <p:cNvPr id="72" name="Rectangle 71"/>
          <p:cNvSpPr/>
          <p:nvPr/>
        </p:nvSpPr>
        <p:spPr>
          <a:xfrm>
            <a:off x="6112871" y="3651587"/>
            <a:ext cx="650308" cy="430309"/>
          </a:xfrm>
          <a:prstGeom prst="rect">
            <a:avLst/>
          </a:prstGeom>
          <a:solidFill>
            <a:srgbClr val="8C6A3F"/>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TextBox 72"/>
          <p:cNvSpPr txBox="1"/>
          <p:nvPr/>
        </p:nvSpPr>
        <p:spPr>
          <a:xfrm>
            <a:off x="6112871" y="3651587"/>
            <a:ext cx="650308" cy="430309"/>
          </a:xfrm>
          <a:prstGeom prst="rect">
            <a:avLst/>
          </a:prstGeom>
          <a:noFill/>
        </p:spPr>
        <p:txBody>
          <a:bodyPr wrap="none" anchor="ctr" lIns="25400" rIns="25400" tIns="12700" bIns="12700">
            <a:noAutofit/>
          </a:bodyPr>
          <a:lstStyle/>
          <a:p>
            <a:pPr algn="ctr">
              <a:buNone/>
            </a:pPr>
            <a:r>
              <a:rPr sz="1200" b="1">
                <a:solidFill>
                  <a:srgbClr val="FFFFFF"/>
                </a:solidFill>
                <a:latin typeface="DM Sans"/>
              </a:rPr>
              <a:t>9.0</a:t>
            </a:r>
          </a:p>
        </p:txBody>
      </p:sp>
      <p:sp>
        <p:nvSpPr>
          <p:cNvPr id="74" name="Rectangle 73"/>
          <p:cNvSpPr/>
          <p:nvPr/>
        </p:nvSpPr>
        <p:spPr>
          <a:xfrm>
            <a:off x="2211019" y="4081896"/>
            <a:ext cx="650308" cy="430309"/>
          </a:xfrm>
          <a:prstGeom prst="rect">
            <a:avLst/>
          </a:prstGeom>
          <a:solidFill>
            <a:srgbClr val="D8CCBE"/>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TextBox 74"/>
          <p:cNvSpPr txBox="1"/>
          <p:nvPr/>
        </p:nvSpPr>
        <p:spPr>
          <a:xfrm>
            <a:off x="2211019" y="4081896"/>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-42.4</a:t>
            </a:r>
          </a:p>
        </p:txBody>
      </p:sp>
      <p:sp>
        <p:nvSpPr>
          <p:cNvPr id="76" name="Rectangle 75"/>
          <p:cNvSpPr/>
          <p:nvPr/>
        </p:nvSpPr>
        <p:spPr>
          <a:xfrm>
            <a:off x="2861327" y="4081896"/>
            <a:ext cx="650308" cy="430309"/>
          </a:xfrm>
          <a:prstGeom prst="rect">
            <a:avLst/>
          </a:prstGeom>
          <a:solidFill>
            <a:srgbClr val="D8CCBE"/>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TextBox 76"/>
          <p:cNvSpPr txBox="1"/>
          <p:nvPr/>
        </p:nvSpPr>
        <p:spPr>
          <a:xfrm>
            <a:off x="2861327" y="4081896"/>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-33.4</a:t>
            </a:r>
          </a:p>
        </p:txBody>
      </p:sp>
      <p:sp>
        <p:nvSpPr>
          <p:cNvPr id="78" name="Rectangle 77"/>
          <p:cNvSpPr/>
          <p:nvPr/>
        </p:nvSpPr>
        <p:spPr>
          <a:xfrm>
            <a:off x="3511636" y="4081896"/>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TextBox 78"/>
          <p:cNvSpPr txBox="1"/>
          <p:nvPr/>
        </p:nvSpPr>
        <p:spPr>
          <a:xfrm>
            <a:off x="3511636" y="4081896"/>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-24.4</a:t>
            </a:r>
          </a:p>
        </p:txBody>
      </p:sp>
      <p:sp>
        <p:nvSpPr>
          <p:cNvPr id="80" name="Rectangle 79"/>
          <p:cNvSpPr/>
          <p:nvPr/>
        </p:nvSpPr>
        <p:spPr>
          <a:xfrm>
            <a:off x="4161945" y="4081896"/>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1" name="TextBox 80"/>
          <p:cNvSpPr txBox="1"/>
          <p:nvPr/>
        </p:nvSpPr>
        <p:spPr>
          <a:xfrm>
            <a:off x="4161945" y="4081896"/>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-15.4</a:t>
            </a:r>
          </a:p>
        </p:txBody>
      </p:sp>
      <p:sp>
        <p:nvSpPr>
          <p:cNvPr id="82" name="Rectangle 81"/>
          <p:cNvSpPr/>
          <p:nvPr/>
        </p:nvSpPr>
        <p:spPr>
          <a:xfrm>
            <a:off x="4812254" y="4081896"/>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3" name="TextBox 82"/>
          <p:cNvSpPr txBox="1"/>
          <p:nvPr/>
        </p:nvSpPr>
        <p:spPr>
          <a:xfrm>
            <a:off x="4812254" y="4081896"/>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-6.4</a:t>
            </a:r>
          </a:p>
        </p:txBody>
      </p:sp>
      <p:sp>
        <p:nvSpPr>
          <p:cNvPr id="84" name="Rectangle 83"/>
          <p:cNvSpPr/>
          <p:nvPr/>
        </p:nvSpPr>
        <p:spPr>
          <a:xfrm>
            <a:off x="5462562" y="4081896"/>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5" name="TextBox 84"/>
          <p:cNvSpPr txBox="1"/>
          <p:nvPr/>
        </p:nvSpPr>
        <p:spPr>
          <a:xfrm>
            <a:off x="5462562" y="4081896"/>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2.6</a:t>
            </a:r>
          </a:p>
        </p:txBody>
      </p:sp>
      <p:sp>
        <p:nvSpPr>
          <p:cNvPr id="86" name="Rectangle 85"/>
          <p:cNvSpPr/>
          <p:nvPr/>
        </p:nvSpPr>
        <p:spPr>
          <a:xfrm>
            <a:off x="6112871" y="4081896"/>
            <a:ext cx="650308" cy="430309"/>
          </a:xfrm>
          <a:prstGeom prst="rect">
            <a:avLst/>
          </a:prstGeom>
          <a:solidFill>
            <a:srgbClr val="8C6A3F"/>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7" name="TextBox 86"/>
          <p:cNvSpPr txBox="1"/>
          <p:nvPr/>
        </p:nvSpPr>
        <p:spPr>
          <a:xfrm>
            <a:off x="6112871" y="4081896"/>
            <a:ext cx="650308" cy="430309"/>
          </a:xfrm>
          <a:prstGeom prst="rect">
            <a:avLst/>
          </a:prstGeom>
          <a:noFill/>
        </p:spPr>
        <p:txBody>
          <a:bodyPr wrap="none" anchor="ctr" lIns="25400" rIns="25400" tIns="12700" bIns="12700">
            <a:noAutofit/>
          </a:bodyPr>
          <a:lstStyle/>
          <a:p>
            <a:pPr algn="ctr">
              <a:buNone/>
            </a:pPr>
            <a:r>
              <a:rPr sz="1200" b="1">
                <a:solidFill>
                  <a:srgbClr val="FFFFFF"/>
                </a:solidFill>
                <a:latin typeface="DM Sans"/>
              </a:rPr>
              <a:t>11.6</a:t>
            </a:r>
          </a:p>
        </p:txBody>
      </p:sp>
      <p:sp>
        <p:nvSpPr>
          <p:cNvPr id="88" name="Rectangle 87"/>
          <p:cNvSpPr/>
          <p:nvPr/>
        </p:nvSpPr>
        <p:spPr>
          <a:xfrm>
            <a:off x="2211019" y="4512205"/>
            <a:ext cx="650308" cy="430309"/>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9" name="TextBox 88"/>
          <p:cNvSpPr txBox="1"/>
          <p:nvPr/>
        </p:nvSpPr>
        <p:spPr>
          <a:xfrm>
            <a:off x="2211019" y="4512205"/>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-55.1</a:t>
            </a:r>
          </a:p>
        </p:txBody>
      </p:sp>
      <p:sp>
        <p:nvSpPr>
          <p:cNvPr id="90" name="Rectangle 89"/>
          <p:cNvSpPr/>
          <p:nvPr/>
        </p:nvSpPr>
        <p:spPr>
          <a:xfrm>
            <a:off x="2861327" y="4512205"/>
            <a:ext cx="650308" cy="430309"/>
          </a:xfrm>
          <a:prstGeom prst="rect">
            <a:avLst/>
          </a:prstGeom>
          <a:solidFill>
            <a:srgbClr val="D8CCBE"/>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1" name="TextBox 90"/>
          <p:cNvSpPr txBox="1"/>
          <p:nvPr/>
        </p:nvSpPr>
        <p:spPr>
          <a:xfrm>
            <a:off x="2861327" y="4512205"/>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-43.1</a:t>
            </a:r>
          </a:p>
        </p:txBody>
      </p:sp>
      <p:sp>
        <p:nvSpPr>
          <p:cNvPr id="92" name="Rectangle 91"/>
          <p:cNvSpPr/>
          <p:nvPr/>
        </p:nvSpPr>
        <p:spPr>
          <a:xfrm>
            <a:off x="3511636" y="4512205"/>
            <a:ext cx="650308" cy="430309"/>
          </a:xfrm>
          <a:prstGeom prst="rect">
            <a:avLst/>
          </a:prstGeom>
          <a:solidFill>
            <a:srgbClr val="D8CCBE"/>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3" name="TextBox 92"/>
          <p:cNvSpPr txBox="1"/>
          <p:nvPr/>
        </p:nvSpPr>
        <p:spPr>
          <a:xfrm>
            <a:off x="3511636" y="4512205"/>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-31.1</a:t>
            </a:r>
          </a:p>
        </p:txBody>
      </p:sp>
      <p:sp>
        <p:nvSpPr>
          <p:cNvPr id="94" name="Rectangle 93"/>
          <p:cNvSpPr/>
          <p:nvPr/>
        </p:nvSpPr>
        <p:spPr>
          <a:xfrm>
            <a:off x="4161945" y="4512205"/>
            <a:ext cx="650308" cy="430309"/>
          </a:xfrm>
          <a:prstGeom prst="rect">
            <a:avLst/>
          </a:prstGeom>
          <a:solidFill>
            <a:srgbClr val="BFAC93"/>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5" name="TextBox 94"/>
          <p:cNvSpPr txBox="1"/>
          <p:nvPr/>
        </p:nvSpPr>
        <p:spPr>
          <a:xfrm>
            <a:off x="4161945" y="4512205"/>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-19.1</a:t>
            </a:r>
          </a:p>
        </p:txBody>
      </p:sp>
      <p:sp>
        <p:nvSpPr>
          <p:cNvPr id="96" name="Rectangle 95"/>
          <p:cNvSpPr/>
          <p:nvPr/>
        </p:nvSpPr>
        <p:spPr>
          <a:xfrm>
            <a:off x="4812254" y="4512205"/>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7" name="TextBox 96"/>
          <p:cNvSpPr txBox="1"/>
          <p:nvPr/>
        </p:nvSpPr>
        <p:spPr>
          <a:xfrm>
            <a:off x="4812254" y="4512205"/>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-7.1</a:t>
            </a:r>
          </a:p>
        </p:txBody>
      </p:sp>
      <p:sp>
        <p:nvSpPr>
          <p:cNvPr id="98" name="Rectangle 97"/>
          <p:cNvSpPr/>
          <p:nvPr/>
        </p:nvSpPr>
        <p:spPr>
          <a:xfrm>
            <a:off x="5462562" y="4512205"/>
            <a:ext cx="650308" cy="430309"/>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9" name="TextBox 98"/>
          <p:cNvSpPr txBox="1"/>
          <p:nvPr/>
        </p:nvSpPr>
        <p:spPr>
          <a:xfrm>
            <a:off x="5462562" y="4512205"/>
            <a:ext cx="650308" cy="430309"/>
          </a:xfrm>
          <a:prstGeom prst="rect">
            <a:avLst/>
          </a:prstGeom>
          <a:noFill/>
        </p:spPr>
        <p:txBody>
          <a:bodyPr wrap="none" anchor="ctr" lIns="25400" rIns="25400" tIns="12700" bIns="12700">
            <a:noAutofit/>
          </a:bodyPr>
          <a:lstStyle/>
          <a:p>
            <a:pPr algn="ctr">
              <a:buNone/>
            </a:pPr>
            <a:r>
              <a:rPr sz="1200" b="1">
                <a:solidFill>
                  <a:srgbClr val="221E19"/>
                </a:solidFill>
                <a:latin typeface="DM Sans"/>
              </a:rPr>
              <a:t>4.9</a:t>
            </a:r>
          </a:p>
        </p:txBody>
      </p:sp>
      <p:sp>
        <p:nvSpPr>
          <p:cNvPr id="100" name="Rectangle 99"/>
          <p:cNvSpPr/>
          <p:nvPr/>
        </p:nvSpPr>
        <p:spPr>
          <a:xfrm>
            <a:off x="6112871" y="4512205"/>
            <a:ext cx="650308" cy="430309"/>
          </a:xfrm>
          <a:prstGeom prst="rect">
            <a:avLst/>
          </a:prstGeom>
          <a:solidFill>
            <a:srgbClr val="8C6A3F"/>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1" name="TextBox 100"/>
          <p:cNvSpPr txBox="1"/>
          <p:nvPr/>
        </p:nvSpPr>
        <p:spPr>
          <a:xfrm>
            <a:off x="6112871" y="4512205"/>
            <a:ext cx="650308" cy="430309"/>
          </a:xfrm>
          <a:prstGeom prst="rect">
            <a:avLst/>
          </a:prstGeom>
          <a:noFill/>
        </p:spPr>
        <p:txBody>
          <a:bodyPr wrap="none" anchor="ctr" lIns="25400" rIns="25400" tIns="12700" bIns="12700">
            <a:noAutofit/>
          </a:bodyPr>
          <a:lstStyle/>
          <a:p>
            <a:pPr algn="ctr">
              <a:buNone/>
            </a:pPr>
            <a:r>
              <a:rPr sz="1200" b="1">
                <a:solidFill>
                  <a:srgbClr val="FFFFFF"/>
                </a:solidFill>
                <a:latin typeface="DM Sans"/>
              </a:rPr>
              <a:t>17.0</a:t>
            </a:r>
          </a:p>
        </p:txBody>
      </p:sp>
      <p:sp>
        <p:nvSpPr>
          <p:cNvPr id="102" name="Rectangle 101"/>
          <p:cNvSpPr/>
          <p:nvPr/>
        </p:nvSpPr>
        <p:spPr>
          <a:xfrm>
            <a:off x="2211019" y="3221278"/>
            <a:ext cx="4552161" cy="430309"/>
          </a:xfrm>
          <a:prstGeom prst="rect">
            <a:avLst/>
          </a:prstGeom>
          <a:noFill/>
          <a:ln w="25400">
            <a:solidFill>
              <a:srgbClr val="8C6A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3" name="Rectangle 102::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4" name="TextBox 103::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Below break-even more bays deepen the loss; only above about 140 kWh a bay a day does scale start to help.</a:t>
            </a:r>
          </a:p>
        </p:txBody>
      </p:sp>
      <p:sp>
        <p:nvSpPr>
          <p:cNvPr id="105" name="Rectangle 104::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6" name="Rectangle 105::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7" name="TextBox 106::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TO READ THE GRID</a:t>
            </a:r>
          </a:p>
        </p:txBody>
      </p:sp>
      <p:sp>
        <p:nvSpPr>
          <p:cNvPr id="108" name="TextBox 107::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Each cell is the annual result at that combination, high-power spec.</a:t>
            </a:r>
          </a:p>
        </p:txBody>
      </p:sp>
      <p:sp>
        <p:nvSpPr>
          <p:cNvPr id="109" name="TextBox 108::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Whole-estate break-even is 139 kWh a bay a day — 74% above our base case.</a:t>
            </a:r>
          </a:p>
        </p:txBody>
      </p:sp>
      <p:sp>
        <p:nvSpPr>
          <p:cNvPr id="110" name="TextBox 109::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10 of 42 clear it, and every one needs 140 kWh a bay a day or more.</a:t>
            </a:r>
          </a:p>
        </p:txBody>
      </p:sp>
      <p:sp>
        <p:nvSpPr>
          <p:cNvPr id="111" name="Rectangle 110::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2" name="Rectangle 111::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3" name="TextBox 112::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GRID DOES NOT SAY</a:t>
            </a:r>
          </a:p>
        </p:txBody>
      </p:sp>
      <p:sp>
        <p:nvSpPr>
          <p:cNvPr id="114" name="TextBox 113::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It is a threshold map, not a demand forecast. That is the honest output.</a:t>
            </a:r>
          </a:p>
        </p:txBody>
      </p:sp>
      <p:sp>
        <p:nvSpPr>
          <p:cNvPr id="115" name="TextBox 114::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On a destination-grade unit the whole surface lifts by about €21m.</a:t>
            </a:r>
          </a:p>
        </p:txBody>
      </p:sp>
      <p:sp>
        <p:nvSpPr>
          <p:cNvPr id="116" name="TextBox 115::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Fastned turns 150-200 kWh a bay a day — on motorway sites, not ours.</a:t>
            </a:r>
          </a:p>
        </p:txBody>
      </p:sp>
      <p:sp>
        <p:nvSpPr>
          <p:cNvPr id="117" name="TextBox 116::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model v2, tab 5 section B. Every cell recalculates from the Assumptions tab, and all 42 assume the high-power spec.</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name="TCZONE[0.670,2.070,6.992,3.56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Read as ranges, the three structures barely overlap — and the lease spans €6.6m to €51.4m on a benchmark question, not on an economic one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A SITE HOST ACTUALLY EARNS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RESULT BY STRUCTURE, RANGE AND DRIVERS, €M/YR (2030)</a:t>
            </a:r>
          </a:p>
        </p:txBody>
      </p:sp>
      <p:sp>
        <p:nvSpPr>
          <p:cNvPr id="5" name="Rectangle 4"/>
          <p:cNvSpPr/>
          <p:nvPr/>
        </p:nvSpPr>
        <p:spPr>
          <a:xfrm>
            <a:off x="1060191" y="2039294"/>
            <a:ext cx="127869" cy="65105"/>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6" name="Connector 5"/>
          <p:cNvCxnSpPr/>
          <p:nvPr/>
        </p:nvCxnSpPr>
        <p:spPr>
          <a:xfrm>
            <a:off x="1124126" y="2039294"/>
            <a:ext cx="0" cy="65106"/>
          </a:xfrm>
          <a:prstGeom prst="line">
            <a:avLst/>
          </a:prstGeom>
          <a:ln w="1778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7" name="TextBox 6::TC[ANCHOR]"/>
          <p:cNvSpPr txBox="1"/>
          <p:nvPr/>
        </p:nvSpPr>
        <p:spPr>
          <a:xfrm>
            <a:off x="1226422" y="1994923"/>
            <a:ext cx="2611120" cy="153847"/>
          </a:xfrm>
          <a:prstGeom prst="rect">
            <a:avLst/>
          </a:prstGeom>
          <a:noFill/>
        </p:spPr>
        <p:txBody>
          <a:bodyPr wrap="none" anchor="ctr" lIns="25400" rIns="25400" tIns="12700" bIns="12700">
            <a:noAutofit/>
          </a:bodyPr>
          <a:lstStyle/>
          <a:p>
            <a:pPr algn="l">
              <a:buNone/>
            </a:pPr>
            <a:r>
              <a:rPr sz="900" b="0">
                <a:solidFill>
                  <a:srgbClr val="221E19"/>
                </a:solidFill>
                <a:latin typeface="DM Sans"/>
              </a:rPr>
              <a:t>Range: low bound – midpoint – high bound</a:t>
            </a:r>
          </a:p>
        </p:txBody>
      </p:sp>
      <p:sp>
        <p:nvSpPr>
          <p:cNvPr id="8" name="Rectangle 7"/>
          <p:cNvSpPr/>
          <p:nvPr/>
        </p:nvSpPr>
        <p:spPr>
          <a:xfrm>
            <a:off x="1060191" y="3124001"/>
            <a:ext cx="5702988" cy="386767"/>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1060191" y="3897537"/>
            <a:ext cx="5702988" cy="386767"/>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535507" y="3124001"/>
            <a:ext cx="167884" cy="1160303"/>
          </a:xfrm>
          <a:prstGeom prst="rect">
            <a:avLst/>
          </a:prstGeom>
          <a:solidFill>
            <a:srgbClr val="EEE9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1" name="Connector 10"/>
          <p:cNvCxnSpPr/>
          <p:nvPr/>
        </p:nvCxnSpPr>
        <p:spPr>
          <a:xfrm>
            <a:off x="3642364" y="3124001"/>
            <a:ext cx="0" cy="1160304"/>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4313901" y="3124001"/>
            <a:ext cx="0" cy="1160304"/>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4985437" y="3124001"/>
            <a:ext cx="0" cy="1160304"/>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5656973" y="3124001"/>
            <a:ext cx="0" cy="1160304"/>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4535507" y="3216826"/>
            <a:ext cx="1504241" cy="201119"/>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6" name="Connector 15"/>
          <p:cNvCxnSpPr/>
          <p:nvPr/>
        </p:nvCxnSpPr>
        <p:spPr>
          <a:xfrm>
            <a:off x="4830983" y="3216826"/>
            <a:ext cx="0" cy="201119"/>
          </a:xfrm>
          <a:prstGeom prst="line">
            <a:avLst/>
          </a:prstGeom>
          <a:ln w="1778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060191" y="3151075"/>
            <a:ext cx="1452966" cy="332620"/>
          </a:xfrm>
          <a:prstGeom prst="rect">
            <a:avLst/>
          </a:prstGeom>
          <a:noFill/>
        </p:spPr>
        <p:txBody>
          <a:bodyPr wrap="square" anchor="ctr" lIns="25400" rIns="25400" tIns="12700" bIns="12700">
            <a:noAutofit/>
          </a:bodyPr>
          <a:lstStyle/>
          <a:p>
            <a:pPr algn="r">
              <a:buNone/>
            </a:pPr>
            <a:r>
              <a:rPr sz="1000" b="0">
                <a:solidFill>
                  <a:srgbClr val="221E19"/>
                </a:solidFill>
                <a:latin typeface="DM Sans"/>
              </a:rPr>
              <a:t>Lease the bays</a:t>
            </a:r>
          </a:p>
          <a:p>
            <a:pPr algn="r">
              <a:buNone/>
            </a:pPr>
            <a:r>
              <a:rPr sz="1000" b="0">
                <a:solidFill>
                  <a:srgbClr val="221E19"/>
                </a:solidFill>
                <a:latin typeface="DM Sans"/>
              </a:rPr>
              <a:t>assumed to Savills</a:t>
            </a:r>
          </a:p>
        </p:txBody>
      </p:sp>
      <p:sp>
        <p:nvSpPr>
          <p:cNvPr id="18" name="Rectangle 17"/>
          <p:cNvSpPr/>
          <p:nvPr/>
        </p:nvSpPr>
        <p:spPr>
          <a:xfrm>
            <a:off x="4475069" y="3603593"/>
            <a:ext cx="238395" cy="201119"/>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9" name="Connector 18"/>
          <p:cNvCxnSpPr/>
          <p:nvPr/>
        </p:nvCxnSpPr>
        <p:spPr>
          <a:xfrm>
            <a:off x="4552296" y="3603593"/>
            <a:ext cx="0" cy="201120"/>
          </a:xfrm>
          <a:prstGeom prst="line">
            <a:avLst/>
          </a:prstGeom>
          <a:ln w="1778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060191" y="3537843"/>
            <a:ext cx="1452966" cy="332620"/>
          </a:xfrm>
          <a:prstGeom prst="rect">
            <a:avLst/>
          </a:prstGeom>
          <a:noFill/>
        </p:spPr>
        <p:txBody>
          <a:bodyPr wrap="square" anchor="ctr" lIns="25400" rIns="25400" tIns="12700" bIns="12700">
            <a:noAutofit/>
          </a:bodyPr>
          <a:lstStyle/>
          <a:p>
            <a:pPr algn="r">
              <a:buNone/>
            </a:pPr>
            <a:r>
              <a:rPr sz="1000" b="0">
                <a:solidFill>
                  <a:srgbClr val="221E19"/>
                </a:solidFill>
                <a:latin typeface="DM Sans"/>
              </a:rPr>
              <a:t>Revenue share</a:t>
            </a:r>
          </a:p>
          <a:p>
            <a:pPr algn="r">
              <a:buNone/>
            </a:pPr>
            <a:r>
              <a:rPr sz="1000" b="0">
                <a:solidFill>
                  <a:srgbClr val="221E19"/>
                </a:solidFill>
                <a:latin typeface="DM Sans"/>
              </a:rPr>
              <a:t>10% to 25% gross</a:t>
            </a:r>
          </a:p>
        </p:txBody>
      </p:sp>
      <p:sp>
        <p:nvSpPr>
          <p:cNvPr id="21" name="Rectangle 20"/>
          <p:cNvSpPr/>
          <p:nvPr/>
        </p:nvSpPr>
        <p:spPr>
          <a:xfrm>
            <a:off x="3313312" y="3990361"/>
            <a:ext cx="1390079" cy="201119"/>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22" name="Connector 21"/>
          <p:cNvCxnSpPr/>
          <p:nvPr/>
        </p:nvCxnSpPr>
        <p:spPr>
          <a:xfrm>
            <a:off x="3719591" y="3990361"/>
            <a:ext cx="0" cy="201120"/>
          </a:xfrm>
          <a:prstGeom prst="line">
            <a:avLst/>
          </a:prstGeom>
          <a:ln w="1778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1060191" y="3924611"/>
            <a:ext cx="1452966" cy="332620"/>
          </a:xfrm>
          <a:prstGeom prst="rect">
            <a:avLst/>
          </a:prstGeom>
          <a:noFill/>
        </p:spPr>
        <p:txBody>
          <a:bodyPr wrap="square" anchor="ctr" lIns="25400" rIns="25400" tIns="12700" bIns="12700">
            <a:noAutofit/>
          </a:bodyPr>
          <a:lstStyle/>
          <a:p>
            <a:pPr algn="r">
              <a:buNone/>
            </a:pPr>
            <a:r>
              <a:rPr sz="900" b="0">
                <a:solidFill>
                  <a:srgbClr val="221E19"/>
                </a:solidFill>
                <a:latin typeface="DM Sans"/>
              </a:rPr>
              <a:t>Operate</a:t>
            </a:r>
          </a:p>
          <a:p>
            <a:pPr algn="r">
              <a:buNone/>
            </a:pPr>
            <a:r>
              <a:rPr sz="900" b="0">
                <a:solidFill>
                  <a:srgbClr val="221E19"/>
                </a:solidFill>
                <a:latin typeface="DM Sans"/>
              </a:rPr>
              <a:t>40 kWh to dest. spec</a:t>
            </a:r>
          </a:p>
        </p:txBody>
      </p:sp>
      <p:sp>
        <p:nvSpPr>
          <p:cNvPr id="24" name="TextBox 23"/>
          <p:cNvSpPr txBox="1"/>
          <p:nvPr/>
        </p:nvSpPr>
        <p:spPr>
          <a:xfrm>
            <a:off x="4006801" y="2840537"/>
            <a:ext cx="1225296" cy="246888"/>
          </a:xfrm>
          <a:prstGeom prst="rect">
            <a:avLst/>
          </a:prstGeom>
          <a:noFill/>
        </p:spPr>
        <p:txBody>
          <a:bodyPr wrap="none" anchor="ctr" lIns="25400" rIns="25400" tIns="12700" bIns="12700">
            <a:noAutofit/>
          </a:bodyPr>
          <a:lstStyle/>
          <a:p>
            <a:pPr algn="ctr">
              <a:buNone/>
            </a:pPr>
            <a:r>
              <a:rPr sz="900" b="1">
                <a:solidFill>
                  <a:srgbClr val="221E19"/>
                </a:solidFill>
                <a:latin typeface="DM Sans"/>
              </a:rPr>
              <a:t>Overlap 6.6–11.6</a:t>
            </a:r>
          </a:p>
        </p:txBody>
      </p:sp>
      <p:cxnSp>
        <p:nvCxnSpPr>
          <p:cNvPr id="25" name="Connector 24"/>
          <p:cNvCxnSpPr/>
          <p:nvPr/>
        </p:nvCxnSpPr>
        <p:spPr>
          <a:xfrm>
            <a:off x="4535507" y="3084938"/>
            <a:ext cx="0" cy="1225409"/>
          </a:xfrm>
          <a:prstGeom prst="line">
            <a:avLst/>
          </a:prstGeom>
          <a:ln w="17780">
            <a:solidFill>
              <a:srgbClr val="221E19"/>
            </a:solidFill>
            <a:prstDash val="dash"/>
          </a:ln>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734264" y="2310185"/>
            <a:ext cx="1602486" cy="246888"/>
          </a:xfrm>
          <a:prstGeom prst="rect">
            <a:avLst/>
          </a:prstGeom>
          <a:noFill/>
        </p:spPr>
        <p:txBody>
          <a:bodyPr wrap="none" anchor="ctr" lIns="25400" rIns="25400" tIns="12700" bIns="12700">
            <a:noAutofit/>
          </a:bodyPr>
          <a:lstStyle/>
          <a:p>
            <a:pPr algn="ctr">
              <a:buNone/>
            </a:pPr>
            <a:r>
              <a:rPr sz="900" b="1">
                <a:solidFill>
                  <a:srgbClr val="221E19"/>
                </a:solidFill>
                <a:latin typeface="DM Sans"/>
              </a:rPr>
              <a:t>Today, assumed fee 6.6</a:t>
            </a:r>
          </a:p>
        </p:txBody>
      </p:sp>
      <p:sp>
        <p:nvSpPr>
          <p:cNvPr id="27" name="TextBox 26"/>
          <p:cNvSpPr txBox="1"/>
          <p:nvPr/>
        </p:nvSpPr>
        <p:spPr>
          <a:xfrm>
            <a:off x="3979043" y="3197751"/>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6.6</a:t>
            </a:r>
          </a:p>
        </p:txBody>
      </p:sp>
      <p:sp>
        <p:nvSpPr>
          <p:cNvPr id="28" name="TextBox 27"/>
          <p:cNvSpPr txBox="1"/>
          <p:nvPr/>
        </p:nvSpPr>
        <p:spPr>
          <a:xfrm>
            <a:off x="6090896" y="3197751"/>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51.4</a:t>
            </a:r>
          </a:p>
        </p:txBody>
      </p:sp>
      <p:sp>
        <p:nvSpPr>
          <p:cNvPr id="29" name="TextBox 28"/>
          <p:cNvSpPr txBox="1"/>
          <p:nvPr/>
        </p:nvSpPr>
        <p:spPr>
          <a:xfrm>
            <a:off x="3918605" y="3584519"/>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4.8</a:t>
            </a:r>
          </a:p>
        </p:txBody>
      </p:sp>
      <p:sp>
        <p:nvSpPr>
          <p:cNvPr id="30" name="TextBox 29"/>
          <p:cNvSpPr txBox="1"/>
          <p:nvPr/>
        </p:nvSpPr>
        <p:spPr>
          <a:xfrm>
            <a:off x="4764612" y="3584519"/>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11.9</a:t>
            </a:r>
          </a:p>
        </p:txBody>
      </p:sp>
      <p:sp>
        <p:nvSpPr>
          <p:cNvPr id="31" name="TextBox 30"/>
          <p:cNvSpPr txBox="1"/>
          <p:nvPr/>
        </p:nvSpPr>
        <p:spPr>
          <a:xfrm>
            <a:off x="2756847" y="3971287"/>
            <a:ext cx="505316" cy="239268"/>
          </a:xfrm>
          <a:prstGeom prst="rect">
            <a:avLst/>
          </a:prstGeom>
          <a:noFill/>
        </p:spPr>
        <p:txBody>
          <a:bodyPr wrap="none" anchor="ctr" lIns="25400" rIns="25400" tIns="12700" bIns="12700">
            <a:noAutofit/>
          </a:bodyPr>
          <a:lstStyle/>
          <a:p>
            <a:pPr algn="r">
              <a:buNone/>
            </a:pPr>
            <a:r>
              <a:rPr sz="850" b="0">
                <a:solidFill>
                  <a:srgbClr val="4E4B47"/>
                </a:solidFill>
                <a:latin typeface="DM Sans"/>
              </a:rPr>
              <a:t>-29.8</a:t>
            </a:r>
          </a:p>
        </p:txBody>
      </p:sp>
      <p:sp>
        <p:nvSpPr>
          <p:cNvPr id="32" name="TextBox 31"/>
          <p:cNvSpPr txBox="1"/>
          <p:nvPr/>
        </p:nvSpPr>
        <p:spPr>
          <a:xfrm>
            <a:off x="4754539" y="3971287"/>
            <a:ext cx="505316" cy="239268"/>
          </a:xfrm>
          <a:prstGeom prst="rect">
            <a:avLst/>
          </a:prstGeom>
          <a:noFill/>
        </p:spPr>
        <p:txBody>
          <a:bodyPr wrap="none" anchor="ctr" lIns="25400" rIns="25400" tIns="12700" bIns="12700">
            <a:noAutofit/>
          </a:bodyPr>
          <a:lstStyle/>
          <a:p>
            <a:pPr algn="l">
              <a:buNone/>
            </a:pPr>
            <a:r>
              <a:rPr sz="850" b="0">
                <a:solidFill>
                  <a:srgbClr val="4E4B47"/>
                </a:solidFill>
                <a:latin typeface="DM Sans"/>
              </a:rPr>
              <a:t>11.6</a:t>
            </a:r>
          </a:p>
        </p:txBody>
      </p:sp>
      <p:cxnSp>
        <p:nvCxnSpPr>
          <p:cNvPr id="33" name="Connector 32"/>
          <p:cNvCxnSpPr/>
          <p:nvPr/>
        </p:nvCxnSpPr>
        <p:spPr>
          <a:xfrm>
            <a:off x="3095197" y="4284305"/>
            <a:ext cx="3162666"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4" name="Connector 33"/>
          <p:cNvCxnSpPr/>
          <p:nvPr/>
        </p:nvCxnSpPr>
        <p:spPr>
          <a:xfrm>
            <a:off x="3642364" y="4284305"/>
            <a:ext cx="0" cy="32553"/>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3368044" y="432987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-20</a:t>
            </a:r>
          </a:p>
        </p:txBody>
      </p:sp>
      <p:cxnSp>
        <p:nvCxnSpPr>
          <p:cNvPr id="36" name="Connector 35"/>
          <p:cNvCxnSpPr/>
          <p:nvPr/>
        </p:nvCxnSpPr>
        <p:spPr>
          <a:xfrm>
            <a:off x="4313901" y="4284305"/>
            <a:ext cx="0" cy="32553"/>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4039581" y="432987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0</a:t>
            </a:r>
          </a:p>
        </p:txBody>
      </p:sp>
      <p:cxnSp>
        <p:nvCxnSpPr>
          <p:cNvPr id="38" name="Connector 37"/>
          <p:cNvCxnSpPr/>
          <p:nvPr/>
        </p:nvCxnSpPr>
        <p:spPr>
          <a:xfrm>
            <a:off x="4985437" y="4284305"/>
            <a:ext cx="0" cy="32553"/>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4711117" y="432987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20</a:t>
            </a:r>
          </a:p>
        </p:txBody>
      </p:sp>
      <p:cxnSp>
        <p:nvCxnSpPr>
          <p:cNvPr id="40" name="Connector 39"/>
          <p:cNvCxnSpPr/>
          <p:nvPr/>
        </p:nvCxnSpPr>
        <p:spPr>
          <a:xfrm>
            <a:off x="5656973" y="4284305"/>
            <a:ext cx="0" cy="32553"/>
          </a:xfrm>
          <a:prstGeom prst="line">
            <a:avLst/>
          </a:prstGeom>
          <a:ln w="889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5382653" y="4329879"/>
            <a:ext cx="548640" cy="239268"/>
          </a:xfrm>
          <a:prstGeom prst="rect">
            <a:avLst/>
          </a:prstGeom>
          <a:noFill/>
        </p:spPr>
        <p:txBody>
          <a:bodyPr wrap="none" anchor="ctr" lIns="25400" rIns="25400" tIns="12700" bIns="12700">
            <a:noAutofit/>
          </a:bodyPr>
          <a:lstStyle/>
          <a:p>
            <a:pPr algn="ctr">
              <a:buNone/>
            </a:pPr>
            <a:r>
              <a:rPr sz="850" b="0">
                <a:solidFill>
                  <a:srgbClr val="4E4B47"/>
                </a:solidFill>
                <a:latin typeface="DM Sans"/>
              </a:rPr>
              <a:t>40</a:t>
            </a:r>
          </a:p>
        </p:txBody>
      </p:sp>
      <p:sp>
        <p:nvSpPr>
          <p:cNvPr id="42" name="TextBox 41"/>
          <p:cNvSpPr txBox="1"/>
          <p:nvPr/>
        </p:nvSpPr>
        <p:spPr>
          <a:xfrm>
            <a:off x="3095197" y="4608210"/>
            <a:ext cx="3162666" cy="246888"/>
          </a:xfrm>
          <a:prstGeom prst="rect">
            <a:avLst/>
          </a:prstGeom>
          <a:noFill/>
        </p:spPr>
        <p:txBody>
          <a:bodyPr wrap="none" anchor="ctr" lIns="25400" rIns="25400" tIns="12700" bIns="12700">
            <a:noAutofit/>
          </a:bodyPr>
          <a:lstStyle/>
          <a:p>
            <a:pPr algn="ctr">
              <a:buNone/>
            </a:pPr>
            <a:r>
              <a:rPr sz="900" b="0">
                <a:solidFill>
                  <a:srgbClr val="4E4B47"/>
                </a:solidFill>
                <a:latin typeface="DM Sans"/>
              </a:rPr>
              <a:t>€m a year</a:t>
            </a:r>
          </a:p>
        </p:txBody>
      </p:sp>
      <p:sp>
        <p:nvSpPr>
          <p:cNvPr id="43" name="Rectangle 42::TC[T5|furniture]"/>
          <p:cNvSpPr/>
          <p:nvPr/>
        </p:nvSpPr>
        <p:spPr>
          <a:xfrm>
            <a:off x="612648" y="5294376"/>
            <a:ext cx="45720" cy="6949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TC[T3|narrative_accent#g1]"/>
          <p:cNvSpPr txBox="1"/>
          <p:nvPr/>
        </p:nvSpPr>
        <p:spPr>
          <a:xfrm>
            <a:off x="768096" y="5294376"/>
            <a:ext cx="6238036" cy="694944"/>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The mandate asked for a range with its drivers, not a point estimate. This is it — and the widest range is the one evidence closes, not analysis.</a:t>
            </a:r>
          </a:p>
        </p:txBody>
      </p:sp>
      <p:sp>
        <p:nvSpPr>
          <p:cNvPr id="45" name="Rectangle 44::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Rectangle 45::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TO READ THE THREE RANGES</a:t>
            </a:r>
          </a:p>
        </p:txBody>
      </p:sp>
      <p:sp>
        <p:nvSpPr>
          <p:cNvPr id="48" name="TextBox 47::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lease range is not economic. It is an evidence range on one fee.</a:t>
            </a:r>
          </a:p>
        </p:txBody>
      </p:sp>
      <p:sp>
        <p:nvSpPr>
          <p:cNvPr id="49" name="TextBox 48::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revenue-share range is a negotiation range: no operator discloses one.</a:t>
            </a:r>
          </a:p>
        </p:txBody>
      </p:sp>
      <p:sp>
        <p:nvSpPr>
          <p:cNvPr id="50" name="TextBox 49::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Only the operate range is economic, and its spread is an equipment choice.</a:t>
            </a:r>
          </a:p>
        </p:txBody>
      </p:sp>
      <p:sp>
        <p:nvSpPr>
          <p:cNvPr id="51" name="Rectangle 50::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WHICH RANGE CLOSES FIRST</a:t>
            </a:r>
          </a:p>
        </p:txBody>
      </p:sp>
      <p:sp>
        <p:nvSpPr>
          <p:cNvPr id="54" name="TextBox 53::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Two lease agreements close most of a €45m range in one document.</a:t>
            </a:r>
          </a:p>
        </p:txBody>
      </p:sp>
      <p:sp>
        <p:nvSpPr>
          <p:cNvPr id="55" name="TextBox 54::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Operator throughput data closes the demand half of the operate range.</a:t>
            </a:r>
          </a:p>
        </p:txBody>
      </p:sp>
      <p:sp>
        <p:nvSpPr>
          <p:cNvPr id="56" name="TextBox 55::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charger spec closes the rest, and WP2 owns that decision.</a:t>
            </a:r>
          </a:p>
        </p:txBody>
      </p:sp>
      <p:sp>
        <p:nvSpPr>
          <p:cNvPr id="57" name="TextBox 56::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WP1 model v2, tab 5 section D; Savills UK Commercial, Autumn 2024; Interpath, May 2026. Every bound recalculates.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04</a:t>
            </a:r>
          </a:p>
        </p:txBody>
      </p:sp>
      <p:sp>
        <p:nvSpPr>
          <p:cNvPr id="3" name="Title 2::TC[T2|neutral]"/>
          <p:cNvSpPr>
            <a:spLocks noGrp="1"/>
          </p:cNvSpPr>
          <p:nvPr>
            <p:ph type="title"/>
          </p:nvPr>
        </p:nvSpPr>
        <p:spPr/>
        <p:txBody>
          <a:bodyPr/>
          <a:lstStyle/>
          <a:p>
            <a:pPr algn="l">
              <a:buNone/>
            </a:pPr>
            <a:r>
              <a:t>What we do before 8 September</a:t>
            </a:r>
          </a:p>
        </p:txBody>
      </p:sp>
      <p:sp>
        <p:nvSpPr>
          <p:cNvPr id="4" name="Text Placeholder 3::TC[T4|neutral]"/>
          <p:cNvSpPr>
            <a:spLocks noGrp="1"/>
          </p:cNvSpPr>
          <p:nvPr>
            <p:ph type="body" idx="2"/>
          </p:nvPr>
        </p:nvSpPr>
        <p:spPr/>
        <p:txBody>
          <a:bodyPr/>
          <a:lstStyle/>
          <a:p>
            <a:pPr>
              <a:buNone/>
            </a:pPr>
            <a:r>
              <a:t>What the public record already tells us, the five inputs that decide the answer, and the one decision we would ask the Board to take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name="TCZONE[0.670,1.750,11.993,4.11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The two charging estates with published economics agree — a supermarket site is worth a fifth of a motorway one, and the landlord out-earned the operator</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WE DO BEFORE 8 SEPTEMBER</a:t>
            </a:r>
          </a:p>
        </p:txBody>
      </p:sp>
      <p:sp>
        <p:nvSpPr>
          <p:cNvPr id="4" name="Rectangle 3::TC[T5|furniture]"/>
          <p:cNvSpPr/>
          <p:nvPr/>
        </p:nvSpPr>
        <p:spPr>
          <a:xfrm>
            <a:off x="612648" y="1600200"/>
            <a:ext cx="5401056" cy="1796796"/>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TC[T5|furniture]"/>
          <p:cNvSpPr/>
          <p:nvPr/>
        </p:nvSpPr>
        <p:spPr>
          <a:xfrm>
            <a:off x="612648" y="1600200"/>
            <a:ext cx="5401056"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TC[T3|neutral]"/>
          <p:cNvSpPr txBox="1"/>
          <p:nvPr/>
        </p:nvSpPr>
        <p:spPr>
          <a:xfrm>
            <a:off x="749808" y="1728216"/>
            <a:ext cx="5126736"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Fastned, Annual Report 2025</a:t>
            </a:r>
          </a:p>
        </p:txBody>
      </p:sp>
      <p:sp>
        <p:nvSpPr>
          <p:cNvPr id="7" name="TextBox 6::TC[T4|neutral]"/>
          <p:cNvSpPr txBox="1"/>
          <p:nvPr/>
        </p:nvSpPr>
        <p:spPr>
          <a:xfrm>
            <a:off x="749808" y="2075688"/>
            <a:ext cx="5126736" cy="1229868"/>
          </a:xfrm>
          <a:prstGeom prst="rect">
            <a:avLst/>
          </a:prstGeom>
          <a:noFill/>
        </p:spPr>
        <p:txBody>
          <a:bodyPr wrap="square" anchor="t" lIns="25400" rIns="25400" tIns="12700" bIns="12700">
            <a:noAutofit/>
          </a:bodyPr>
          <a:lstStyle/>
          <a:p>
            <a:pPr algn="l">
              <a:buNone/>
            </a:pPr>
            <a:r>
              <a:rPr sz="1100" b="0">
                <a:solidFill>
                  <a:srgbClr val="221E19"/>
                </a:solidFill>
                <a:latin typeface="DM Sans"/>
              </a:rPr>
              <a:t>183.0 GWh across 406 stations — about 1,235 kWh a station a day, or 150-200 kWh a bay. Gross profit €0.53/kWh, network utilisation 13.2%. TESTS our 80 kWh a bay a day: Europe's hardest-working operator turns about twice it, on motorway sites that are the wrong archetype for a supermarket.</a:t>
            </a:r>
          </a:p>
        </p:txBody>
      </p:sp>
      <p:sp>
        <p:nvSpPr>
          <p:cNvPr id="8" name="Rectangle 7::TC[T5|furniture]"/>
          <p:cNvSpPr/>
          <p:nvPr/>
        </p:nvSpPr>
        <p:spPr>
          <a:xfrm>
            <a:off x="6178296" y="1600200"/>
            <a:ext cx="5401056" cy="1796796"/>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TC[T5|furniture]"/>
          <p:cNvSpPr/>
          <p:nvPr/>
        </p:nvSpPr>
        <p:spPr>
          <a:xfrm>
            <a:off x="6178296" y="1600200"/>
            <a:ext cx="5401056"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3|neutral]"/>
          <p:cNvSpPr txBox="1"/>
          <p:nvPr/>
        </p:nvSpPr>
        <p:spPr>
          <a:xfrm>
            <a:off x="6315456" y="1728216"/>
            <a:ext cx="5126736"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Fastned's own supermarket case</a:t>
            </a:r>
          </a:p>
        </p:txBody>
      </p:sp>
      <p:sp>
        <p:nvSpPr>
          <p:cNvPr id="11" name="TextBox 10::TC[T4|neutral]"/>
          <p:cNvSpPr txBox="1"/>
          <p:nvPr/>
        </p:nvSpPr>
        <p:spPr>
          <a:xfrm>
            <a:off x="6315456" y="2075688"/>
            <a:ext cx="5126736" cy="1229868"/>
          </a:xfrm>
          <a:prstGeom prst="rect">
            <a:avLst/>
          </a:prstGeom>
          <a:noFill/>
        </p:spPr>
        <p:txBody>
          <a:bodyPr wrap="square" anchor="t" lIns="25400" rIns="25400" tIns="12700" bIns="12700">
            <a:noAutofit/>
          </a:bodyPr>
          <a:lstStyle/>
          <a:p>
            <a:pPr algn="l">
              <a:buNone/>
            </a:pPr>
            <a:r>
              <a:rPr sz="1100" b="0">
                <a:solidFill>
                  <a:srgbClr val="221E19"/>
                </a:solidFill>
                <a:latin typeface="DM Sans"/>
              </a:rPr>
              <a:t>Its April 2026 investor presentation publishes a 2030 case for a SUPERMARKET site: 40 sessions a station a day, 30-minute dwell, and maximum revenue per station of €252k against €1,417k for a motorway site. TESTS the operate case: a competitor's sourced view that a grocery car park is worth a fifth of a motorway one.</a:t>
            </a:r>
          </a:p>
        </p:txBody>
      </p:sp>
      <p:sp>
        <p:nvSpPr>
          <p:cNvPr id="12" name="Rectangle 11::TC[T5|furniture]"/>
          <p:cNvSpPr/>
          <p:nvPr/>
        </p:nvSpPr>
        <p:spPr>
          <a:xfrm>
            <a:off x="612648" y="3561588"/>
            <a:ext cx="5401056" cy="1796796"/>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TC[T5|furniture]"/>
          <p:cNvSpPr/>
          <p:nvPr/>
        </p:nvSpPr>
        <p:spPr>
          <a:xfrm>
            <a:off x="612648" y="3561588"/>
            <a:ext cx="5401056"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TC[T3|neutral]"/>
          <p:cNvSpPr txBox="1"/>
          <p:nvPr/>
        </p:nvSpPr>
        <p:spPr>
          <a:xfrm>
            <a:off x="749808" y="3689604"/>
            <a:ext cx="5126736"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Pod Point's Tesco estate, FY2024</a:t>
            </a:r>
          </a:p>
        </p:txBody>
      </p:sp>
      <p:sp>
        <p:nvSpPr>
          <p:cNvPr id="15" name="TextBox 14::TC[T4|neutral]"/>
          <p:cNvSpPr txBox="1"/>
          <p:nvPr/>
        </p:nvSpPr>
        <p:spPr>
          <a:xfrm>
            <a:off x="749808" y="4037076"/>
            <a:ext cx="5126736" cy="1229868"/>
          </a:xfrm>
          <a:prstGeom prst="rect">
            <a:avLst/>
          </a:prstGeom>
          <a:noFill/>
        </p:spPr>
        <p:txBody>
          <a:bodyPr wrap="square" anchor="t" lIns="25400" rIns="25400" tIns="12700" bIns="12700">
            <a:noAutofit/>
          </a:bodyPr>
          <a:lstStyle/>
          <a:p>
            <a:pPr algn="l">
              <a:buNone/>
            </a:pPr>
            <a:r>
              <a:rPr sz="1100" b="0">
                <a:solidFill>
                  <a:srgbClr val="221E19"/>
                </a:solidFill>
                <a:latin typeface="DM Sans"/>
              </a:rPr>
              <a:t>The only supermarket charging P&amp;L in the public domain. £7.672m of revenue and £1.784m of operating profit across 598 sites — £2,983 a site a year, £1,334 a chargepoint, and part of it is advertising. TESTS the Board's premise: profit per chargepoint sits BELOW the bottom of the Savills per-bay rent.</a:t>
            </a:r>
          </a:p>
        </p:txBody>
      </p:sp>
      <p:sp>
        <p:nvSpPr>
          <p:cNvPr id="16" name="Rectangle 15::TC[T5|furniture]"/>
          <p:cNvSpPr/>
          <p:nvPr/>
        </p:nvSpPr>
        <p:spPr>
          <a:xfrm>
            <a:off x="6178296" y="3561588"/>
            <a:ext cx="5401056" cy="1796796"/>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TC[T5|furniture]"/>
          <p:cNvSpPr/>
          <p:nvPr/>
        </p:nvSpPr>
        <p:spPr>
          <a:xfrm>
            <a:off x="6178296" y="3561588"/>
            <a:ext cx="5401056"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TC[T3|neutral]"/>
          <p:cNvSpPr txBox="1"/>
          <p:nvPr/>
        </p:nvSpPr>
        <p:spPr>
          <a:xfrm>
            <a:off x="6315456" y="3689604"/>
            <a:ext cx="5126736"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IEA, Global EV Outlook 2026</a:t>
            </a:r>
          </a:p>
        </p:txBody>
      </p:sp>
      <p:sp>
        <p:nvSpPr>
          <p:cNvPr id="19" name="TextBox 18::TC[T4|neutral]"/>
          <p:cNvSpPr txBox="1"/>
          <p:nvPr/>
        </p:nvSpPr>
        <p:spPr>
          <a:xfrm>
            <a:off x="6315456" y="4037076"/>
            <a:ext cx="5126736" cy="1229868"/>
          </a:xfrm>
          <a:prstGeom prst="rect">
            <a:avLst/>
          </a:prstGeom>
          <a:noFill/>
        </p:spPr>
        <p:txBody>
          <a:bodyPr wrap="square" anchor="t" lIns="25400" rIns="25400" tIns="12700" bIns="12700">
            <a:noAutofit/>
          </a:bodyPr>
          <a:lstStyle/>
          <a:p>
            <a:pPr algn="l">
              <a:buNone/>
            </a:pPr>
            <a:r>
              <a:rPr sz="1100" b="0">
                <a:solidFill>
                  <a:srgbClr val="221E19"/>
                </a:solidFill>
                <a:latin typeface="DM Sans"/>
              </a:rPr>
              <a:t>European public-network time-based utilisation of 10% in 2025 rising to 15% by 2035. The IEA publishes the charging split in charger UNITS, never in kWh. TESTS two things: no European kWh split by location exists, so three funnel steps stay judgement; and 10-15% utilisation is a ceiling on any destination site.</a:t>
            </a:r>
          </a:p>
        </p:txBody>
      </p:sp>
      <p:sp>
        <p:nvSpPr>
          <p:cNvPr id="20" name="Rectangle 19::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TC[T3|neutral]"/>
          <p:cNvSpPr txBox="1"/>
          <p:nvPr/>
        </p:nvSpPr>
        <p:spPr>
          <a:xfrm>
            <a:off x="768096" y="5504688"/>
            <a:ext cx="10810951"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None of these is ours and none of them flatters our assumptions — which is why they belong in front of the Board rather than in an appendix.</a:t>
            </a:r>
          </a:p>
        </p:txBody>
      </p:sp>
      <p:sp>
        <p:nvSpPr>
          <p:cNvPr id="22" name="TextBox 2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Fastned Annual Report 2025 and investor presentation Apr-2026; Pod Point plc FY2024 RNS; IEA Global EV Outlook 2026.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name="TCZONE[0.670,1.750,11.993,4.11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Three constructions of €25bn are live and we assert none — </a:t>
            </a:r>
            <a:r>
              <a:rPr sz="2000" b="0" i="1">
                <a:solidFill>
                  <a:srgbClr val="8C6A3F"/>
                </a:solidFill>
                <a:latin typeface="Instrument Serif"/>
              </a:rPr>
              <a:t>but all of them sit three perimeter levels above the €7.1m a year a site host keeps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Oval 3::TC[ANCHOR]"/>
          <p:cNvSpPr/>
          <p:nvPr/>
        </p:nvSpPr>
        <p:spPr>
          <a:xfrm>
            <a:off x="667512" y="169164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1</a:t>
            </a:r>
          </a:p>
        </p:txBody>
      </p:sp>
      <p:sp>
        <p:nvSpPr>
          <p:cNvPr id="5" name="TextBox 4::TC[T4|neutral]"/>
          <p:cNvSpPr txBox="1"/>
          <p:nvPr/>
        </p:nvSpPr>
        <p:spPr>
          <a:xfrm>
            <a:off x="1161288" y="164592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The Board's figure is real, and we cannot yet say which of three things it measures</a:t>
            </a:r>
          </a:p>
        </p:txBody>
      </p:sp>
      <p:sp>
        <p:nvSpPr>
          <p:cNvPr id="6" name="TextBox 5::TC[T4|neutral]"/>
          <p:cNvSpPr txBox="1"/>
          <p:nvPr/>
        </p:nvSpPr>
        <p:spPr>
          <a:xfrm>
            <a:off x="1161288" y="1929384"/>
            <a:ext cx="10326624" cy="367588"/>
          </a:xfrm>
          <a:prstGeom prst="rect">
            <a:avLst/>
          </a:prstGeom>
          <a:noFill/>
        </p:spPr>
        <p:txBody>
          <a:bodyPr wrap="square" anchor="t" lIns="25400" rIns="25400" tIns="12700" bIns="12700">
            <a:noAutofit/>
          </a:bodyPr>
          <a:lstStyle/>
          <a:p>
            <a:pPr algn="l">
              <a:buNone/>
            </a:pPr>
            <a:r>
              <a:rPr sz="1050" b="0">
                <a:solidFill>
                  <a:srgbClr val="625E5A"/>
                </a:solidFill>
                <a:latin typeface="DM Sans"/>
              </a:rPr>
              <a:t>No source cleanly produces “European EV charging market, €25bn, 2030”. Three come close: a cumulative build-out capex near €30bn, paid forecasts spanning US$15-34bn across three horizon years, and a McKinsey report matching the figure exactly while measuring mobility finance.</a:t>
            </a:r>
          </a:p>
        </p:txBody>
      </p:sp>
      <p:sp>
        <p:nvSpPr>
          <p:cNvPr id="7" name="Oval 6::TC[ANCHOR]"/>
          <p:cNvSpPr/>
          <p:nvPr/>
        </p:nvSpPr>
        <p:spPr>
          <a:xfrm>
            <a:off x="667512" y="2443276"/>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2</a:t>
            </a:r>
          </a:p>
        </p:txBody>
      </p:sp>
      <p:sp>
        <p:nvSpPr>
          <p:cNvPr id="8" name="TextBox 7::TC[T4|neutral]"/>
          <p:cNvSpPr txBox="1"/>
          <p:nvPr/>
        </p:nvSpPr>
        <p:spPr>
          <a:xfrm>
            <a:off x="1161288" y="2397556"/>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Whichever it is, it sits three perimeter levels above what a landowner keeps</a:t>
            </a:r>
          </a:p>
        </p:txBody>
      </p:sp>
      <p:sp>
        <p:nvSpPr>
          <p:cNvPr id="9" name="TextBox 8::TC[T4|neutral]"/>
          <p:cNvSpPr txBox="1"/>
          <p:nvPr/>
        </p:nvSpPr>
        <p:spPr>
          <a:xfrm>
            <a:off x="1161288" y="2681020"/>
            <a:ext cx="10326624" cy="367588"/>
          </a:xfrm>
          <a:prstGeom prst="rect">
            <a:avLst/>
          </a:prstGeom>
          <a:noFill/>
        </p:spPr>
        <p:txBody>
          <a:bodyPr wrap="square" anchor="t" lIns="25400" rIns="25400" tIns="12700" bIns="12700">
            <a:noAutofit/>
          </a:bodyPr>
          <a:lstStyle/>
          <a:p>
            <a:pPr algn="l">
              <a:buNone/>
            </a:pPr>
            <a:r>
              <a:rPr sz="1100" b="0">
                <a:solidFill>
                  <a:srgbClr val="625E5A"/>
                </a:solidFill>
                <a:latin typeface="DM Sans"/>
              </a:rPr>
              <a:t>Our own funnel values all European public charging at €19.2bn a year in 2030 — the same order of magnitude, built independently. Verdal's level is the fourth of four: 1/2,680th of that continental flow, and 1/103rd of its own segment.</a:t>
            </a:r>
          </a:p>
        </p:txBody>
      </p:sp>
      <p:sp>
        <p:nvSpPr>
          <p:cNvPr id="10" name="Oval 9::TC[ANCHOR]"/>
          <p:cNvSpPr/>
          <p:nvPr/>
        </p:nvSpPr>
        <p:spPr>
          <a:xfrm>
            <a:off x="667512" y="3194913"/>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3</a:t>
            </a:r>
          </a:p>
        </p:txBody>
      </p:sp>
      <p:sp>
        <p:nvSpPr>
          <p:cNvPr id="11" name="TextBox 10::TC[T4|neutral]"/>
          <p:cNvSpPr txBox="1"/>
          <p:nvPr/>
        </p:nvSpPr>
        <p:spPr>
          <a:xfrm>
            <a:off x="1161288" y="3149193"/>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At the fee we had to assume the prize is €7.1m, and the increment is €0.5m</a:t>
            </a:r>
          </a:p>
        </p:txBody>
      </p:sp>
      <p:sp>
        <p:nvSpPr>
          <p:cNvPr id="12" name="TextBox 11::TC[T4|neutral]"/>
          <p:cNvSpPr txBox="1"/>
          <p:nvPr/>
        </p:nvSpPr>
        <p:spPr>
          <a:xfrm>
            <a:off x="1161288" y="3432657"/>
            <a:ext cx="10326624" cy="367588"/>
          </a:xfrm>
          <a:prstGeom prst="rect">
            <a:avLst/>
          </a:prstGeom>
          <a:noFill/>
        </p:spPr>
        <p:txBody>
          <a:bodyPr wrap="square" anchor="t" lIns="25400" rIns="25400" tIns="12700" bIns="12700">
            <a:noAutofit/>
          </a:bodyPr>
          <a:lstStyle/>
          <a:p>
            <a:pPr algn="l">
              <a:buNone/>
            </a:pPr>
            <a:r>
              <a:rPr sz="1100" b="0">
                <a:solidFill>
                  <a:srgbClr val="625E5A"/>
                </a:solidFill>
                <a:latin typeface="DM Sans"/>
              </a:rPr>
              <a:t>1,100 stores at four bays turn 84 GWh a year. An assumed lease earns €6.6m, a 15% revenue share €7.1m, self-operation loses €17.7m. What matters is the increment, not the pool — and at the published benchmark, €15 to 51m, it turns negative.</a:t>
            </a:r>
          </a:p>
        </p:txBody>
      </p:sp>
      <p:sp>
        <p:nvSpPr>
          <p:cNvPr id="13" name="Oval 12::TC[ANCHOR]"/>
          <p:cNvSpPr/>
          <p:nvPr/>
        </p:nvSpPr>
        <p:spPr>
          <a:xfrm>
            <a:off x="667512" y="394655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4</a:t>
            </a:r>
          </a:p>
        </p:txBody>
      </p:sp>
      <p:sp>
        <p:nvSpPr>
          <p:cNvPr id="14" name="TextBox 13::TC[T4|neutral]"/>
          <p:cNvSpPr txBox="1"/>
          <p:nvPr/>
        </p:nvSpPr>
        <p:spPr>
          <a:xfrm>
            <a:off x="1161288" y="390083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Self-operation turns on an equipment choice WP2 has not made, not on demand</a:t>
            </a:r>
          </a:p>
        </p:txBody>
      </p:sp>
      <p:sp>
        <p:nvSpPr>
          <p:cNvPr id="15" name="TextBox 14::TC[T4|neutral]"/>
          <p:cNvSpPr txBox="1"/>
          <p:nvPr/>
        </p:nvSpPr>
        <p:spPr>
          <a:xfrm>
            <a:off x="1161288" y="4184294"/>
            <a:ext cx="10326624" cy="367588"/>
          </a:xfrm>
          <a:prstGeom prst="rect">
            <a:avLst/>
          </a:prstGeom>
          <a:noFill/>
        </p:spPr>
        <p:txBody>
          <a:bodyPr wrap="square" anchor="t" lIns="25400" rIns="25400" tIns="12700" bIns="12700">
            <a:noAutofit/>
          </a:bodyPr>
          <a:lstStyle/>
          <a:p>
            <a:pPr algn="l">
              <a:buNone/>
            </a:pPr>
            <a:r>
              <a:rPr sz="1100" b="0">
                <a:solidFill>
                  <a:srgbClr val="625E5A"/>
                </a:solidFill>
                <a:latin typeface="DM Sans"/>
              </a:rPr>
              <a:t>Break-even needs 139 kWh a bay a day against the 80 we assume and cannot source. Demand can clear it, but only 74% above that. Either equipment choice does it at today's throughput, worth €21m and €19m. WP1 must not rule it in or out.</a:t>
            </a:r>
          </a:p>
        </p:txBody>
      </p:sp>
      <p:sp>
        <p:nvSpPr>
          <p:cNvPr id="16" name="Oval 15::TC[ANCHOR]"/>
          <p:cNvSpPr/>
          <p:nvPr/>
        </p:nvSpPr>
        <p:spPr>
          <a:xfrm>
            <a:off x="667512" y="4698187"/>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5</a:t>
            </a:r>
          </a:p>
        </p:txBody>
      </p:sp>
      <p:sp>
        <p:nvSpPr>
          <p:cNvPr id="17" name="TextBox 16::TC[T4|neutral]"/>
          <p:cNvSpPr txBox="1"/>
          <p:nvPr/>
        </p:nvSpPr>
        <p:spPr>
          <a:xfrm>
            <a:off x="1161288" y="4652467"/>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Three of the five decisive inputs are already in Verdal's hands</a:t>
            </a:r>
          </a:p>
        </p:txBody>
      </p:sp>
      <p:sp>
        <p:nvSpPr>
          <p:cNvPr id="18" name="TextBox 17::TC[T4|neutral]"/>
          <p:cNvSpPr txBox="1"/>
          <p:nvPr/>
        </p:nvSpPr>
        <p:spPr>
          <a:xfrm>
            <a:off x="1161288" y="4935931"/>
            <a:ext cx="10326624" cy="367588"/>
          </a:xfrm>
          <a:prstGeom prst="rect">
            <a:avLst/>
          </a:prstGeom>
          <a:noFill/>
        </p:spPr>
        <p:txBody>
          <a:bodyPr wrap="square" anchor="t" lIns="25400" rIns="25400" tIns="12700" bIns="12700">
            <a:noAutofit/>
          </a:bodyPr>
          <a:lstStyle/>
          <a:p>
            <a:pPr algn="l">
              <a:buNone/>
            </a:pPr>
            <a:r>
              <a:rPr sz="1100" b="0">
                <a:solidFill>
                  <a:srgbClr val="625E5A"/>
                </a:solidFill>
                <a:latin typeface="DM Sans"/>
              </a:rPr>
              <a:t>The store list, the two lease agreements and the energy contract are listed in the RfP as available. The two to be measured are kWh per bay a year, which both operators meter, and three grid quotes. Three requests close a €45m range.</a:t>
            </a:r>
          </a:p>
        </p:txBody>
      </p:sp>
      <p:sp>
        <p:nvSpPr>
          <p:cNvPr id="19" name="Rectangle 18::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3|neutral]"/>
          <p:cNvSpPr txBox="1"/>
          <p:nvPr/>
        </p:nvSpPr>
        <p:spPr>
          <a:xfrm>
            <a:off x="768096" y="5504688"/>
            <a:ext cx="10810951"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Test the figure on perimeter, not on arithmetic — then settle the lease fee and the charger spec before anyone rules any structure in or out.</a:t>
            </a:r>
          </a:p>
        </p:txBody>
      </p:sp>
      <p:sp>
        <p:nvSpPr>
          <p:cNvPr id="21" name="TextBox 2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market model v2, Assumptions tab; Verdal Board paper, June 2026; Savills UK, Autumn 2024.</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Five inputs decide this answer and Verdal holds three of them — </a:t>
            </a:r>
            <a:r>
              <a:rPr sz="2000" b="0" i="1">
                <a:solidFill>
                  <a:srgbClr val="8C6A3F"/>
                </a:solidFill>
                <a:latin typeface="Instrument Serif"/>
              </a:rPr>
              <a:t>the two to be measured are destination throughput and a real grid-connection quote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WE DO BEFORE 8 SEPTEMBER</a:t>
            </a:r>
          </a:p>
        </p:txBody>
      </p:sp>
      <p:sp>
        <p:nvSpPr>
          <p:cNvPr id="4" name="Oval 3::TC[ANCHOR]"/>
          <p:cNvSpPr/>
          <p:nvPr/>
        </p:nvSpPr>
        <p:spPr>
          <a:xfrm>
            <a:off x="649224" y="1554480"/>
            <a:ext cx="475488" cy="475488"/>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400" b="1">
                <a:solidFill>
                  <a:srgbClr val="FFFFFF"/>
                </a:solidFill>
                <a:latin typeface="DM Sans"/>
              </a:rPr>
              <a:t>1</a:t>
            </a:r>
          </a:p>
        </p:txBody>
      </p:sp>
      <p:sp>
        <p:nvSpPr>
          <p:cNvPr id="5" name="TextBox 4::TC[T4|narrative_accent#g1]"/>
          <p:cNvSpPr txBox="1"/>
          <p:nvPr/>
        </p:nvSpPr>
        <p:spPr>
          <a:xfrm>
            <a:off x="1271016" y="1655064"/>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1 — Convertible bays per site, and car-park capacity</a:t>
            </a:r>
          </a:p>
        </p:txBody>
      </p:sp>
      <p:sp>
        <p:nvSpPr>
          <p:cNvPr id="6" name="TextBox 5::TC[T5|neutral]"/>
          <p:cNvSpPr txBox="1"/>
          <p:nvPr/>
        </p:nvSpPr>
        <p:spPr>
          <a:xfrm>
            <a:off x="1271016" y="1911095"/>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Held by Verdal today; the RfP lists it as available. Every euro in the model scales off this one number, and it is currently an assumption of four. It is also what the site-eligibility screen needs first.</a:t>
            </a:r>
          </a:p>
        </p:txBody>
      </p:sp>
      <p:sp>
        <p:nvSpPr>
          <p:cNvPr id="7" name="Oval 6::TC[ANCHOR]"/>
          <p:cNvSpPr/>
          <p:nvPr/>
        </p:nvSpPr>
        <p:spPr>
          <a:xfrm>
            <a:off x="717803" y="2418588"/>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2</a:t>
            </a:r>
          </a:p>
        </p:txBody>
      </p:sp>
      <p:sp>
        <p:nvSpPr>
          <p:cNvPr id="8" name="TextBox 7::TC[T4|neutral]"/>
          <p:cNvSpPr txBox="1"/>
          <p:nvPr/>
        </p:nvSpPr>
        <p:spPr>
          <a:xfrm>
            <a:off x="1271016" y="2450592"/>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2 — The two current lease agreements</a:t>
            </a:r>
          </a:p>
        </p:txBody>
      </p:sp>
      <p:sp>
        <p:nvSpPr>
          <p:cNvPr id="9" name="TextBox 8::TC[T5|neutral]"/>
          <p:cNvSpPr txBox="1"/>
          <p:nvPr/>
        </p:nvSpPr>
        <p:spPr>
          <a:xfrm>
            <a:off x="1271016" y="2706624"/>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Held by Verdal today, and the highest-value document on this list: it moves the lease result across a €45m range. At the published benchmark today's structure already beats every alternative we model.</a:t>
            </a:r>
          </a:p>
        </p:txBody>
      </p:sp>
      <p:sp>
        <p:nvSpPr>
          <p:cNvPr id="10" name="Oval 9::TC[ANCHOR]"/>
          <p:cNvSpPr/>
          <p:nvPr/>
        </p:nvSpPr>
        <p:spPr>
          <a:xfrm>
            <a:off x="717803" y="3214116"/>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3</a:t>
            </a:r>
          </a:p>
        </p:txBody>
      </p:sp>
      <p:sp>
        <p:nvSpPr>
          <p:cNvPr id="11" name="TextBox 10::TC[T4|neutral]"/>
          <p:cNvSpPr txBox="1"/>
          <p:nvPr/>
        </p:nvSpPr>
        <p:spPr>
          <a:xfrm>
            <a:off x="1271016" y="3246120"/>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3 — Energy contract and site grid capacity</a:t>
            </a:r>
          </a:p>
        </p:txBody>
      </p:sp>
      <p:sp>
        <p:nvSpPr>
          <p:cNvPr id="12" name="TextBox 11::TC[T5|neutral]"/>
          <p:cNvSpPr txBox="1"/>
          <p:nvPr/>
        </p:nvSpPr>
        <p:spPr>
          <a:xfrm>
            <a:off x="1271016" y="3502152"/>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Held by Verdal today. It sets the delivered cost per kWh, where a six-country Eurostat mean stands in for a real contract, and whether a site can take a high-power connection without reinforcement.</a:t>
            </a:r>
          </a:p>
        </p:txBody>
      </p:sp>
      <p:sp>
        <p:nvSpPr>
          <p:cNvPr id="13" name="Oval 12::TC[ANCHOR]"/>
          <p:cNvSpPr/>
          <p:nvPr/>
        </p:nvSpPr>
        <p:spPr>
          <a:xfrm>
            <a:off x="717803" y="4009644"/>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4</a:t>
            </a:r>
          </a:p>
        </p:txBody>
      </p:sp>
      <p:sp>
        <p:nvSpPr>
          <p:cNvPr id="14" name="TextBox 13::TC[T4|neutral]"/>
          <p:cNvSpPr txBox="1"/>
          <p:nvPr/>
        </p:nvSpPr>
        <p:spPr>
          <a:xfrm>
            <a:off x="1271016" y="4041648"/>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4 — kWh per bay per year on Verdal's own sites</a:t>
            </a:r>
          </a:p>
        </p:txBody>
      </p:sp>
      <p:sp>
        <p:nvSpPr>
          <p:cNvPr id="15" name="TextBox 14::TC[T5|neutral]"/>
          <p:cNvSpPr txBox="1"/>
          <p:nvPr/>
        </p:nvSpPr>
        <p:spPr>
          <a:xfrm>
            <a:off x="1271016" y="4297680"/>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Held by the two incumbent operators, who meter every session. The largest hole in the analysis, and one request rather than a research programme. Our 80 kWh a bay a day is modelled, not measured.</a:t>
            </a:r>
          </a:p>
        </p:txBody>
      </p:sp>
      <p:sp>
        <p:nvSpPr>
          <p:cNvPr id="16" name="Oval 15::TC[ANCHOR]"/>
          <p:cNvSpPr/>
          <p:nvPr/>
        </p:nvSpPr>
        <p:spPr>
          <a:xfrm>
            <a:off x="717803" y="4805172"/>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5</a:t>
            </a:r>
          </a:p>
        </p:txBody>
      </p:sp>
      <p:sp>
        <p:nvSpPr>
          <p:cNvPr id="17" name="TextBox 16::TC[T4|neutral]"/>
          <p:cNvSpPr txBox="1"/>
          <p:nvPr/>
        </p:nvSpPr>
        <p:spPr>
          <a:xfrm>
            <a:off x="1271016" y="4837176"/>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5 — Three real grid-connection quotes, in three countries</a:t>
            </a:r>
          </a:p>
        </p:txBody>
      </p:sp>
      <p:sp>
        <p:nvSpPr>
          <p:cNvPr id="18" name="TextBox 17::TC[T5|neutral]"/>
          <p:cNvSpPr txBox="1"/>
          <p:nvPr/>
        </p:nvSpPr>
        <p:spPr>
          <a:xfrm>
            <a:off x="1271016" y="5093208"/>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Does not exist yet. We model €60,000 a site; the only citable published figure is Savills at £250,000-1,000,000 for an 8-24 bay hub. Three quotes bound it well enough to decide.</a:t>
            </a:r>
          </a:p>
        </p:txBody>
      </p:sp>
      <p:sp>
        <p:nvSpPr>
          <p:cNvPr id="19" name="Rectangle 1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Three of the five cost nothing but a data-room request — send them this week, not after the interim.</a:t>
            </a:r>
          </a:p>
        </p:txBody>
      </p:sp>
      <p:sp>
        <p:nvSpPr>
          <p:cNvPr id="21" name="TextBox 2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model v2, Assumptions tab. Items 1-3 are held by Verdal today; 4 and 5 must be measured. Benchmark: Savills, Autumn 2024.</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name="TCZONE[0.670,1.750,11.993,4.11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Three actions before 8 September decide whether the interim reports a threshold or a forecast, and we would ask the Board for a capped pilot, </a:t>
            </a:r>
            <a:r>
              <a:rPr sz="2000" b="0" i="1">
                <a:solidFill>
                  <a:srgbClr val="8C6A3F"/>
                </a:solidFill>
                <a:latin typeface="Instrument Serif"/>
              </a:rPr>
              <a:t>not capital</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WE DO BEFORE 8 SEPTEMBER</a:t>
            </a:r>
          </a:p>
        </p:txBody>
      </p:sp>
      <p:sp>
        <p:nvSpPr>
          <p:cNvPr id="4" name="Rectangle 3::TC[T5|furniture]"/>
          <p:cNvSpPr/>
          <p:nvPr/>
        </p:nvSpPr>
        <p:spPr>
          <a:xfrm>
            <a:off x="612648" y="1600200"/>
            <a:ext cx="2673096" cy="314604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3|neutral]"/>
          <p:cNvSpPr txBox="1"/>
          <p:nvPr/>
        </p:nvSpPr>
        <p:spPr>
          <a:xfrm>
            <a:off x="722376" y="1709928"/>
            <a:ext cx="2453640" cy="365760"/>
          </a:xfrm>
          <a:prstGeom prst="rect">
            <a:avLst/>
          </a:prstGeom>
          <a:noFill/>
        </p:spPr>
        <p:txBody>
          <a:bodyPr wrap="square" anchor="t" lIns="25400" rIns="25400" tIns="12700" bIns="12700">
            <a:noAutofit/>
          </a:bodyPr>
          <a:lstStyle/>
          <a:p>
            <a:pPr algn="l">
              <a:buNone/>
            </a:pPr>
            <a:r>
              <a:rPr sz="1100" b="1">
                <a:solidFill>
                  <a:srgbClr val="221E19"/>
                </a:solidFill>
                <a:latin typeface="DM Sans"/>
              </a:rPr>
              <a:t>Week 1 — send three requests</a:t>
            </a:r>
          </a:p>
        </p:txBody>
      </p:sp>
      <p:sp>
        <p:nvSpPr>
          <p:cNvPr id="6" name="TextBox 5::TC[T4|neutral]"/>
          <p:cNvSpPr txBox="1"/>
          <p:nvPr/>
        </p:nvSpPr>
        <p:spPr>
          <a:xfrm>
            <a:off x="722376" y="2112264"/>
            <a:ext cx="2453640" cy="2542540"/>
          </a:xfrm>
          <a:prstGeom prst="rect">
            <a:avLst/>
          </a:prstGeom>
          <a:noFill/>
        </p:spPr>
        <p:txBody>
          <a:bodyPr wrap="square" anchor="t" lIns="25400" rIns="25400" tIns="12700" bIns="12700">
            <a:noAutofit/>
          </a:bodyPr>
          <a:lstStyle/>
          <a:p>
            <a:pPr algn="l">
              <a:buNone/>
            </a:pPr>
            <a:r>
              <a:rPr sz="1100" b="0">
                <a:solidFill>
                  <a:srgbClr val="221E19"/>
                </a:solidFill>
                <a:latin typeface="DM Sans"/>
              </a:rPr>
              <a:t>The store list with car-park capacity and convertible bay counts; both current lease agreements; the energy procurement contract and site grid capacity. The RfP lists all three as available today. Together they replace the largest assumptions in the model and the only Verdal figures we had to invent — the bay count, the lease fee and the delivered cost of energy.</a:t>
            </a:r>
          </a:p>
        </p:txBody>
      </p:sp>
      <p:sp>
        <p:nvSpPr>
          <p:cNvPr id="7" name="Isosceles Triangle 6::TC[T5|furniture]"/>
          <p:cNvSpPr/>
          <p:nvPr/>
        </p:nvSpPr>
        <p:spPr>
          <a:xfrm rot="5400000">
            <a:off x="3267456" y="3109214"/>
            <a:ext cx="128016" cy="128016"/>
          </a:xfrm>
          <a:prstGeom prst="triangl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TC[T5|furniture]"/>
          <p:cNvSpPr/>
          <p:nvPr/>
        </p:nvSpPr>
        <p:spPr>
          <a:xfrm>
            <a:off x="3377184" y="1600200"/>
            <a:ext cx="2673096" cy="314604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TC[T3|neutral]"/>
          <p:cNvSpPr txBox="1"/>
          <p:nvPr/>
        </p:nvSpPr>
        <p:spPr>
          <a:xfrm>
            <a:off x="3486912" y="1709928"/>
            <a:ext cx="2453640" cy="365760"/>
          </a:xfrm>
          <a:prstGeom prst="rect">
            <a:avLst/>
          </a:prstGeom>
          <a:noFill/>
        </p:spPr>
        <p:txBody>
          <a:bodyPr wrap="square" anchor="t" lIns="25400" rIns="25400" tIns="12700" bIns="12700">
            <a:noAutofit/>
          </a:bodyPr>
          <a:lstStyle/>
          <a:p>
            <a:pPr algn="l">
              <a:buNone/>
            </a:pPr>
            <a:r>
              <a:rPr sz="1100" b="1">
                <a:solidFill>
                  <a:srgbClr val="221E19"/>
                </a:solidFill>
                <a:latin typeface="DM Sans"/>
              </a:rPr>
              <a:t>Weeks 2-5 — collect what is missing</a:t>
            </a:r>
          </a:p>
        </p:txBody>
      </p:sp>
      <p:sp>
        <p:nvSpPr>
          <p:cNvPr id="10" name="TextBox 9::TC[T4|neutral]"/>
          <p:cNvSpPr txBox="1"/>
          <p:nvPr/>
        </p:nvSpPr>
        <p:spPr>
          <a:xfrm>
            <a:off x="3486912" y="2112264"/>
            <a:ext cx="2453640" cy="2542540"/>
          </a:xfrm>
          <a:prstGeom prst="rect">
            <a:avLst/>
          </a:prstGeom>
          <a:noFill/>
        </p:spPr>
        <p:txBody>
          <a:bodyPr wrap="square" anchor="t" lIns="25400" rIns="25400" tIns="12700" bIns="12700">
            <a:noAutofit/>
          </a:bodyPr>
          <a:lstStyle/>
          <a:p>
            <a:pPr algn="l">
              <a:buNone/>
            </a:pPr>
            <a:r>
              <a:rPr sz="1100" b="0">
                <a:solidFill>
                  <a:srgbClr val="221E19"/>
                </a:solidFill>
                <a:latin typeface="DM Sans"/>
              </a:rPr>
              <a:t>Ask both incumbent operators, through Verdal, for kWh delivered per bay per year on Verdal's own car parks — they meter every session, so the figure already exists. In parallel obtain three grid-connection quotes across three countries — the published range spans a factor of four — and design and cost a 10-store metered pilot to measure throughput and dwell rather than to earn a return.</a:t>
            </a:r>
          </a:p>
        </p:txBody>
      </p:sp>
      <p:sp>
        <p:nvSpPr>
          <p:cNvPr id="11" name="Isosceles Triangle 10::TC[T5|furniture]"/>
          <p:cNvSpPr/>
          <p:nvPr/>
        </p:nvSpPr>
        <p:spPr>
          <a:xfrm rot="5400000">
            <a:off x="6031992" y="3109214"/>
            <a:ext cx="128016" cy="128016"/>
          </a:xfrm>
          <a:prstGeom prst="triangl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TC[T5|furniture]"/>
          <p:cNvSpPr/>
          <p:nvPr/>
        </p:nvSpPr>
        <p:spPr>
          <a:xfrm>
            <a:off x="6141720" y="1600200"/>
            <a:ext cx="2673096" cy="314604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TC[T3|neutral]"/>
          <p:cNvSpPr txBox="1"/>
          <p:nvPr/>
        </p:nvSpPr>
        <p:spPr>
          <a:xfrm>
            <a:off x="6251448" y="1709928"/>
            <a:ext cx="2453640" cy="365760"/>
          </a:xfrm>
          <a:prstGeom prst="rect">
            <a:avLst/>
          </a:prstGeom>
          <a:noFill/>
        </p:spPr>
        <p:txBody>
          <a:bodyPr wrap="square" anchor="t" lIns="25400" rIns="25400" tIns="12700" bIns="12700">
            <a:noAutofit/>
          </a:bodyPr>
          <a:lstStyle/>
          <a:p>
            <a:pPr algn="l">
              <a:buNone/>
            </a:pPr>
            <a:r>
              <a:rPr sz="1100" b="1">
                <a:solidFill>
                  <a:srgbClr val="221E19"/>
                </a:solidFill>
                <a:latin typeface="DM Sans"/>
              </a:rPr>
              <a:t>Before 8 September — re-run</a:t>
            </a:r>
          </a:p>
        </p:txBody>
      </p:sp>
      <p:sp>
        <p:nvSpPr>
          <p:cNvPr id="14" name="TextBox 13::TC[T4|neutral]"/>
          <p:cNvSpPr txBox="1"/>
          <p:nvPr/>
        </p:nvSpPr>
        <p:spPr>
          <a:xfrm>
            <a:off x="6251448" y="2112264"/>
            <a:ext cx="2453640" cy="2542540"/>
          </a:xfrm>
          <a:prstGeom prst="rect">
            <a:avLst/>
          </a:prstGeom>
          <a:noFill/>
        </p:spPr>
        <p:txBody>
          <a:bodyPr wrap="square" anchor="t" lIns="25400" rIns="25400" tIns="12700" bIns="12700">
            <a:noAutofit/>
          </a:bodyPr>
          <a:lstStyle/>
          <a:p>
            <a:pPr algn="l">
              <a:buNone/>
            </a:pPr>
            <a:r>
              <a:rPr sz="1100" b="0">
                <a:solidFill>
                  <a:srgbClr val="221E19"/>
                </a:solidFill>
                <a:latin typeface="DM Sans"/>
              </a:rPr>
              <a:t>Re-run the model on the supplied bay counts and the actual lease terms, and hand WP3 the site-eligibility screen. Both change the size of the answer; only the lease terms change its direction. Refresh the IEA basis against Global EV Outlook 2026 while the model is open, and reconcile the six national EV parc series onto a single EAFO basis before WP3 scores countries.</a:t>
            </a:r>
          </a:p>
        </p:txBody>
      </p:sp>
      <p:sp>
        <p:nvSpPr>
          <p:cNvPr id="15" name="Isosceles Triangle 14::TC[T5|furniture]"/>
          <p:cNvSpPr/>
          <p:nvPr/>
        </p:nvSpPr>
        <p:spPr>
          <a:xfrm rot="5400000">
            <a:off x="8796528" y="3109214"/>
            <a:ext cx="128016" cy="128016"/>
          </a:xfrm>
          <a:prstGeom prst="triangl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TC[T5|furniture]"/>
          <p:cNvSpPr/>
          <p:nvPr/>
        </p:nvSpPr>
        <p:spPr>
          <a:xfrm>
            <a:off x="8906256" y="1600200"/>
            <a:ext cx="2673096" cy="31460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TC[T3|narrative_accent#g1]"/>
          <p:cNvSpPr txBox="1"/>
          <p:nvPr/>
        </p:nvSpPr>
        <p:spPr>
          <a:xfrm>
            <a:off x="9015984" y="1709928"/>
            <a:ext cx="2453640" cy="365760"/>
          </a:xfrm>
          <a:prstGeom prst="rect">
            <a:avLst/>
          </a:prstGeom>
          <a:noFill/>
        </p:spPr>
        <p:txBody>
          <a:bodyPr wrap="square" anchor="t" lIns="25400" rIns="25400" tIns="12700" bIns="12700">
            <a:noAutofit/>
          </a:bodyPr>
          <a:lstStyle/>
          <a:p>
            <a:pPr algn="l">
              <a:buNone/>
            </a:pPr>
            <a:r>
              <a:rPr sz="1100" b="1">
                <a:solidFill>
                  <a:srgbClr val="FFFFFF"/>
                </a:solidFill>
                <a:latin typeface="DM Sans"/>
              </a:rPr>
              <a:t>8 September — one decision</a:t>
            </a:r>
          </a:p>
        </p:txBody>
      </p:sp>
      <p:sp>
        <p:nvSpPr>
          <p:cNvPr id="18" name="TextBox 17::TC[T4|narrative_accent#g1]"/>
          <p:cNvSpPr txBox="1"/>
          <p:nvPr/>
        </p:nvSpPr>
        <p:spPr>
          <a:xfrm>
            <a:off x="9015984" y="2112264"/>
            <a:ext cx="2453640" cy="2542540"/>
          </a:xfrm>
          <a:prstGeom prst="rect">
            <a:avLst/>
          </a:prstGeom>
          <a:noFill/>
        </p:spPr>
        <p:txBody>
          <a:bodyPr wrap="square" anchor="t" lIns="25400" rIns="25400" tIns="12700" bIns="12700">
            <a:noAutofit/>
          </a:bodyPr>
          <a:lstStyle/>
          <a:p>
            <a:pPr algn="l">
              <a:buNone/>
            </a:pPr>
            <a:r>
              <a:rPr sz="1100" b="0">
                <a:solidFill>
                  <a:srgbClr val="FFFFFF"/>
                </a:solidFill>
                <a:latin typeface="DM Sans"/>
              </a:rPr>
              <a:t>Present the perimeter finding on evidence and on scope: the Board is not wrong to have quoted €25bn. Then take one decision only — authorise a capped 10-store pilot and open the lease renegotiation, rather than allocate rollout capital — before WP5 scores build, buy, partner and the operator-managed fourth option Aldi UK moved to in June 2026.</a:t>
            </a:r>
          </a:p>
        </p:txBody>
      </p:sp>
      <p:sp>
        <p:nvSpPr>
          <p:cNvPr id="19" name="Rectangle 18::TC[T5|furniture]"/>
          <p:cNvSpPr/>
          <p:nvPr/>
        </p:nvSpPr>
        <p:spPr>
          <a:xfrm>
            <a:off x="612648" y="4892954"/>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3|neutral]"/>
          <p:cNvSpPr txBox="1"/>
          <p:nvPr/>
        </p:nvSpPr>
        <p:spPr>
          <a:xfrm>
            <a:off x="768096" y="4892954"/>
            <a:ext cx="10810951"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Our recommendation at the interim: do not allocate rollout capital — authorise a capped pilot and open the lease renegotiation once the two agreements are read.</a:t>
            </a:r>
          </a:p>
        </p:txBody>
      </p:sp>
      <p:sp>
        <p:nvSpPr>
          <p:cNvPr id="21" name="TextBox 2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Verdal RfP, 15 July 2026, sections 5 and 7; WP1 model v2; Aldi UK-Drax transition, June 2026, trade press.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TC[T2|neutral]"/>
          <p:cNvSpPr>
            <a:spLocks noGrp="1"/>
          </p:cNvSpPr>
          <p:nvPr>
            <p:ph type="title"/>
          </p:nvPr>
        </p:nvSpPr>
        <p:spPr/>
        <p:txBody>
          <a:bodyPr/>
          <a:lstStyle/>
          <a:p>
            <a:pPr algn="l">
              <a:buNone/>
            </a:pPr>
            <a:r>
              <a:t>WP1 — Market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01</a:t>
            </a:r>
          </a:p>
        </p:txBody>
      </p:sp>
      <p:sp>
        <p:nvSpPr>
          <p:cNvPr id="3" name="Title 2::TC[T2|neutral]"/>
          <p:cNvSpPr>
            <a:spLocks noGrp="1"/>
          </p:cNvSpPr>
          <p:nvPr>
            <p:ph type="title"/>
          </p:nvPr>
        </p:nvSpPr>
        <p:spPr/>
        <p:txBody>
          <a:bodyPr/>
          <a:lstStyle/>
          <a:p>
            <a:pPr algn="l">
              <a:buNone/>
            </a:pPr>
            <a:r>
              <a:t>The figure under test</a:t>
            </a:r>
          </a:p>
        </p:txBody>
      </p:sp>
      <p:sp>
        <p:nvSpPr>
          <p:cNvPr id="4" name="Text Placeholder 3::TC[T4|neutral]"/>
          <p:cNvSpPr>
            <a:spLocks noGrp="1"/>
          </p:cNvSpPr>
          <p:nvPr>
            <p:ph type="body" idx="2"/>
          </p:nvPr>
        </p:nvSpPr>
        <p:spPr/>
        <p:txBody>
          <a:bodyPr/>
          <a:lstStyle/>
          <a:p>
            <a:pPr>
              <a:buNone/>
            </a:pPr>
            <a:r>
              <a:t>What a €25bn European charging figure could measure, and at which level of the chain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name="TCZONE[0.670,1.750,11.993,4.11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Charging figures circulate at four levels and only the fourth is money Verdal banks — </a:t>
            </a:r>
            <a:r>
              <a:rPr sz="2200" b="0" i="1">
                <a:solidFill>
                  <a:srgbClr val="8C6A3F"/>
                </a:solidFill>
                <a:latin typeface="Instrument Serif"/>
              </a:rPr>
              <a:t>and self-operation would put it on the third as well</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FIGURE UNDER TEST</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Level</a:t>
            </a:r>
          </a:p>
        </p:txBody>
      </p:sp>
      <p:sp>
        <p:nvSpPr>
          <p:cNvPr id="6" name="TextBox 5::TC[T4|neutral]"/>
          <p:cNvSpPr txBox="1"/>
          <p:nvPr/>
        </p:nvSpPr>
        <p:spPr>
          <a:xfrm>
            <a:off x="3427476"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it measures</a:t>
            </a:r>
          </a:p>
        </p:txBody>
      </p:sp>
      <p:sp>
        <p:nvSpPr>
          <p:cNvPr id="7" name="TextBox 6::TC[T4|neutral]"/>
          <p:cNvSpPr txBox="1"/>
          <p:nvPr/>
        </p:nvSpPr>
        <p:spPr>
          <a:xfrm>
            <a:off x="6169152"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Whose revenue it is</a:t>
            </a:r>
          </a:p>
        </p:txBody>
      </p:sp>
      <p:sp>
        <p:nvSpPr>
          <p:cNvPr id="8" name="TextBox 7::TC[T4|neutral]"/>
          <p:cNvSpPr txBox="1"/>
          <p:nvPr/>
        </p:nvSpPr>
        <p:spPr>
          <a:xfrm>
            <a:off x="8910828"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Europe, 2030</a:t>
            </a:r>
          </a:p>
        </p:txBody>
      </p:sp>
      <p:sp>
        <p:nvSpPr>
          <p:cNvPr id="9" name="Rectangle 8::TC[T5|furniture]"/>
          <p:cNvSpPr/>
          <p:nvPr/>
        </p:nvSpPr>
        <p:spPr>
          <a:xfrm>
            <a:off x="612648" y="1984248"/>
            <a:ext cx="10966704" cy="84480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4|neutral]"/>
          <p:cNvSpPr txBox="1"/>
          <p:nvPr/>
        </p:nvSpPr>
        <p:spPr>
          <a:xfrm>
            <a:off x="685800" y="1984248"/>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1. Infrastructure capex</a:t>
            </a:r>
          </a:p>
        </p:txBody>
      </p:sp>
      <p:sp>
        <p:nvSpPr>
          <p:cNvPr id="11" name="TextBox 10::TC[T4|neutral]"/>
          <p:cNvSpPr txBox="1"/>
          <p:nvPr/>
        </p:nvSpPr>
        <p:spPr>
          <a:xfrm>
            <a:off x="3427476" y="1984248"/>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Hardware, installation and grid connection across every site type, highway corridors and fleet depots included</a:t>
            </a:r>
          </a:p>
        </p:txBody>
      </p:sp>
      <p:sp>
        <p:nvSpPr>
          <p:cNvPr id="12" name="TextBox 11::TC[T4|neutral]"/>
          <p:cNvSpPr txBox="1"/>
          <p:nvPr/>
        </p:nvSpPr>
        <p:spPr>
          <a:xfrm>
            <a:off x="6169152" y="1984248"/>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Equipment makers and installers</a:t>
            </a:r>
          </a:p>
        </p:txBody>
      </p:sp>
      <p:sp>
        <p:nvSpPr>
          <p:cNvPr id="13" name="TextBox 12::TC[T4|neutral]"/>
          <p:cNvSpPr txBox="1"/>
          <p:nvPr/>
        </p:nvSpPr>
        <p:spPr>
          <a:xfrm>
            <a:off x="8910828" y="1984248"/>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A CUMULATIVE build-out magnitude, not an annual flow — one of three constructions consistent with €25bn</a:t>
            </a:r>
          </a:p>
        </p:txBody>
      </p:sp>
      <p:sp>
        <p:nvSpPr>
          <p:cNvPr id="14" name="Rectangle 13::TC[T5|furniture]"/>
          <p:cNvSpPr/>
          <p:nvPr/>
        </p:nvSpPr>
        <p:spPr>
          <a:xfrm>
            <a:off x="612648" y="2829052"/>
            <a:ext cx="10966704" cy="67017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T4|neutral]"/>
          <p:cNvSpPr txBox="1"/>
          <p:nvPr/>
        </p:nvSpPr>
        <p:spPr>
          <a:xfrm>
            <a:off x="685800" y="2829052"/>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2. Energy at the plug</a:t>
            </a:r>
          </a:p>
        </p:txBody>
      </p:sp>
      <p:sp>
        <p:nvSpPr>
          <p:cNvPr id="16" name="TextBox 15::TC[T4|neutral]"/>
          <p:cNvSpPr txBox="1"/>
          <p:nvPr/>
        </p:nvSpPr>
        <p:spPr>
          <a:xfrm>
            <a:off x="3427476" y="2829052"/>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full value of electricity delivered through every public charge point in Europe</a:t>
            </a:r>
          </a:p>
        </p:txBody>
      </p:sp>
      <p:sp>
        <p:nvSpPr>
          <p:cNvPr id="17" name="TextBox 16::TC[T4|neutral]"/>
          <p:cNvSpPr txBox="1"/>
          <p:nvPr/>
        </p:nvSpPr>
        <p:spPr>
          <a:xfrm>
            <a:off x="6169152" y="2829052"/>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Mostly the energy supplier, though the operator keeps the spread</a:t>
            </a:r>
          </a:p>
        </p:txBody>
      </p:sp>
      <p:sp>
        <p:nvSpPr>
          <p:cNvPr id="18" name="TextBox 17::TC[T4|neutral]"/>
          <p:cNvSpPr txBox="1"/>
          <p:nvPr/>
        </p:nvSpPr>
        <p:spPr>
          <a:xfrm>
            <a:off x="8910828" y="2829052"/>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€19.2bn a year</a:t>
            </a:r>
          </a:p>
        </p:txBody>
      </p:sp>
      <p:sp>
        <p:nvSpPr>
          <p:cNvPr id="19" name="Rectangle 18::TC[T5|furniture]"/>
          <p:cNvSpPr/>
          <p:nvPr/>
        </p:nvSpPr>
        <p:spPr>
          <a:xfrm>
            <a:off x="612648" y="3499231"/>
            <a:ext cx="10966704" cy="67017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4|neutral]"/>
          <p:cNvSpPr txBox="1"/>
          <p:nvPr/>
        </p:nvSpPr>
        <p:spPr>
          <a:xfrm>
            <a:off x="685800" y="3499231"/>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3. Operator revenue</a:t>
            </a:r>
          </a:p>
        </p:txBody>
      </p:sp>
      <p:sp>
        <p:nvSpPr>
          <p:cNvPr id="21" name="TextBox 20::TC[T4|neutral]"/>
          <p:cNvSpPr txBox="1"/>
          <p:nvPr/>
        </p:nvSpPr>
        <p:spPr>
          <a:xfrm>
            <a:off x="3427476" y="3499231"/>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What the charge-point operator bills, gross, in the segment Verdal sits in</a:t>
            </a:r>
          </a:p>
        </p:txBody>
      </p:sp>
      <p:sp>
        <p:nvSpPr>
          <p:cNvPr id="22" name="TextBox 21::TC[T4|neutral]"/>
          <p:cNvSpPr txBox="1"/>
          <p:nvPr/>
        </p:nvSpPr>
        <p:spPr>
          <a:xfrm>
            <a:off x="6169152" y="3499231"/>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operator — and Verdal too, under self-operation</a:t>
            </a:r>
          </a:p>
        </p:txBody>
      </p:sp>
      <p:sp>
        <p:nvSpPr>
          <p:cNvPr id="23" name="TextBox 22::TC[T4|neutral]"/>
          <p:cNvSpPr txBox="1"/>
          <p:nvPr/>
        </p:nvSpPr>
        <p:spPr>
          <a:xfrm>
            <a:off x="8910828" y="3499231"/>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€733m a year, grocery destination, six countries</a:t>
            </a:r>
          </a:p>
        </p:txBody>
      </p:sp>
      <p:sp>
        <p:nvSpPr>
          <p:cNvPr id="24" name="Rectangle 23::TC[T5|furniture]"/>
          <p:cNvSpPr/>
          <p:nvPr/>
        </p:nvSpPr>
        <p:spPr>
          <a:xfrm>
            <a:off x="612648" y="4169409"/>
            <a:ext cx="10966704" cy="67017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4|neutral]"/>
          <p:cNvSpPr txBox="1"/>
          <p:nvPr/>
        </p:nvSpPr>
        <p:spPr>
          <a:xfrm>
            <a:off x="685800" y="4169409"/>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4. Site-host margin</a:t>
            </a:r>
          </a:p>
        </p:txBody>
      </p:sp>
      <p:sp>
        <p:nvSpPr>
          <p:cNvPr id="26" name="TextBox 25::TC[T4|neutral]"/>
          <p:cNvSpPr txBox="1"/>
          <p:nvPr/>
        </p:nvSpPr>
        <p:spPr>
          <a:xfrm>
            <a:off x="3427476" y="4169409"/>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What a landowner keeps: a lease fee, a revenue share, or the margin on operating</a:t>
            </a:r>
          </a:p>
        </p:txBody>
      </p:sp>
      <p:sp>
        <p:nvSpPr>
          <p:cNvPr id="27" name="TextBox 26::TC[T4|neutral]"/>
          <p:cNvSpPr txBox="1"/>
          <p:nvPr/>
        </p:nvSpPr>
        <p:spPr>
          <a:xfrm>
            <a:off x="6169152" y="4169409"/>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Verdal, today under lease</a:t>
            </a:r>
          </a:p>
        </p:txBody>
      </p:sp>
      <p:sp>
        <p:nvSpPr>
          <p:cNvPr id="28" name="TextBox 27::TC[T4|neutral]"/>
          <p:cNvSpPr txBox="1"/>
          <p:nvPr/>
        </p:nvSpPr>
        <p:spPr>
          <a:xfrm>
            <a:off x="8910828" y="4169409"/>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€7.1m a year — 1/2,680th of the plug flow, 1/103rd of its own segment</a:t>
            </a:r>
          </a:p>
        </p:txBody>
      </p:sp>
      <p:sp>
        <p:nvSpPr>
          <p:cNvPr id="29" name="Rectangle 28::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TC[T3|neutral]"/>
          <p:cNvSpPr txBox="1"/>
          <p:nvPr/>
        </p:nvSpPr>
        <p:spPr>
          <a:xfrm>
            <a:off x="768096" y="5504688"/>
            <a:ext cx="10810951"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Establish which level a figure belongs to before doing anything with it — and show both ratios, because someone in the room will compute the second one.</a:t>
            </a:r>
          </a:p>
        </p:txBody>
      </p:sp>
      <p:sp>
        <p:nvSpPr>
          <p:cNvPr id="31" name="TextBox 3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model v2, tabs 1 and 4. Level 1 is a cumulative magnitude and is nowhere divided into an annual margin.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name="TCZONE[0.670,1.750,11.993,4.11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Three constructions land within a factor of two of €25bn on three different horizon years, and the exact match measures mobility finance, </a:t>
            </a:r>
            <a:r>
              <a:rPr sz="2000" b="0" i="1">
                <a:solidFill>
                  <a:srgbClr val="8C6A3F"/>
                </a:solidFill>
                <a:latin typeface="Instrument Serif"/>
              </a:rPr>
              <a:t>not charging</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FIGURE UNDER TEST</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Candidate</a:t>
            </a:r>
          </a:p>
        </p:txBody>
      </p:sp>
      <p:sp>
        <p:nvSpPr>
          <p:cNvPr id="6" name="TextBox 5::TC[T4|neutral]"/>
          <p:cNvSpPr txBox="1"/>
          <p:nvPr/>
        </p:nvSpPr>
        <p:spPr>
          <a:xfrm>
            <a:off x="3427476"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Published figure and horizon</a:t>
            </a:r>
          </a:p>
        </p:txBody>
      </p:sp>
      <p:sp>
        <p:nvSpPr>
          <p:cNvPr id="7" name="TextBox 6::TC[T4|neutral]"/>
          <p:cNvSpPr txBox="1"/>
          <p:nvPr/>
        </p:nvSpPr>
        <p:spPr>
          <a:xfrm>
            <a:off x="6169152"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Level</a:t>
            </a:r>
          </a:p>
        </p:txBody>
      </p:sp>
      <p:sp>
        <p:nvSpPr>
          <p:cNvPr id="8" name="TextBox 7::TC[T4|neutral]"/>
          <p:cNvSpPr txBox="1"/>
          <p:nvPr/>
        </p:nvSpPr>
        <p:spPr>
          <a:xfrm>
            <a:off x="8910828" y="1655064"/>
            <a:ext cx="2595372" cy="274320"/>
          </a:xfrm>
          <a:prstGeom prst="rect">
            <a:avLst/>
          </a:prstGeom>
          <a:noFill/>
        </p:spPr>
        <p:txBody>
          <a:bodyPr wrap="none" anchor="ctr" lIns="25400" rIns="25400" tIns="12700" bIns="12700">
            <a:noAutofit/>
          </a:bodyPr>
          <a:lstStyle/>
          <a:p>
            <a:pPr algn="l">
              <a:buNone/>
            </a:pPr>
            <a:r>
              <a:rPr sz="1000" b="1">
                <a:solidFill>
                  <a:srgbClr val="FFFFFF"/>
                </a:solidFill>
                <a:latin typeface="DM Sans"/>
              </a:rPr>
              <a:t>Why it is not a site host's margin</a:t>
            </a:r>
          </a:p>
        </p:txBody>
      </p:sp>
      <p:sp>
        <p:nvSpPr>
          <p:cNvPr id="9" name="Rectangle 8::TC[T5|furniture]"/>
          <p:cNvSpPr/>
          <p:nvPr/>
        </p:nvSpPr>
        <p:spPr>
          <a:xfrm>
            <a:off x="612648" y="1984248"/>
            <a:ext cx="10966704" cy="88127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4|neutral]"/>
          <p:cNvSpPr txBox="1"/>
          <p:nvPr/>
        </p:nvSpPr>
        <p:spPr>
          <a:xfrm>
            <a:off x="685800" y="1984248"/>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Charging build-out capex</a:t>
            </a:r>
          </a:p>
        </p:txBody>
      </p:sp>
      <p:sp>
        <p:nvSpPr>
          <p:cNvPr id="11" name="TextBox 10::TC[T4|neutral]"/>
          <p:cNvSpPr txBox="1"/>
          <p:nvPr/>
        </p:nvSpPr>
        <p:spPr>
          <a:xfrm>
            <a:off x="3427476" y="1984248"/>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€30bn cumulative to 2030 for public charging, of an €80bn total (Société Générale). ACEA/McKinsey put the same object at €8bn A YEAR</a:t>
            </a:r>
          </a:p>
        </p:txBody>
      </p:sp>
      <p:sp>
        <p:nvSpPr>
          <p:cNvPr id="12" name="TextBox 11::TC[T4|neutral]"/>
          <p:cNvSpPr txBox="1"/>
          <p:nvPr/>
        </p:nvSpPr>
        <p:spPr>
          <a:xfrm>
            <a:off x="6169152" y="1984248"/>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1</a:t>
            </a:r>
          </a:p>
        </p:txBody>
      </p:sp>
      <p:sp>
        <p:nvSpPr>
          <p:cNvPr id="13" name="TextBox 12::TC[T4|neutral]"/>
          <p:cNvSpPr txBox="1"/>
          <p:nvPr/>
        </p:nvSpPr>
        <p:spPr>
          <a:xfrm>
            <a:off x="8910828" y="1984248"/>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Capex, not revenue, and it includes highway corridors. Two published constructions of one object differ by over 2x</a:t>
            </a:r>
          </a:p>
        </p:txBody>
      </p:sp>
      <p:sp>
        <p:nvSpPr>
          <p:cNvPr id="14" name="Rectangle 13::TC[T5|furniture]"/>
          <p:cNvSpPr/>
          <p:nvPr/>
        </p:nvSpPr>
        <p:spPr>
          <a:xfrm>
            <a:off x="612648" y="2865521"/>
            <a:ext cx="10966704" cy="881273"/>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T4|neutral]"/>
          <p:cNvSpPr txBox="1"/>
          <p:nvPr/>
        </p:nvSpPr>
        <p:spPr>
          <a:xfrm>
            <a:off x="685800" y="2865521"/>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Paid market research</a:t>
            </a:r>
          </a:p>
        </p:txBody>
      </p:sp>
      <p:sp>
        <p:nvSpPr>
          <p:cNvPr id="16" name="TextBox 15::TC[T4|neutral]"/>
          <p:cNvSpPr txBox="1"/>
          <p:nvPr/>
        </p:nvSpPr>
        <p:spPr>
          <a:xfrm>
            <a:off x="3427476" y="2865521"/>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US$15.1bn (Grand View, 2030, no longer reproducible), US$25.35bn (Market Data Forecast, 2034), US$34bn (Meticulous, 2032)</a:t>
            </a:r>
          </a:p>
        </p:txBody>
      </p:sp>
      <p:sp>
        <p:nvSpPr>
          <p:cNvPr id="17" name="TextBox 16::TC[T4|neutral]"/>
          <p:cNvSpPr txBox="1"/>
          <p:nvPr/>
        </p:nvSpPr>
        <p:spPr>
          <a:xfrm>
            <a:off x="6169152" y="2865521"/>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1 to 3</a:t>
            </a:r>
          </a:p>
        </p:txBody>
      </p:sp>
      <p:sp>
        <p:nvSpPr>
          <p:cNvPr id="18" name="TextBox 17::TC[T4|neutral]"/>
          <p:cNvSpPr txBox="1"/>
          <p:nvPr/>
        </p:nvSpPr>
        <p:spPr>
          <a:xfrm>
            <a:off x="8910828" y="2865521"/>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Methodologies undisclosed, scopes include residential, three horizon years. One house publishes US$25bn and US$671bn for the same year</a:t>
            </a:r>
          </a:p>
        </p:txBody>
      </p:sp>
      <p:sp>
        <p:nvSpPr>
          <p:cNvPr id="19" name="Rectangle 18::TC[T5|furniture]"/>
          <p:cNvSpPr/>
          <p:nvPr/>
        </p:nvSpPr>
        <p:spPr>
          <a:xfrm>
            <a:off x="612648" y="3746795"/>
            <a:ext cx="10966704" cy="73031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4|neutral]"/>
          <p:cNvSpPr txBox="1"/>
          <p:nvPr/>
        </p:nvSpPr>
        <p:spPr>
          <a:xfrm>
            <a:off x="685800" y="3746795"/>
            <a:ext cx="2595372" cy="73031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McKinsey mobility finance</a:t>
            </a:r>
          </a:p>
        </p:txBody>
      </p:sp>
      <p:sp>
        <p:nvSpPr>
          <p:cNvPr id="21" name="TextBox 20::TC[T4|neutral]"/>
          <p:cNvSpPr txBox="1"/>
          <p:nvPr/>
        </p:nvSpPr>
        <p:spPr>
          <a:xfrm>
            <a:off x="3427476" y="3746795"/>
            <a:ext cx="2595372" cy="73031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€25bn of new annual revenue by 2030, 11 October 2023, five countries: France, Germany, Italy, Spain, UK</a:t>
            </a:r>
          </a:p>
        </p:txBody>
      </p:sp>
      <p:sp>
        <p:nvSpPr>
          <p:cNvPr id="22" name="TextBox 21::TC[T4|neutral]"/>
          <p:cNvSpPr txBox="1"/>
          <p:nvPr/>
        </p:nvSpPr>
        <p:spPr>
          <a:xfrm>
            <a:off x="6169152" y="3746795"/>
            <a:ext cx="2595372" cy="73031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None</a:t>
            </a:r>
          </a:p>
        </p:txBody>
      </p:sp>
      <p:sp>
        <p:nvSpPr>
          <p:cNvPr id="23" name="TextBox 22::TC[T4|neutral]"/>
          <p:cNvSpPr txBox="1"/>
          <p:nvPr/>
        </p:nvSpPr>
        <p:spPr>
          <a:xfrm>
            <a:off x="8910828" y="3746795"/>
            <a:ext cx="2595372" cy="73031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Matches figure, currency and year exactly and measures loans and leases. Charging is 'about 1 percent of total 2030 revenue'</a:t>
            </a:r>
          </a:p>
        </p:txBody>
      </p:sp>
      <p:sp>
        <p:nvSpPr>
          <p:cNvPr id="24" name="Rectangle 23::TC[T5|furniture]"/>
          <p:cNvSpPr/>
          <p:nvPr/>
        </p:nvSpPr>
        <p:spPr>
          <a:xfrm>
            <a:off x="612648" y="4477110"/>
            <a:ext cx="10966704" cy="881273"/>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4|neutral]"/>
          <p:cNvSpPr txBox="1"/>
          <p:nvPr/>
        </p:nvSpPr>
        <p:spPr>
          <a:xfrm>
            <a:off x="685800" y="4477110"/>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Our own construction</a:t>
            </a:r>
          </a:p>
        </p:txBody>
      </p:sp>
      <p:sp>
        <p:nvSpPr>
          <p:cNvPr id="26" name="TextBox 25::TC[T4|neutral]"/>
          <p:cNvSpPr txBox="1"/>
          <p:nvPr/>
        </p:nvSpPr>
        <p:spPr>
          <a:xfrm>
            <a:off x="3427476" y="4477110"/>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€19.2bn a year paid at the plug across all European public charging, built from IEA and Ember data</a:t>
            </a:r>
          </a:p>
        </p:txBody>
      </p:sp>
      <p:sp>
        <p:nvSpPr>
          <p:cNvPr id="27" name="TextBox 26::TC[T4|neutral]"/>
          <p:cNvSpPr txBox="1"/>
          <p:nvPr/>
        </p:nvSpPr>
        <p:spPr>
          <a:xfrm>
            <a:off x="6169152" y="4477110"/>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2</a:t>
            </a:r>
          </a:p>
        </p:txBody>
      </p:sp>
      <p:sp>
        <p:nvSpPr>
          <p:cNvPr id="28" name="TextBox 27::TC[T4|neutral]"/>
          <p:cNvSpPr txBox="1"/>
          <p:nvPr/>
        </p:nvSpPr>
        <p:spPr>
          <a:xfrm>
            <a:off x="8910828" y="4477110"/>
            <a:ext cx="2595372" cy="881273"/>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Not a market anyone earns — most passes to the energy supplier. Shown because it lands in the same order from an independent route</a:t>
            </a:r>
          </a:p>
        </p:txBody>
      </p:sp>
      <p:sp>
        <p:nvSpPr>
          <p:cNvPr id="29" name="Rectangle 28::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TC[T3|neutral]"/>
          <p:cNvSpPr txBox="1"/>
          <p:nvPr/>
        </p:nvSpPr>
        <p:spPr>
          <a:xfrm>
            <a:off x="768096" y="5504688"/>
            <a:ext cx="10810951"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We do not assert which the Board used. The Board paper's own citation settles it in one line, and it is data-room request no.1.</a:t>
            </a:r>
          </a:p>
        </p:txBody>
      </p:sp>
      <p:sp>
        <p:nvSpPr>
          <p:cNvPr id="31" name="TextBox 3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Société Générale; ACEA/McKinsey Masterplan; Grand View; Market Data Forecast; Meticulous; McKinsey, 11 Oct 2023. All read at source.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Europe's €19.2bn of plug revenue narrows to €7.1m in three steps, and the step the Board paper skips is the operator's 85%, </a:t>
            </a:r>
            <a:r>
              <a:rPr sz="2000" b="0" i="1">
                <a:solidFill>
                  <a:srgbClr val="8C6A3F"/>
                </a:solidFill>
                <a:latin typeface="Instrument Serif"/>
              </a:rPr>
              <a:t>not a cost of delivery</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FIGURE UNDER TEST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EUROS PAID AT THE PLUG, NARROWED, €M A YEAR (2030)</a:t>
            </a:r>
          </a:p>
        </p:txBody>
      </p:sp>
      <p:sp>
        <p:nvSpPr>
          <p:cNvPr id="5" name="Rectangle 4"/>
          <p:cNvSpPr/>
          <p:nvPr/>
        </p:nvSpPr>
        <p:spPr>
          <a:xfrm>
            <a:off x="1593664" y="2048758"/>
            <a:ext cx="544213" cy="2997723"/>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379866" y="1792726"/>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19,152</a:t>
            </a:r>
          </a:p>
        </p:txBody>
      </p:sp>
      <p:sp>
        <p:nvSpPr>
          <p:cNvPr id="7" name="TextBox 6"/>
          <p:cNvSpPr txBox="1"/>
          <p:nvPr/>
        </p:nvSpPr>
        <p:spPr>
          <a:xfrm>
            <a:off x="1379866"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EU public charging</a:t>
            </a:r>
          </a:p>
        </p:txBody>
      </p:sp>
      <p:sp>
        <p:nvSpPr>
          <p:cNvPr id="8" name="Rectangle 7"/>
          <p:cNvSpPr/>
          <p:nvPr/>
        </p:nvSpPr>
        <p:spPr>
          <a:xfrm>
            <a:off x="2565473" y="2048758"/>
            <a:ext cx="544213" cy="2883068"/>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351675" y="1792726"/>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−18,419</a:t>
            </a:r>
          </a:p>
        </p:txBody>
      </p:sp>
      <p:sp>
        <p:nvSpPr>
          <p:cNvPr id="10" name="TextBox 9"/>
          <p:cNvSpPr txBox="1"/>
          <p:nvPr/>
        </p:nvSpPr>
        <p:spPr>
          <a:xfrm>
            <a:off x="2351675"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Other segments</a:t>
            </a:r>
          </a:p>
        </p:txBody>
      </p:sp>
      <p:cxnSp>
        <p:nvCxnSpPr>
          <p:cNvPr id="11" name="Connector 10"/>
          <p:cNvCxnSpPr/>
          <p:nvPr/>
        </p:nvCxnSpPr>
        <p:spPr>
          <a:xfrm>
            <a:off x="2137877" y="2048758"/>
            <a:ext cx="427596"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3537283" y="4931827"/>
            <a:ext cx="544213" cy="107219"/>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23485" y="4675795"/>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−685</a:t>
            </a:r>
          </a:p>
        </p:txBody>
      </p:sp>
      <p:sp>
        <p:nvSpPr>
          <p:cNvPr id="14" name="TextBox 13"/>
          <p:cNvSpPr txBox="1"/>
          <p:nvPr/>
        </p:nvSpPr>
        <p:spPr>
          <a:xfrm>
            <a:off x="3323485"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Other grocers</a:t>
            </a:r>
          </a:p>
        </p:txBody>
      </p:sp>
      <p:cxnSp>
        <p:nvCxnSpPr>
          <p:cNvPr id="15" name="Connector 14"/>
          <p:cNvCxnSpPr/>
          <p:nvPr/>
        </p:nvCxnSpPr>
        <p:spPr>
          <a:xfrm>
            <a:off x="3109687" y="4931827"/>
            <a:ext cx="427596"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4509093" y="5039047"/>
            <a:ext cx="544213" cy="27432"/>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295295" y="4783015"/>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−40.4</a:t>
            </a:r>
          </a:p>
        </p:txBody>
      </p:sp>
      <p:sp>
        <p:nvSpPr>
          <p:cNvPr id="18" name="TextBox 17"/>
          <p:cNvSpPr txBox="1"/>
          <p:nvPr/>
        </p:nvSpPr>
        <p:spPr>
          <a:xfrm>
            <a:off x="4295295"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Operator's 85%</a:t>
            </a:r>
          </a:p>
        </p:txBody>
      </p:sp>
      <p:cxnSp>
        <p:nvCxnSpPr>
          <p:cNvPr id="19" name="Connector 18"/>
          <p:cNvCxnSpPr/>
          <p:nvPr/>
        </p:nvCxnSpPr>
        <p:spPr>
          <a:xfrm>
            <a:off x="4081497" y="5039047"/>
            <a:ext cx="427596"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5480903" y="5045370"/>
            <a:ext cx="544213" cy="27432"/>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267104" y="4789338"/>
            <a:ext cx="971809"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7.1</a:t>
            </a:r>
          </a:p>
        </p:txBody>
      </p:sp>
      <p:sp>
        <p:nvSpPr>
          <p:cNvPr id="22" name="TextBox 21"/>
          <p:cNvSpPr txBox="1"/>
          <p:nvPr/>
        </p:nvSpPr>
        <p:spPr>
          <a:xfrm>
            <a:off x="5267104" y="5110490"/>
            <a:ext cx="971809"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Verdal margin</a:t>
            </a:r>
          </a:p>
        </p:txBody>
      </p:sp>
      <p:cxnSp>
        <p:nvCxnSpPr>
          <p:cNvPr id="23" name="Connector 22"/>
          <p:cNvCxnSpPr/>
          <p:nvPr/>
        </p:nvCxnSpPr>
        <p:spPr>
          <a:xfrm>
            <a:off x="5053306" y="5045370"/>
            <a:ext cx="427597"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a:off x="1379866" y="5046482"/>
            <a:ext cx="4859048"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25" name="Rectangle 24::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The Board is not wrong to have quoted €25bn — it measures a different thing. Say so as a perimeter difference, never as an error.</a:t>
            </a:r>
          </a:p>
        </p:txBody>
      </p:sp>
      <p:sp>
        <p:nvSpPr>
          <p:cNvPr id="27" name="Rectangle 26::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EACH STEP REMOVES</a:t>
            </a:r>
          </a:p>
        </p:txBody>
      </p:sp>
      <p:sp>
        <p:nvSpPr>
          <p:cNvPr id="30" name="TextBox 29::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€19.2bn a year is a flow; the Board's €25bn is a cumulative build-out.</a:t>
            </a:r>
          </a:p>
        </p:txBody>
      </p:sp>
      <p:sp>
        <p:nvSpPr>
          <p:cNvPr id="31" name="TextBox 30::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Two steps narrow a continent to €733m, then to Verdal's own €47.6m.</a:t>
            </a:r>
          </a:p>
        </p:txBody>
      </p:sp>
      <p:sp>
        <p:nvSpPr>
          <p:cNvPr id="32" name="TextBox 31::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third is the one the paper skips: €47.6m billed, €7.1m kept.</a:t>
            </a:r>
          </a:p>
        </p:txBody>
      </p:sp>
      <p:sp>
        <p:nvSpPr>
          <p:cNvPr id="33" name="Rectangle 32::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THAT THIRD STEP IS NOT</a:t>
            </a:r>
          </a:p>
        </p:txBody>
      </p:sp>
      <p:sp>
        <p:nvSpPr>
          <p:cNvPr id="36" name="TextBox 35::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Not a cost of delivery: under a revenue share Verdal spends nothing.</a:t>
            </a:r>
          </a:p>
        </p:txBody>
      </p:sp>
      <p:sp>
        <p:nvSpPr>
          <p:cNvPr id="37" name="TextBox 36::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€40.4m is the operator's margin and risk, not an expense of ours.</a:t>
            </a:r>
          </a:p>
        </p:txBody>
      </p:sp>
      <p:sp>
        <p:nvSpPr>
          <p:cNvPr id="38" name="TextBox 37::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Under self-operation the same energy costs €65.3m to deliver.</a:t>
            </a:r>
          </a:p>
        </p:txBody>
      </p:sp>
      <p:sp>
        <p:nvSpPr>
          <p:cNvPr id="39" name="TextBox 38::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IEA Global EV Outlook 2025; Ember 2026; WP1 model v2, tabs 1, 3 and 4; Verdal Board paper, June 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02</a:t>
            </a:r>
          </a:p>
        </p:txBody>
      </p:sp>
      <p:sp>
        <p:nvSpPr>
          <p:cNvPr id="3" name="Title 2::TC[T2|neutral]"/>
          <p:cNvSpPr>
            <a:spLocks noGrp="1"/>
          </p:cNvSpPr>
          <p:nvPr>
            <p:ph type="title"/>
          </p:nvPr>
        </p:nvSpPr>
        <p:spPr/>
        <p:txBody>
          <a:bodyPr/>
          <a:lstStyle/>
          <a:p>
            <a:pPr algn="l">
              <a:buNone/>
            </a:pPr>
            <a:r>
              <a:t>What Verdal can address</a:t>
            </a:r>
          </a:p>
        </p:txBody>
      </p:sp>
      <p:sp>
        <p:nvSpPr>
          <p:cNvPr id="4" name="Text Placeholder 3::TC[T4|neutral]"/>
          <p:cNvSpPr>
            <a:spLocks noGrp="1"/>
          </p:cNvSpPr>
          <p:nvPr>
            <p:ph type="body" idx="2"/>
          </p:nvPr>
        </p:nvSpPr>
        <p:spPr/>
        <p:txBody>
          <a:bodyPr/>
          <a:lstStyle/>
          <a:p>
            <a:pPr>
              <a:buNone/>
            </a:pPr>
            <a:r>
              <a:t>The pool, top-down from European electricity; the volume, bottom-up from 1,100 car parks; and what neither has screened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000" b="0">
                <a:solidFill>
                  <a:srgbClr val="221E19"/>
                </a:solidFill>
                <a:latin typeface="Instrument Serif"/>
              </a:rPr>
              <a:t>Four steps take Europe's EV electricity down to 1.3 TWh of grocery destination charging, and three of the four are our judgement, </a:t>
            </a:r>
            <a:r>
              <a:rPr sz="2000" b="0" i="1">
                <a:solidFill>
                  <a:srgbClr val="8C6A3F"/>
                </a:solidFill>
                <a:latin typeface="Instrument Serif"/>
              </a:rPr>
              <a:t>not a published split</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VERDAL CAN ADDRESS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EUROPEAN EV ELECTRICITY TO GROCERY, TWH (2030)</a:t>
            </a:r>
          </a:p>
        </p:txBody>
      </p:sp>
      <p:sp>
        <p:nvSpPr>
          <p:cNvPr id="5" name="Rectangle 4"/>
          <p:cNvSpPr/>
          <p:nvPr/>
        </p:nvSpPr>
        <p:spPr>
          <a:xfrm>
            <a:off x="1060191" y="2759202"/>
            <a:ext cx="5702988" cy="375668"/>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60191" y="2789255"/>
            <a:ext cx="5702988"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European EV power</a:t>
            </a:r>
          </a:p>
        </p:txBody>
      </p:sp>
      <p:sp>
        <p:nvSpPr>
          <p:cNvPr id="7" name="TextBox 6"/>
          <p:cNvSpPr txBox="1"/>
          <p:nvPr/>
        </p:nvSpPr>
        <p:spPr>
          <a:xfrm>
            <a:off x="1060191" y="2969576"/>
            <a:ext cx="5702988"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115.0 TWh</a:t>
            </a:r>
          </a:p>
        </p:txBody>
      </p:sp>
      <p:cxnSp>
        <p:nvCxnSpPr>
          <p:cNvPr id="8" name="Connector 7"/>
          <p:cNvCxnSpPr/>
          <p:nvPr/>
        </p:nvCxnSpPr>
        <p:spPr>
          <a:xfrm>
            <a:off x="1060191" y="3134870"/>
            <a:ext cx="1317383"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H="1">
            <a:off x="5445798" y="3134870"/>
            <a:ext cx="1317382"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0" name="TextBox 9::TC[ANCHOR]"/>
          <p:cNvSpPr txBox="1"/>
          <p:nvPr/>
        </p:nvSpPr>
        <p:spPr>
          <a:xfrm>
            <a:off x="5850702" y="3103680"/>
            <a:ext cx="912478" cy="138623"/>
          </a:xfrm>
          <a:prstGeom prst="rect">
            <a:avLst/>
          </a:prstGeom>
          <a:noFill/>
        </p:spPr>
        <p:txBody>
          <a:bodyPr wrap="none" anchor="ctr" lIns="25400" rIns="25400" tIns="12700" bIns="12700">
            <a:noAutofit/>
          </a:bodyPr>
          <a:lstStyle/>
          <a:p>
            <a:pPr algn="l">
              <a:buNone/>
            </a:pPr>
            <a:r>
              <a:rPr sz="1200" b="1">
                <a:solidFill>
                  <a:srgbClr val="8C6A3F"/>
                </a:solidFill>
                <a:latin typeface="DM Sans"/>
              </a:rPr>
              <a:t>-70 %</a:t>
            </a:r>
          </a:p>
        </p:txBody>
      </p:sp>
      <p:sp>
        <p:nvSpPr>
          <p:cNvPr id="11" name="Rectangle 10"/>
          <p:cNvSpPr/>
          <p:nvPr/>
        </p:nvSpPr>
        <p:spPr>
          <a:xfrm>
            <a:off x="2377574" y="3211113"/>
            <a:ext cx="3068224" cy="375668"/>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377574" y="3241166"/>
            <a:ext cx="3068224"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Public charging</a:t>
            </a:r>
          </a:p>
        </p:txBody>
      </p:sp>
      <p:sp>
        <p:nvSpPr>
          <p:cNvPr id="13" name="TextBox 12"/>
          <p:cNvSpPr txBox="1"/>
          <p:nvPr/>
        </p:nvSpPr>
        <p:spPr>
          <a:xfrm>
            <a:off x="2377574" y="3421487"/>
            <a:ext cx="3068224"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34.5 TWh</a:t>
            </a:r>
          </a:p>
        </p:txBody>
      </p:sp>
      <p:cxnSp>
        <p:nvCxnSpPr>
          <p:cNvPr id="14" name="Connector 13"/>
          <p:cNvCxnSpPr/>
          <p:nvPr/>
        </p:nvCxnSpPr>
        <p:spPr>
          <a:xfrm>
            <a:off x="2377574" y="3586781"/>
            <a:ext cx="440387"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H="1">
            <a:off x="5005411" y="3586781"/>
            <a:ext cx="440387"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6" name="TextBox 15::TC[ANCHOR]"/>
          <p:cNvSpPr txBox="1"/>
          <p:nvPr/>
        </p:nvSpPr>
        <p:spPr>
          <a:xfrm>
            <a:off x="5850702" y="3555591"/>
            <a:ext cx="912478" cy="138623"/>
          </a:xfrm>
          <a:prstGeom prst="rect">
            <a:avLst/>
          </a:prstGeom>
          <a:noFill/>
        </p:spPr>
        <p:txBody>
          <a:bodyPr wrap="none" anchor="ctr" lIns="25400" rIns="25400" tIns="12700" bIns="12700">
            <a:noAutofit/>
          </a:bodyPr>
          <a:lstStyle/>
          <a:p>
            <a:pPr algn="l">
              <a:buNone/>
            </a:pPr>
            <a:r>
              <a:rPr sz="1200" b="1">
                <a:solidFill>
                  <a:srgbClr val="4E4B47"/>
                </a:solidFill>
                <a:latin typeface="DM Sans"/>
              </a:rPr>
              <a:t>-78 %</a:t>
            </a:r>
          </a:p>
        </p:txBody>
      </p:sp>
      <p:sp>
        <p:nvSpPr>
          <p:cNvPr id="17" name="Rectangle 16"/>
          <p:cNvSpPr/>
          <p:nvPr/>
        </p:nvSpPr>
        <p:spPr>
          <a:xfrm>
            <a:off x="2817961" y="3663024"/>
            <a:ext cx="2187449" cy="375668"/>
          </a:xfrm>
          <a:prstGeom prst="rect">
            <a:avLst/>
          </a:prstGeom>
          <a:solidFill>
            <a:srgbClr val="DFD5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2817961" y="3693077"/>
            <a:ext cx="2187449"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Destination</a:t>
            </a:r>
          </a:p>
        </p:txBody>
      </p:sp>
      <p:sp>
        <p:nvSpPr>
          <p:cNvPr id="19" name="TextBox 18"/>
          <p:cNvSpPr txBox="1"/>
          <p:nvPr/>
        </p:nvSpPr>
        <p:spPr>
          <a:xfrm>
            <a:off x="2817961" y="3873398"/>
            <a:ext cx="2187449"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7.6 TWh</a:t>
            </a:r>
          </a:p>
        </p:txBody>
      </p:sp>
      <p:cxnSp>
        <p:nvCxnSpPr>
          <p:cNvPr id="20" name="Connector 19"/>
          <p:cNvCxnSpPr/>
          <p:nvPr/>
        </p:nvCxnSpPr>
        <p:spPr>
          <a:xfrm>
            <a:off x="2817961" y="4038692"/>
            <a:ext cx="86961"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flipH="1">
            <a:off x="4918449" y="4038692"/>
            <a:ext cx="86962"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22" name="TextBox 21::TC[ANCHOR]"/>
          <p:cNvSpPr txBox="1"/>
          <p:nvPr/>
        </p:nvSpPr>
        <p:spPr>
          <a:xfrm>
            <a:off x="5850702" y="4007502"/>
            <a:ext cx="912478" cy="138623"/>
          </a:xfrm>
          <a:prstGeom prst="rect">
            <a:avLst/>
          </a:prstGeom>
          <a:noFill/>
        </p:spPr>
        <p:txBody>
          <a:bodyPr wrap="none" anchor="ctr" lIns="25400" rIns="25400" tIns="12700" bIns="12700">
            <a:noAutofit/>
          </a:bodyPr>
          <a:lstStyle/>
          <a:p>
            <a:pPr algn="l">
              <a:buNone/>
            </a:pPr>
            <a:r>
              <a:rPr sz="1200" b="1">
                <a:solidFill>
                  <a:srgbClr val="4E4B47"/>
                </a:solidFill>
                <a:latin typeface="DM Sans"/>
              </a:rPr>
              <a:t>-70 %</a:t>
            </a:r>
          </a:p>
        </p:txBody>
      </p:sp>
      <p:sp>
        <p:nvSpPr>
          <p:cNvPr id="23" name="Rectangle 22"/>
          <p:cNvSpPr/>
          <p:nvPr/>
        </p:nvSpPr>
        <p:spPr>
          <a:xfrm>
            <a:off x="2904922" y="4114935"/>
            <a:ext cx="2013526" cy="375668"/>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2904922" y="4144988"/>
            <a:ext cx="2013526"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Grocery</a:t>
            </a:r>
          </a:p>
        </p:txBody>
      </p:sp>
      <p:sp>
        <p:nvSpPr>
          <p:cNvPr id="25" name="TextBox 24"/>
          <p:cNvSpPr txBox="1"/>
          <p:nvPr/>
        </p:nvSpPr>
        <p:spPr>
          <a:xfrm>
            <a:off x="2904922" y="4325309"/>
            <a:ext cx="2013526"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2.3 TWh</a:t>
            </a:r>
          </a:p>
        </p:txBody>
      </p:sp>
      <p:cxnSp>
        <p:nvCxnSpPr>
          <p:cNvPr id="26" name="Connector 25"/>
          <p:cNvCxnSpPr/>
          <p:nvPr/>
        </p:nvCxnSpPr>
        <p:spPr>
          <a:xfrm>
            <a:off x="2904922" y="4490603"/>
            <a:ext cx="16018"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flipH="1">
            <a:off x="4902431" y="4490603"/>
            <a:ext cx="16018"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28" name="TextBox 27::TC[ANCHOR]"/>
          <p:cNvSpPr txBox="1"/>
          <p:nvPr/>
        </p:nvSpPr>
        <p:spPr>
          <a:xfrm>
            <a:off x="5850702" y="4459413"/>
            <a:ext cx="912478" cy="138623"/>
          </a:xfrm>
          <a:prstGeom prst="rect">
            <a:avLst/>
          </a:prstGeom>
          <a:noFill/>
        </p:spPr>
        <p:txBody>
          <a:bodyPr wrap="none" anchor="ctr" lIns="25400" rIns="25400" tIns="12700" bIns="12700">
            <a:noAutofit/>
          </a:bodyPr>
          <a:lstStyle/>
          <a:p>
            <a:pPr algn="l">
              <a:buNone/>
            </a:pPr>
            <a:r>
              <a:rPr sz="1200" b="1">
                <a:solidFill>
                  <a:srgbClr val="4E4B47"/>
                </a:solidFill>
                <a:latin typeface="DM Sans"/>
              </a:rPr>
              <a:t>-43 %</a:t>
            </a:r>
          </a:p>
        </p:txBody>
      </p:sp>
      <p:sp>
        <p:nvSpPr>
          <p:cNvPr id="29" name="Rectangle 28"/>
          <p:cNvSpPr/>
          <p:nvPr/>
        </p:nvSpPr>
        <p:spPr>
          <a:xfrm>
            <a:off x="2920940" y="4566846"/>
            <a:ext cx="1981490" cy="375668"/>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2920940" y="4596899"/>
            <a:ext cx="1981490" cy="187834"/>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In scope</a:t>
            </a:r>
          </a:p>
        </p:txBody>
      </p:sp>
      <p:sp>
        <p:nvSpPr>
          <p:cNvPr id="31" name="TextBox 30"/>
          <p:cNvSpPr txBox="1"/>
          <p:nvPr/>
        </p:nvSpPr>
        <p:spPr>
          <a:xfrm>
            <a:off x="2920940" y="4777220"/>
            <a:ext cx="1981490" cy="142754"/>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1.3 TWh</a:t>
            </a:r>
          </a:p>
        </p:txBody>
      </p:sp>
      <p:sp>
        <p:nvSpPr>
          <p:cNvPr id="32" name="Rectangle 31::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A bounding exercise, not a measurement — the bottom-up build on the next page is the primary estimate.</a:t>
            </a:r>
          </a:p>
        </p:txBody>
      </p:sp>
      <p:sp>
        <p:nvSpPr>
          <p:cNvPr id="34" name="Rectangle 33::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WHERE THE FUNNEL IS SOLID</a:t>
            </a:r>
          </a:p>
        </p:txBody>
      </p:sp>
      <p:sp>
        <p:nvSpPr>
          <p:cNvPr id="37" name="TextBox 36::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Only one step is sourced: the IEA's 4.3% EV share of consumption.</a:t>
            </a:r>
          </a:p>
        </p:txBody>
      </p:sp>
      <p:sp>
        <p:nvSpPr>
          <p:cNvPr id="38" name="TextBox 37::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22% destination share of kWh is ours — Europe publishes points.</a:t>
            </a:r>
          </a:p>
        </p:txBody>
      </p:sp>
      <p:sp>
        <p:nvSpPr>
          <p:cNvPr id="39" name="TextBox 38::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30% grocery share has no source at all. It is judgement.</a:t>
            </a:r>
          </a:p>
        </p:txBody>
      </p:sp>
      <p:sp>
        <p:nvSpPr>
          <p:cNvPr id="40" name="Rectangle 39::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WE WOULD FIRM IT UP</a:t>
            </a:r>
          </a:p>
        </p:txBody>
      </p:sp>
      <p:sp>
        <p:nvSpPr>
          <p:cNvPr id="43" name="TextBox 42::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One IEA data download replaces the first steps with a published figure.</a:t>
            </a:r>
          </a:p>
        </p:txBody>
      </p:sp>
      <p:sp>
        <p:nvSpPr>
          <p:cNvPr id="44" name="TextBox 43::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Ask both operators for kWh per bay a year on Verdal's own sites.</a:t>
            </a:r>
          </a:p>
        </p:txBody>
      </p:sp>
      <p:sp>
        <p:nvSpPr>
          <p:cNvPr id="45" name="TextBox 44::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Treat the funnel as the bound, the bottom-up build as the figure.</a:t>
            </a:r>
          </a:p>
        </p:txBody>
      </p:sp>
      <p:sp>
        <p:nvSpPr>
          <p:cNvPr id="46" name="TextBox 45::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IEA Global EV Outlook 2025 (Stated Policies); Ember 2026; Statzon from EAFO data, end-2023; WP1 model v2, tab 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Bottom-up, 1,100 stores at four bays turn 84 GWh a year — </a:t>
            </a:r>
            <a:r>
              <a:rPr sz="2200" b="0" i="1">
                <a:solidFill>
                  <a:srgbClr val="8C6A3F"/>
                </a:solidFill>
                <a:latin typeface="Instrument Serif"/>
              </a:rPr>
              <a:t>6% of the pool, and every euro of it rests on a bay count Verdal has not supplied</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WHAT VERDAL CAN ADDRESS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VERDAL VOLUME FROM ITS OWN ESTATE, GWH A YEAR (2030)</a:t>
            </a:r>
          </a:p>
        </p:txBody>
      </p:sp>
      <p:cxnSp>
        <p:nvCxnSpPr>
          <p:cNvPr id="5" name="Connector 4"/>
          <p:cNvCxnSpPr/>
          <p:nvPr/>
        </p:nvCxnSpPr>
        <p:spPr>
          <a:xfrm>
            <a:off x="2743809" y="351123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flipV="1">
            <a:off x="2852498" y="2779995"/>
            <a:ext cx="0" cy="731236"/>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2852498" y="2779995"/>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2743809" y="351123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2852498" y="3511231"/>
            <a:ext cx="0" cy="731237"/>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2852498" y="4242468"/>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4644805" y="2779995"/>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V="1">
            <a:off x="4753494" y="2292504"/>
            <a:ext cx="0" cy="48749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4753494" y="2292504"/>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4644805" y="2779995"/>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a:off x="4753494" y="2779995"/>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4753494" y="2779995"/>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a:off x="4644805" y="2779995"/>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a:off x="4753494" y="2779995"/>
            <a:ext cx="0" cy="48749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4753494" y="3267486"/>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a:off x="4644805" y="4242468"/>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flipV="1">
            <a:off x="4753494" y="3754977"/>
            <a:ext cx="0" cy="48749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2" name="Connector 21"/>
          <p:cNvCxnSpPr/>
          <p:nvPr/>
        </p:nvCxnSpPr>
        <p:spPr>
          <a:xfrm>
            <a:off x="4753494" y="3754977"/>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a:off x="4644805" y="4242468"/>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a:off x="4753494" y="4242468"/>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a:off x="4753494" y="4242468"/>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4644805" y="4242468"/>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a:off x="4753494" y="4242468"/>
            <a:ext cx="0" cy="48749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4753494" y="4729959"/>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29" name="Rectangle 28"/>
          <p:cNvSpPr/>
          <p:nvPr/>
        </p:nvSpPr>
        <p:spPr>
          <a:xfrm>
            <a:off x="1060191" y="3318892"/>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130520" y="3332754"/>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Total
84.3 GWh</a:t>
            </a:r>
          </a:p>
        </p:txBody>
      </p:sp>
      <p:sp>
        <p:nvSpPr>
          <p:cNvPr id="31" name="Rectangle 30"/>
          <p:cNvSpPr/>
          <p:nvPr/>
        </p:nvSpPr>
        <p:spPr>
          <a:xfrm>
            <a:off x="2961188" y="2587655"/>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3031516" y="2601518"/>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DC bays
64.2 GWh</a:t>
            </a:r>
          </a:p>
        </p:txBody>
      </p:sp>
      <p:sp>
        <p:nvSpPr>
          <p:cNvPr id="33" name="Rectangle 32"/>
          <p:cNvSpPr/>
          <p:nvPr/>
        </p:nvSpPr>
        <p:spPr>
          <a:xfrm>
            <a:off x="4862184" y="2100164"/>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4932512" y="2114027"/>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Bays
2,200</a:t>
            </a:r>
          </a:p>
        </p:txBody>
      </p:sp>
      <p:sp>
        <p:nvSpPr>
          <p:cNvPr id="35" name="Rectangle 34"/>
          <p:cNvSpPr/>
          <p:nvPr/>
        </p:nvSpPr>
        <p:spPr>
          <a:xfrm>
            <a:off x="4862184" y="2587655"/>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4932512" y="2601518"/>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kWh/bay/day
80</a:t>
            </a:r>
          </a:p>
        </p:txBody>
      </p:sp>
      <p:sp>
        <p:nvSpPr>
          <p:cNvPr id="37" name="Rectangle 36"/>
          <p:cNvSpPr/>
          <p:nvPr/>
        </p:nvSpPr>
        <p:spPr>
          <a:xfrm>
            <a:off x="4862184" y="3075147"/>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4932512" y="3089009"/>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Days
365</a:t>
            </a:r>
          </a:p>
        </p:txBody>
      </p:sp>
      <p:sp>
        <p:nvSpPr>
          <p:cNvPr id="39" name="Rectangle 38"/>
          <p:cNvSpPr/>
          <p:nvPr/>
        </p:nvSpPr>
        <p:spPr>
          <a:xfrm>
            <a:off x="2961188" y="4050129"/>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3031516" y="4063991"/>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AC bays
20.1 GWh</a:t>
            </a:r>
          </a:p>
        </p:txBody>
      </p:sp>
      <p:sp>
        <p:nvSpPr>
          <p:cNvPr id="41" name="Rectangle 40"/>
          <p:cNvSpPr/>
          <p:nvPr/>
        </p:nvSpPr>
        <p:spPr>
          <a:xfrm>
            <a:off x="4862184" y="3562638"/>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4932512" y="3576500"/>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Bays
2,200</a:t>
            </a:r>
          </a:p>
        </p:txBody>
      </p:sp>
      <p:sp>
        <p:nvSpPr>
          <p:cNvPr id="43" name="Rectangle 42"/>
          <p:cNvSpPr/>
          <p:nvPr/>
        </p:nvSpPr>
        <p:spPr>
          <a:xfrm>
            <a:off x="4862184" y="4050129"/>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4932512" y="4063991"/>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kWh/bay/day
25</a:t>
            </a:r>
          </a:p>
        </p:txBody>
      </p:sp>
      <p:sp>
        <p:nvSpPr>
          <p:cNvPr id="45" name="Rectangle 44"/>
          <p:cNvSpPr/>
          <p:nvPr/>
        </p:nvSpPr>
        <p:spPr>
          <a:xfrm>
            <a:off x="4862184" y="4537620"/>
            <a:ext cx="1683617" cy="38467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4932512" y="4551482"/>
            <a:ext cx="1542960" cy="356954"/>
          </a:xfrm>
          <a:prstGeom prst="rect">
            <a:avLst/>
          </a:prstGeom>
          <a:noFill/>
        </p:spPr>
        <p:txBody>
          <a:bodyPr wrap="square" anchor="ctr" lIns="12700" rIns="12700" tIns="0" bIns="0">
            <a:noAutofit/>
          </a:bodyPr>
          <a:lstStyle/>
          <a:p>
            <a:pPr>
              <a:buNone/>
            </a:pPr>
            <a:r>
              <a:rPr sz="1300" b="1">
                <a:solidFill>
                  <a:srgbClr val="221E19"/>
                </a:solidFill>
                <a:latin typeface="DM Sans"/>
              </a:rPr>
              <a:t>Days
365</a:t>
            </a:r>
          </a:p>
        </p:txBody>
      </p:sp>
      <p:sp>
        <p:nvSpPr>
          <p:cNvPr id="47" name="Oval 46"/>
          <p:cNvSpPr/>
          <p:nvPr/>
        </p:nvSpPr>
        <p:spPr>
          <a:xfrm>
            <a:off x="2769383" y="3428116"/>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48" name="Connector 47"/>
          <p:cNvCxnSpPr/>
          <p:nvPr/>
        </p:nvCxnSpPr>
        <p:spPr>
          <a:xfrm>
            <a:off x="2806785" y="3511231"/>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49" name="Connector 48"/>
          <p:cNvCxnSpPr/>
          <p:nvPr/>
        </p:nvCxnSpPr>
        <p:spPr>
          <a:xfrm>
            <a:off x="2852498" y="3465518"/>
            <a:ext cx="0" cy="91427"/>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4670379" y="2696880"/>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51" name="Connector 50"/>
          <p:cNvCxnSpPr/>
          <p:nvPr/>
        </p:nvCxnSpPr>
        <p:spPr>
          <a:xfrm>
            <a:off x="4707781" y="2779995"/>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52" name="Connector 51"/>
          <p:cNvCxnSpPr/>
          <p:nvPr/>
        </p:nvCxnSpPr>
        <p:spPr>
          <a:xfrm>
            <a:off x="4753494" y="2734282"/>
            <a:ext cx="0" cy="91426"/>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53" name="Oval 52"/>
          <p:cNvSpPr/>
          <p:nvPr/>
        </p:nvSpPr>
        <p:spPr>
          <a:xfrm>
            <a:off x="4737952" y="2764452"/>
            <a:ext cx="31085" cy="31085"/>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Oval 53"/>
          <p:cNvSpPr/>
          <p:nvPr/>
        </p:nvSpPr>
        <p:spPr>
          <a:xfrm>
            <a:off x="4670379" y="4159353"/>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55" name="Connector 54"/>
          <p:cNvCxnSpPr/>
          <p:nvPr/>
        </p:nvCxnSpPr>
        <p:spPr>
          <a:xfrm>
            <a:off x="4707781" y="4242468"/>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56" name="Connector 55"/>
          <p:cNvCxnSpPr/>
          <p:nvPr/>
        </p:nvCxnSpPr>
        <p:spPr>
          <a:xfrm>
            <a:off x="4753494" y="4196755"/>
            <a:ext cx="0" cy="91426"/>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57" name="Oval 56"/>
          <p:cNvSpPr/>
          <p:nvPr/>
        </p:nvSpPr>
        <p:spPr>
          <a:xfrm>
            <a:off x="4737952" y="4226925"/>
            <a:ext cx="31085" cy="31085"/>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Rectangle 57::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TextBox 58::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Two unsupplied numbers — bays a site, and how many sites qualify — multiply through everything above them.</a:t>
            </a:r>
          </a:p>
        </p:txBody>
      </p:sp>
      <p:sp>
        <p:nvSpPr>
          <p:cNvPr id="60" name="Rectangle 59::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IS VERDAL'S, AND WHAT IS OURS</a:t>
            </a:r>
          </a:p>
        </p:txBody>
      </p:sp>
      <p:sp>
        <p:nvSpPr>
          <p:cNvPr id="63" name="TextBox 62::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1,100 stores is the only figure in this deck that Verdal supplied.</a:t>
            </a:r>
          </a:p>
        </p:txBody>
      </p:sp>
      <p:sp>
        <p:nvSpPr>
          <p:cNvPr id="64" name="TextBox 63::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4 convertible bays a site is ours. It is data-room request no.1.</a:t>
            </a:r>
          </a:p>
        </p:txBody>
      </p:sp>
      <p:sp>
        <p:nvSpPr>
          <p:cNvPr id="65" name="TextBox 64::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80 and 25 kWh a bay a day are modelled; destination rates are unpublished.</a:t>
            </a:r>
          </a:p>
        </p:txBody>
      </p:sp>
      <p:sp>
        <p:nvSpPr>
          <p:cNvPr id="66" name="Rectangle 65::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Rectangle 66::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TextBox 67::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CHECK CAN AND CANNOT PROVE</a:t>
            </a:r>
          </a:p>
        </p:txBody>
      </p:sp>
      <p:sp>
        <p:nvSpPr>
          <p:cNvPr id="69" name="TextBox 68::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84 GWh is 6.5% of the six-country pool on our own funnel.</a:t>
            </a:r>
          </a:p>
        </p:txBody>
      </p:sp>
      <p:sp>
        <p:nvSpPr>
          <p:cNvPr id="70" name="TextBox 69::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Both routes share the same bay count, so their agreement is circular.</a:t>
            </a:r>
          </a:p>
        </p:txBody>
      </p:sp>
      <p:sp>
        <p:nvSpPr>
          <p:cNvPr id="71" name="TextBox 70::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Every euro on the following pages is earned on this volume and no other.</a:t>
            </a:r>
          </a:p>
        </p:txBody>
      </p:sp>
      <p:sp>
        <p:nvSpPr>
          <p:cNvPr id="72" name="TextBox 7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Sources: Verdal RfP, 15 July 2026 (site count); WP1 model v2, tab 2. Bays, eligibility, mix and throughput are explicit assumptions.</a:t>
            </a:r>
          </a:p>
        </p:txBody>
      </p:sp>
    </p:spTree>
  </p:cSld>
  <p:clrMapOvr>
    <a:masterClrMapping/>
  </p:clrMapOvr>
</p:sld>
</file>

<file path=ppt/theme/theme1.xml><?xml version="1.0" encoding="utf-8"?>
<a:theme xmlns:a="http://schemas.openxmlformats.org/drawingml/2006/main" name="Office Theme [1784174345852]">
  <a:themeElements>
    <a:clrScheme name="Office">
      <a:dk1>
        <a:srgbClr val="1A120D"/>
      </a:dk1>
      <a:lt1>
        <a:srgbClr val="F4EBE0"/>
      </a:lt1>
      <a:dk2>
        <a:srgbClr val="8A7865"/>
      </a:dk2>
      <a:lt2>
        <a:srgbClr val="EBE0D0"/>
      </a:lt2>
      <a:accent1>
        <a:srgbClr val="8C6A3F"/>
      </a:accent1>
      <a:accent2>
        <a:srgbClr val="2D8659"/>
      </a:accent2>
      <a:accent3>
        <a:srgbClr val="B3402F"/>
      </a:accent3>
      <a:accent4>
        <a:srgbClr val="5C4A3A"/>
      </a:accent4>
      <a:accent5>
        <a:srgbClr val="6E6B64"/>
      </a:accent5>
      <a:accent6>
        <a:srgbClr val="8A7865"/>
      </a:accent6>
      <a:hlink>
        <a:srgbClr val="467886"/>
      </a:hlink>
      <a:folHlink>
        <a:srgbClr val="96607D"/>
      </a:folHlink>
    </a:clrScheme>
    <a:fontScheme name="Office">
      <a:majorFont>
        <a:latin typeface="Instrument Serif"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DM San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7646534-47AF-084B-8881-43A4F7870443}">
  <we:reference id="wa200010001" version="1.0.0.1" store="en-US" storeType="OMEX"/>
  <we:alternateReferences>
    <we:reference id="WA200010001" version="1.0.0.1" store="" storeType="OMEX"/>
  </we:alternateReferences>
  <we:properties>
    <we:property name="claude.fileId" value="&quot;6f129201-3a2d-4d0a-8e7e-d56daa04a2c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714</TotalTime>
  <Words>83</Words>
  <Application>Microsoft Macintosh PowerPoint</Application>
  <PresentationFormat>Widescreen</PresentationFormat>
  <Paragraphs>13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DM Sans</vt:lpstr>
      <vt:lpstr>Instrument Serif</vt:lpstr>
      <vt:lpstr>JetBrains Mono</vt:lpstr>
      <vt:lpstr>Office Theme [1784174345852]</vt:lpstr>
      <vt:lpstr>Where to play, and who to target</vt:lpstr>
      <vt:lpstr>Market map &amp; sizing</vt:lpstr>
      <vt:lpstr>Four segments, two worth entering now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Jean-Christophe Lanoix</dc:creator>
  <cp:lastModifiedBy>Jean-Christophe Lanoix</cp:lastModifiedBy>
  <cp:revision>21</cp:revision>
  <dcterms:created xsi:type="dcterms:W3CDTF">2026-07-15T16:09:50Z</dcterms:created>
  <dcterms:modified xsi:type="dcterms:W3CDTF">2026-07-18T16:09:57Z</dcterms:modified>
</cp:coreProperties>
</file>