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5"/>
    <p:sldId id="257" r:id="rId4"/>
    <p:sldId id="258" r:id="rId3"/>
    <p:sldId id="259" r:id="rId2"/>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62"/>
    <p:restoredTop sz="94658"/>
  </p:normalViewPr>
  <p:slideViewPr>
    <p:cSldViewPr snapToGrid="0">
      <p:cViewPr varScale="1">
        <p:scale>
          <a:sx n="120" d="100"/>
          <a:sy n="120" d="100"/>
        </p:scale>
        <p:origin x="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4.xml"/><Relationship Id="rId3" Type="http://schemas.openxmlformats.org/officeDocument/2006/relationships/slide" Target="slides/slide3.xml"/><Relationship Id="rId4" Type="http://schemas.openxmlformats.org/officeDocument/2006/relationships/slide" Target="slides/slide2.xml"/><Relationship Id="rId5" Type="http://schemas.openxmlformats.org/officeDocument/2006/relationships/slide" Target="slides/slide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cSld name="Fin">
    <p:spTree>
      <p:nvGrpSpPr>
        <p:cNvPr id="1" name=""/>
        <p:cNvGrpSpPr/>
        <p:nvPr/>
      </p:nvGrpSpPr>
      <p:grpSpPr>
        <a:xfrm>
          <a:off x="0" y="0"/>
          <a:ext cx="0" cy="0"/>
          <a:chOff x="0" y="0"/>
          <a:chExt cx="0" cy="0"/>
        </a:xfrm>
      </p:grpSpPr>
      <p:sp>
        <p:nvSpPr>
          <p:cNvPr id="10" name="Wordmark"/>
          <p:cNvSpPr txBox="1"/>
          <p:nvPr/>
        </p:nvSpPr>
        <p:spPr>
          <a:xfrm>
            <a:off x="609600" y="609600"/>
            <a:ext cx="5080000" cy="3556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1800" b="0" dirty="0">
                <a:solidFill>
                  <a:srgbClr val="8C6A3F"/>
                </a:solidFill>
                <a:latin typeface="Instrument Serif"/>
              </a:rPr>
              <a:t>.</a:t>
            </a:r>
          </a:p>
        </p:txBody>
      </p:sp>
      <p:sp>
        <p:nvSpPr>
          <p:cNvPr id="11" name="Filet"/>
          <p:cNvSpPr/>
          <p:nvPr/>
        </p:nvSpPr>
        <p:spPr>
          <a:xfrm>
            <a:off x="609600" y="3454400"/>
            <a:ext cx="660400" cy="25400"/>
          </a:xfrm>
          <a:prstGeom prst="rect">
            <a:avLst/>
          </a:prstGeom>
          <a:solidFill>
            <a:srgbClr val="8C6A3F"/>
          </a:solidFill>
          <a:ln>
            <a:noFill/>
          </a:ln>
        </p:spPr>
        <p:txBody>
          <a:bodyPr/>
          <a:lstStyle/>
          <a:p>
            <a:endParaRPr/>
          </a:p>
        </p:txBody>
      </p:sp>
      <p:sp>
        <p:nvSpPr>
          <p:cNvPr id="12" name="Titre"/>
          <p:cNvSpPr>
            <a:spLocks noGrp="1"/>
          </p:cNvSpPr>
          <p:nvPr>
            <p:ph type="title" hasCustomPrompt="1"/>
          </p:nvPr>
        </p:nvSpPr>
        <p:spPr>
          <a:xfrm>
            <a:off x="609600" y="2489200"/>
            <a:ext cx="10414000" cy="762000"/>
          </a:xfrm>
          <a:prstGeom prst="rect">
            <a:avLst/>
          </a:prstGeom>
        </p:spPr>
        <p:txBody>
          <a:bodyPr wrap="square" lIns="0" tIns="0" rIns="0" bIns="0" anchor="t">
            <a:noAutofit/>
          </a:bodyPr>
          <a:lstStyle>
            <a:lvl1pPr algn="l">
              <a:buNone/>
              <a:defRPr sz="4000" b="0">
                <a:solidFill>
                  <a:srgbClr val="1A120D"/>
                </a:solidFill>
                <a:latin typeface="Instrument Serif"/>
              </a:defRPr>
            </a:lvl1pPr>
          </a:lstStyle>
          <a:p>
            <a:pPr algn="l">
              <a:buNone/>
            </a:pPr>
            <a:r>
              <a:rPr lang="fr-FR" sz="4000" b="0" dirty="0" err="1">
                <a:solidFill>
                  <a:srgbClr val="1A120D"/>
                </a:solidFill>
                <a:latin typeface="Instrument Serif"/>
              </a:rPr>
              <a:t>Thank</a:t>
            </a:r>
            <a:r>
              <a:rPr lang="fr-FR" sz="4000" b="0" dirty="0">
                <a:solidFill>
                  <a:srgbClr val="1A120D"/>
                </a:solidFill>
                <a:latin typeface="Instrument Serif"/>
              </a:rPr>
              <a:t> </a:t>
            </a:r>
            <a:r>
              <a:rPr lang="fr-FR" sz="4000" b="0" dirty="0" err="1">
                <a:solidFill>
                  <a:srgbClr val="1A120D"/>
                </a:solidFill>
                <a:latin typeface="Instrument Serif"/>
              </a:rPr>
              <a:t>you</a:t>
            </a:r>
            <a:r>
              <a:rPr lang="fr-FR" sz="4000" b="0" dirty="0">
                <a:solidFill>
                  <a:srgbClr val="1A120D"/>
                </a:solidFill>
                <a:latin typeface="Instrument Serif"/>
              </a:rPr>
              <a:t> for </a:t>
            </a:r>
            <a:r>
              <a:rPr lang="fr-FR" sz="4000" b="0" dirty="0" err="1">
                <a:solidFill>
                  <a:srgbClr val="1A120D"/>
                </a:solidFill>
                <a:latin typeface="Instrument Serif"/>
              </a:rPr>
              <a:t>your</a:t>
            </a:r>
            <a:r>
              <a:rPr lang="fr-FR" sz="4000" b="0" dirty="0">
                <a:solidFill>
                  <a:srgbClr val="1A120D"/>
                </a:solidFill>
                <a:latin typeface="Instrument Serif"/>
              </a:rPr>
              <a:t> attention</a:t>
            </a:r>
          </a:p>
        </p:txBody>
      </p:sp>
      <p:sp>
        <p:nvSpPr>
          <p:cNvPr id="13" name="Nom"/>
          <p:cNvSpPr>
            <a:spLocks noGrp="1"/>
          </p:cNvSpPr>
          <p:nvPr>
            <p:ph type="body" idx="1" hasCustomPrompt="1"/>
          </p:nvPr>
        </p:nvSpPr>
        <p:spPr>
          <a:xfrm>
            <a:off x="609600" y="3810000"/>
            <a:ext cx="8890000" cy="381000"/>
          </a:xfrm>
          <a:prstGeom prst="rect">
            <a:avLst/>
          </a:prstGeom>
        </p:spPr>
        <p:txBody>
          <a:bodyPr wrap="square" lIns="0" tIns="0" rIns="0" bIns="0" anchor="t">
            <a:noAutofit/>
          </a:bodyPr>
          <a:lstStyle>
            <a:lvl1pPr algn="l">
              <a:buNone/>
              <a:defRPr sz="1800" b="0">
                <a:solidFill>
                  <a:srgbClr val="1A120D"/>
                </a:solidFill>
                <a:latin typeface="Instrument Serif"/>
              </a:defRPr>
            </a:lvl1pPr>
          </a:lstStyle>
          <a:p>
            <a:pPr algn="l">
              <a:buNone/>
            </a:pPr>
            <a:r>
              <a:rPr lang="fr-FR" sz="1800" b="0" dirty="0">
                <a:solidFill>
                  <a:srgbClr val="1A120D"/>
                </a:solidFill>
                <a:latin typeface="Instrument Serif"/>
              </a:rPr>
              <a:t>Jean-Christophe Lanoix</a:t>
            </a:r>
          </a:p>
        </p:txBody>
      </p:sp>
      <p:sp>
        <p:nvSpPr>
          <p:cNvPr id="14" name="Rôle"/>
          <p:cNvSpPr>
            <a:spLocks noGrp="1"/>
          </p:cNvSpPr>
          <p:nvPr>
            <p:ph type="body" idx="2" hasCustomPrompt="1"/>
          </p:nvPr>
        </p:nvSpPr>
        <p:spPr>
          <a:xfrm>
            <a:off x="609600" y="4318000"/>
            <a:ext cx="8890000" cy="254000"/>
          </a:xfrm>
          <a:prstGeom prst="rect">
            <a:avLst/>
          </a:prstGeom>
        </p:spPr>
        <p:txBody>
          <a:bodyPr wrap="square" lIns="0" tIns="0" rIns="0" bIns="0" anchor="t">
            <a:noAutofit/>
          </a:bodyPr>
          <a:lstStyle>
            <a:lvl1pPr algn="l">
              <a:buNone/>
              <a:defRPr sz="1000" spc="160">
                <a:solidFill>
                  <a:srgbClr val="8A7865"/>
                </a:solidFill>
                <a:latin typeface="JetBrains Mono"/>
              </a:defRPr>
            </a:lvl1pPr>
          </a:lstStyle>
          <a:p>
            <a:pPr algn="l">
              <a:buNone/>
            </a:pPr>
            <a:r>
              <a:rPr lang="fr-FR" sz="1000" spc="160" dirty="0">
                <a:solidFill>
                  <a:srgbClr val="8A7865"/>
                </a:solidFill>
                <a:latin typeface="JetBrains Mono"/>
              </a:rPr>
              <a:t>FOUNDER · TURBOCONSULTANT</a:t>
            </a:r>
          </a:p>
        </p:txBody>
      </p:sp>
      <p:sp>
        <p:nvSpPr>
          <p:cNvPr id="15" name="Email"/>
          <p:cNvSpPr>
            <a:spLocks noGrp="1"/>
          </p:cNvSpPr>
          <p:nvPr>
            <p:ph type="body" idx="3" hasCustomPrompt="1"/>
          </p:nvPr>
        </p:nvSpPr>
        <p:spPr>
          <a:xfrm>
            <a:off x="609600" y="4648200"/>
            <a:ext cx="8890000" cy="304800"/>
          </a:xfrm>
          <a:prstGeom prst="rect">
            <a:avLst/>
          </a:prstGeom>
        </p:spPr>
        <p:txBody>
          <a:bodyPr wrap="square" lIns="0" tIns="0" rIns="0" bIns="0" anchor="t">
            <a:noAutofit/>
          </a:bodyPr>
          <a:lstStyle>
            <a:lvl1pPr algn="l">
              <a:buNone/>
              <a:defRPr sz="1300">
                <a:solidFill>
                  <a:srgbClr val="1A120D"/>
                </a:solidFill>
                <a:latin typeface="JetBrains Mono"/>
              </a:defRPr>
            </a:lvl1pPr>
          </a:lstStyle>
          <a:p>
            <a:pPr algn="l">
              <a:buNone/>
            </a:pPr>
            <a:r>
              <a:rPr lang="fr-FR" sz="1300" dirty="0" err="1">
                <a:solidFill>
                  <a:srgbClr val="1A120D"/>
                </a:solidFill>
                <a:latin typeface="JetBrains Mono"/>
              </a:rPr>
              <a:t>jcl@turboconsultant.com</a:t>
            </a:r>
            <a:endParaRPr lang="fr-FR" sz="1300" dirty="0">
              <a:solidFill>
                <a:srgbClr val="1A120D"/>
              </a:solidFill>
              <a:latin typeface="JetBrains Mono"/>
            </a:endParaRPr>
          </a:p>
        </p:txBody>
      </p:sp>
      <p:sp>
        <p:nvSpPr>
          <p:cNvPr id="16" name="Domaine"/>
          <p:cNvSpPr txBox="1"/>
          <p:nvPr/>
        </p:nvSpPr>
        <p:spPr>
          <a:xfrm>
            <a:off x="609600" y="5003800"/>
            <a:ext cx="8890000" cy="279400"/>
          </a:xfrm>
          <a:prstGeom prst="rect">
            <a:avLst/>
          </a:prstGeom>
          <a:noFill/>
        </p:spPr>
        <p:txBody>
          <a:bodyPr wrap="square" lIns="0" tIns="0" rIns="0" bIns="0" anchor="t">
            <a:noAutofit/>
          </a:bodyPr>
          <a:lstStyle/>
          <a:p>
            <a:pPr algn="l">
              <a:buNone/>
            </a:pPr>
            <a:r>
              <a:rPr lang="fr-FR" sz="1200" b="1">
                <a:solidFill>
                  <a:srgbClr val="8C6A3F"/>
                </a:solidFill>
                <a:latin typeface="JetBrains Mono"/>
              </a:rPr>
              <a:t>turboconsultant.com</a:t>
            </a:r>
          </a:p>
        </p:txBody>
      </p:sp>
    </p:spTree>
    <p:extLst>
      <p:ext uri="{BB962C8B-B14F-4D97-AF65-F5344CB8AC3E}">
        <p14:creationId xmlns:p14="http://schemas.microsoft.com/office/powerpoint/2010/main" val="280071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Séparateur">
    <p:spTree>
      <p:nvGrpSpPr>
        <p:cNvPr id="1" name=""/>
        <p:cNvGrpSpPr/>
        <p:nvPr/>
      </p:nvGrpSpPr>
      <p:grpSpPr>
        <a:xfrm>
          <a:off x="0" y="0"/>
          <a:ext cx="0" cy="0"/>
          <a:chOff x="0" y="0"/>
          <a:chExt cx="0" cy="0"/>
        </a:xfrm>
      </p:grpSpPr>
      <p:sp>
        <p:nvSpPr>
          <p:cNvPr id="10" name="Wordmark"/>
          <p:cNvSpPr txBox="1"/>
          <p:nvPr/>
        </p:nvSpPr>
        <p:spPr>
          <a:xfrm>
            <a:off x="609600" y="609600"/>
            <a:ext cx="5080000" cy="3302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3600" b="0" dirty="0">
                <a:solidFill>
                  <a:srgbClr val="8C6A3F"/>
                </a:solidFill>
                <a:latin typeface="Instrument Serif"/>
              </a:rPr>
              <a:t>.</a:t>
            </a:r>
          </a:p>
        </p:txBody>
      </p:sp>
      <p:sp>
        <p:nvSpPr>
          <p:cNvPr id="11" name="Filet"/>
          <p:cNvSpPr/>
          <p:nvPr/>
        </p:nvSpPr>
        <p:spPr>
          <a:xfrm>
            <a:off x="609600" y="3683000"/>
            <a:ext cx="558800" cy="25400"/>
          </a:xfrm>
          <a:prstGeom prst="rect">
            <a:avLst/>
          </a:prstGeom>
          <a:solidFill>
            <a:srgbClr val="8C6A3F"/>
          </a:solidFill>
          <a:ln>
            <a:noFill/>
          </a:ln>
        </p:spPr>
        <p:txBody>
          <a:bodyPr/>
          <a:lstStyle/>
          <a:p>
            <a:endParaRPr/>
          </a:p>
        </p:txBody>
      </p:sp>
      <p:sp>
        <p:nvSpPr>
          <p:cNvPr id="12" name="Numéro"/>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a:solidFill>
                  <a:srgbClr val="8C6A3F"/>
                </a:solidFill>
                <a:latin typeface="Instrument Serif"/>
              </a:rPr>
              <a:t>01</a:t>
            </a:r>
          </a:p>
        </p:txBody>
      </p:sp>
      <p:sp>
        <p:nvSpPr>
          <p:cNvPr id="13" name="Titre"/>
          <p:cNvSpPr>
            <a:spLocks noGrp="1"/>
          </p:cNvSpPr>
          <p:nvPr>
            <p:ph type="title"/>
          </p:nvPr>
        </p:nvSpPr>
        <p:spPr>
          <a:xfrm>
            <a:off x="609600" y="3810000"/>
            <a:ext cx="10414000" cy="6604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section</a:t>
            </a:r>
          </a:p>
        </p:txBody>
      </p:sp>
      <p:sp>
        <p:nvSpPr>
          <p:cNvPr id="14" name="Sous-titre"/>
          <p:cNvSpPr>
            <a:spLocks noGrp="1"/>
          </p:cNvSpPr>
          <p:nvPr>
            <p:ph type="body" idx="2"/>
          </p:nvPr>
        </p:nvSpPr>
        <p:spPr>
          <a:xfrm>
            <a:off x="609600" y="4597400"/>
            <a:ext cx="9144000" cy="330200"/>
          </a:xfrm>
          <a:prstGeom prst="rect">
            <a:avLst/>
          </a:prstGeom>
        </p:spPr>
        <p:txBody>
          <a:bodyPr wrap="square" lIns="0" tIns="0" rIns="0" bIns="0" anchor="t">
            <a:noAutofit/>
          </a:bodyPr>
          <a:lstStyle>
            <a:lvl1pPr algn="l">
              <a:buNone/>
              <a:defRPr sz="1500">
                <a:solidFill>
                  <a:srgbClr val="8A7865"/>
                </a:solidFill>
                <a:latin typeface="DM Sans"/>
              </a:defRPr>
            </a:lvl1pPr>
          </a:lstStyle>
          <a:p>
            <a:pPr algn="l">
              <a:buNone/>
            </a:pPr>
            <a:r>
              <a:rPr lang="fr-FR" sz="1500">
                <a:solidFill>
                  <a:srgbClr val="8A7865"/>
                </a:solidFill>
                <a:latin typeface="DM Sans"/>
              </a:rPr>
              <a:t>Sous-titre optionnel</a:t>
            </a:r>
          </a:p>
        </p:txBody>
      </p:sp>
      <p:sp>
        <p:nvSpPr>
          <p:cNvPr id="15"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Tree>
    <p:extLst>
      <p:ext uri="{BB962C8B-B14F-4D97-AF65-F5344CB8AC3E}">
        <p14:creationId xmlns:p14="http://schemas.microsoft.com/office/powerpoint/2010/main" val="161068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Titre">
    <p:spTree>
      <p:nvGrpSpPr>
        <p:cNvPr id="1" name=""/>
        <p:cNvGrpSpPr/>
        <p:nvPr/>
      </p:nvGrpSpPr>
      <p:grpSpPr>
        <a:xfrm>
          <a:off x="0" y="0"/>
          <a:ext cx="0" cy="0"/>
          <a:chOff x="0" y="0"/>
          <a:chExt cx="0" cy="0"/>
        </a:xfrm>
      </p:grpSpPr>
      <p:sp>
        <p:nvSpPr>
          <p:cNvPr id="10" name="Wordmark"/>
          <p:cNvSpPr txBox="1"/>
          <p:nvPr/>
        </p:nvSpPr>
        <p:spPr>
          <a:xfrm>
            <a:off x="609600" y="609600"/>
            <a:ext cx="5334000" cy="381000"/>
          </a:xfrm>
          <a:prstGeom prst="rect">
            <a:avLst/>
          </a:prstGeom>
          <a:noFill/>
        </p:spPr>
        <p:txBody>
          <a:bodyPr wrap="square" lIns="0" tIns="0" rIns="0" bIns="0" anchor="t">
            <a:noAutofit/>
          </a:bodyPr>
          <a:lstStyle/>
          <a:p>
            <a:pPr algn="l">
              <a:buNone/>
            </a:pPr>
            <a:r>
              <a:rPr lang="fr-FR" sz="3600" b="0">
                <a:solidFill>
                  <a:srgbClr val="1A120D"/>
                </a:solidFill>
                <a:latin typeface="Instrument Serif"/>
              </a:rPr>
              <a:t>Turboconsultant</a:t>
            </a:r>
            <a:r>
              <a:rPr lang="fr-FR" sz="3600" b="0">
                <a:solidFill>
                  <a:srgbClr val="8C6A3F"/>
                </a:solidFill>
                <a:latin typeface="Instrument Serif"/>
              </a:rPr>
              <a:t>.</a:t>
            </a:r>
          </a:p>
        </p:txBody>
      </p:sp>
      <p:sp>
        <p:nvSpPr>
          <p:cNvPr id="11" name="Titre"/>
          <p:cNvSpPr>
            <a:spLocks noGrp="1"/>
          </p:cNvSpPr>
          <p:nvPr>
            <p:ph type="title"/>
          </p:nvPr>
        </p:nvSpPr>
        <p:spPr>
          <a:xfrm>
            <a:off x="609600" y="2997200"/>
            <a:ext cx="10464800" cy="19050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la présentation</a:t>
            </a:r>
          </a:p>
        </p:txBody>
      </p:sp>
      <p:sp>
        <p:nvSpPr>
          <p:cNvPr id="12" name="Date"/>
          <p:cNvSpPr>
            <a:spLocks noGrp="1"/>
          </p:cNvSpPr>
          <p:nvPr>
            <p:ph type="body" idx="1"/>
          </p:nvPr>
        </p:nvSpPr>
        <p:spPr>
          <a:xfrm>
            <a:off x="609600" y="2616200"/>
            <a:ext cx="6604000" cy="279400"/>
          </a:xfrm>
          <a:prstGeom prst="rect">
            <a:avLst/>
          </a:prstGeom>
        </p:spPr>
        <p:txBody>
          <a:bodyPr wrap="square" lIns="0" tIns="0" rIns="0" bIns="0" anchor="t">
            <a:noAutofit/>
          </a:bodyPr>
          <a:lstStyle>
            <a:lvl1pPr algn="l">
              <a:buNone/>
              <a:defRPr sz="1100" spc="160">
                <a:solidFill>
                  <a:srgbClr val="8A7865"/>
                </a:solidFill>
                <a:latin typeface="JetBrains Mono"/>
              </a:defRPr>
            </a:lvl1pPr>
          </a:lstStyle>
          <a:p>
            <a:pPr algn="l">
              <a:buNone/>
            </a:pPr>
            <a:r>
              <a:rPr lang="fr-FR" sz="1100" spc="160">
                <a:solidFill>
                  <a:srgbClr val="8A7865"/>
                </a:solidFill>
                <a:latin typeface="JetBrains Mono"/>
              </a:rPr>
              <a:t>3 JUILLET 2026</a:t>
            </a:r>
          </a:p>
        </p:txBody>
      </p:sp>
      <p:sp>
        <p:nvSpPr>
          <p:cNvPr id="13" name="Méta"/>
          <p:cNvSpPr>
            <a:spLocks noGrp="1"/>
          </p:cNvSpPr>
          <p:nvPr>
            <p:ph type="body" idx="2"/>
          </p:nvPr>
        </p:nvSpPr>
        <p:spPr>
          <a:xfrm>
            <a:off x="609600" y="6248400"/>
            <a:ext cx="8128000" cy="431800"/>
          </a:xfrm>
          <a:prstGeom prst="rect">
            <a:avLst/>
          </a:prstGeom>
        </p:spPr>
        <p:txBody>
          <a:bodyPr wrap="square" lIns="0" tIns="0" rIns="0" bIns="0" anchor="t">
            <a:noAutofit/>
          </a:bodyPr>
          <a:lstStyle>
            <a:lvl1pPr algn="l">
              <a:buNone/>
              <a:defRPr sz="1050">
                <a:solidFill>
                  <a:srgbClr val="8A7865"/>
                </a:solidFill>
                <a:latin typeface="JetBrains Mono"/>
              </a:defRPr>
            </a:lvl1pPr>
          </a:lstStyle>
          <a:p>
            <a:pPr algn="l">
              <a:buNone/>
            </a:pPr>
            <a:r>
              <a:rPr lang="fr-FR" sz="1050">
                <a:solidFill>
                  <a:srgbClr val="8A7865"/>
                </a:solidFill>
                <a:latin typeface="JetBrains Mono"/>
              </a:rPr>
              <a:t>Turboconsultant · Auteur · Confidentiel</a:t>
            </a:r>
          </a:p>
        </p:txBody>
      </p:sp>
    </p:spTree>
    <p:extLst>
      <p:ext uri="{BB962C8B-B14F-4D97-AF65-F5344CB8AC3E}">
        <p14:creationId xmlns:p14="http://schemas.microsoft.com/office/powerpoint/2010/main" val="83607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Texte">
    <p:spTree>
      <p:nvGrpSpPr>
        <p:cNvPr id="1" name=""/>
        <p:cNvGrpSpPr/>
        <p:nvPr/>
      </p:nvGrpSpPr>
      <p:grpSpPr>
        <a:xfrm>
          <a:off x="0" y="0"/>
          <a:ext cx="0" cy="0"/>
          <a:chOff x="0" y="0"/>
          <a:chExt cx="0" cy="0"/>
        </a:xfrm>
      </p:grpSpPr>
      <p:sp>
        <p:nvSpPr>
          <p:cNvPr id="11" name="Titre"/>
          <p:cNvSpPr>
            <a:spLocks noGrp="1"/>
          </p:cNvSpPr>
          <p:nvPr>
            <p:ph type="title"/>
          </p:nvPr>
        </p:nvSpPr>
        <p:spPr>
          <a:xfrm>
            <a:off x="609600" y="558800"/>
            <a:ext cx="10972800" cy="635000"/>
          </a:xfrm>
          <a:prstGeom prst="rect">
            <a:avLst/>
          </a:prstGeom>
        </p:spPr>
        <p:txBody>
          <a:bodyPr wrap="square" lIns="0" tIns="0" rIns="0" bIns="0" anchor="t">
            <a:noAutofit/>
          </a:bodyPr>
          <a:lstStyle>
            <a:lvl1pPr algn="l">
              <a:buNone/>
              <a:defRPr sz="2800" b="0">
                <a:solidFill>
                  <a:srgbClr val="1A120D"/>
                </a:solidFill>
                <a:latin typeface="Instrument Serif"/>
              </a:defRPr>
            </a:lvl1pPr>
          </a:lstStyle>
          <a:p>
            <a:pPr algn="l">
              <a:buNone/>
            </a:pPr>
            <a:r>
              <a:rPr lang="fr-FR" sz="2800" b="0">
                <a:solidFill>
                  <a:srgbClr val="1A120D"/>
                </a:solidFill>
                <a:latin typeface="Instrument Serif"/>
              </a:rPr>
              <a:t>Titre-action : un finding, pas un sujet</a:t>
            </a:r>
          </a:p>
        </p:txBody>
      </p:sp>
      <p:sp>
        <p:nvSpPr>
          <p:cNvPr id="12" name="Corps"/>
          <p:cNvSpPr>
            <a:spLocks noGrp="1"/>
          </p:cNvSpPr>
          <p:nvPr>
            <p:ph type="body" idx="1"/>
          </p:nvPr>
        </p:nvSpPr>
        <p:spPr>
          <a:xfrm>
            <a:off x="609600" y="1676400"/>
            <a:ext cx="10972800" cy="4191000"/>
          </a:xfrm>
          <a:prstGeom prst="rect">
            <a:avLst/>
          </a:prstGeom>
        </p:spPr>
        <p:txBody>
          <a:bodyPr wrap="square" lIns="0" tIns="0" rIns="0" bIns="0" anchor="t">
            <a:noAutofit/>
          </a:bodyPr>
          <a:lstStyle>
            <a:lvl1pPr algn="l">
              <a:lnSpc>
                <a:spcPct val="130000"/>
              </a:lnSpc>
              <a:buNone/>
              <a:defRPr sz="1500">
                <a:solidFill>
                  <a:srgbClr val="1A120D"/>
                </a:solidFill>
                <a:latin typeface="DM Sans"/>
              </a:defRPr>
            </a:lvl1pPr>
          </a:lstStyle>
          <a:p>
            <a:pPr algn="l">
              <a:lnSpc>
                <a:spcPct val="130000"/>
              </a:lnSpc>
              <a:buNone/>
            </a:pPr>
            <a:r>
              <a:rPr lang="fr-FR" sz="1500" dirty="0">
                <a:solidFill>
                  <a:srgbClr val="1A120D"/>
                </a:solidFill>
                <a:latin typeface="DM Sans"/>
              </a:rPr>
              <a:t>Point clé — développez en une ligne.</a:t>
            </a:r>
          </a:p>
        </p:txBody>
      </p:sp>
      <p:sp>
        <p:nvSpPr>
          <p:cNvPr id="13"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
        <p:nvSpPr>
          <p:cNvPr id="2" name="Filet">
            <a:extLst>
              <a:ext uri="{FF2B5EF4-FFF2-40B4-BE49-F238E27FC236}">
                <a16:creationId xmlns:a16="http://schemas.microsoft.com/office/drawing/2014/main" id="{731CF112-E7FC-5BA0-7B61-5388C6C40EAD}"/>
              </a:ext>
            </a:extLst>
          </p:cNvPr>
          <p:cNvSpPr/>
          <p:nvPr userDrawn="1"/>
        </p:nvSpPr>
        <p:spPr>
          <a:xfrm>
            <a:off x="609600" y="1277731"/>
            <a:ext cx="558800" cy="25400"/>
          </a:xfrm>
          <a:prstGeom prst="rect">
            <a:avLst/>
          </a:prstGeom>
          <a:solidFill>
            <a:srgbClr val="8C6A3F"/>
          </a:solidFill>
          <a:ln>
            <a:noFill/>
          </a:ln>
        </p:spPr>
        <p:txBody>
          <a:bodyPr/>
          <a:lstStyle/>
          <a:p>
            <a:endParaRPr/>
          </a:p>
        </p:txBody>
      </p:sp>
    </p:spTree>
    <p:extLst>
      <p:ext uri="{BB962C8B-B14F-4D97-AF65-F5344CB8AC3E}">
        <p14:creationId xmlns:p14="http://schemas.microsoft.com/office/powerpoint/2010/main" val="387020371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EB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60D5BE-B99D-2D7F-0D51-EB0B642198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9EBC7970-B565-E294-22C5-A3D0EE23EF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Tree>
    <p:extLst>
      <p:ext uri="{BB962C8B-B14F-4D97-AF65-F5344CB8AC3E}">
        <p14:creationId xmlns:p14="http://schemas.microsoft.com/office/powerpoint/2010/main" val="131890678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hf sldNum="0" hdr="0" ftr="0" dt="0"/>
  <p:txStyles>
    <p:titleStyle>
      <a:lvl1pPr algn="l" defTabSz="914400" rtl="0" eaLnBrk="1" latinLnBrk="0" hangingPunct="1">
        <a:lnSpc>
          <a:spcPct val="90000"/>
        </a:lnSpc>
        <a:spcBef>
          <a:spcPct val="0"/>
        </a:spcBef>
        <a:buNone/>
        <a:defRPr sz="4000" b="0" kern="1200">
          <a:solidFill>
            <a:srgbClr val="1A120D"/>
          </a:solidFill>
          <a:latin typeface="Instrument Serif"/>
          <a:ea typeface="+mj-ea"/>
          <a:cs typeface="+mj-cs"/>
        </a:defRPr>
      </a:lvl1pPr>
    </p:titleStyle>
    <p:bodyStyle>
      <a:lvl1pPr marL="0" indent="0" algn="l" defTabSz="914400" rtl="0" eaLnBrk="1" latinLnBrk="0" hangingPunct="1">
        <a:lnSpc>
          <a:spcPct val="130000"/>
        </a:lnSpc>
        <a:spcBef>
          <a:spcPts val="1000"/>
        </a:spcBef>
        <a:buNone/>
        <a:defRPr sz="1500" kern="1200">
          <a:solidFill>
            <a:srgbClr val="1A120D"/>
          </a:solidFill>
          <a:latin typeface="DM Sans"/>
          <a:ea typeface="+mn-ea"/>
          <a:cs typeface="+mn-cs"/>
        </a:defRPr>
      </a:lvl1pPr>
      <a:lvl2pPr marL="228600" indent="0" algn="l" defTabSz="914400" rtl="0" eaLnBrk="1" latinLnBrk="0" hangingPunct="1">
        <a:lnSpc>
          <a:spcPct val="130000"/>
        </a:lnSpc>
        <a:spcBef>
          <a:spcPts val="500"/>
        </a:spcBef>
        <a:buNone/>
        <a:defRPr sz="2400" kern="1200">
          <a:solidFill>
            <a:srgbClr val="1A120D"/>
          </a:solidFill>
          <a:latin typeface="DM Sans"/>
          <a:ea typeface="+mn-ea"/>
          <a:cs typeface="+mn-cs"/>
        </a:defRPr>
      </a:lvl2pPr>
      <a:lvl3pPr marL="457200" indent="0" algn="l" defTabSz="914400" rtl="0" eaLnBrk="1" latinLnBrk="0" hangingPunct="1">
        <a:lnSpc>
          <a:spcPct val="130000"/>
        </a:lnSpc>
        <a:spcBef>
          <a:spcPts val="500"/>
        </a:spcBef>
        <a:buNone/>
        <a:defRPr sz="2000" kern="1200">
          <a:solidFill>
            <a:srgbClr val="1A120D"/>
          </a:solidFill>
          <a:latin typeface="DM Sans"/>
          <a:ea typeface="+mn-ea"/>
          <a:cs typeface="+mn-cs"/>
        </a:defRPr>
      </a:lvl3pPr>
      <a:lvl4pPr marL="685800" indent="0" algn="l" defTabSz="914400" rtl="0" eaLnBrk="1" latinLnBrk="0" hangingPunct="1">
        <a:lnSpc>
          <a:spcPct val="130000"/>
        </a:lnSpc>
        <a:spcBef>
          <a:spcPts val="500"/>
        </a:spcBef>
        <a:buNone/>
        <a:defRPr sz="1800" kern="1200">
          <a:solidFill>
            <a:srgbClr val="1A120D"/>
          </a:solidFill>
          <a:latin typeface="DM Sans"/>
          <a:ea typeface="+mn-ea"/>
          <a:cs typeface="+mn-cs"/>
        </a:defRPr>
      </a:lvl4pPr>
      <a:lvl5pPr marL="914400" indent="0" algn="l" defTabSz="914400" rtl="0" eaLnBrk="1" latinLnBrk="0" hangingPunct="1">
        <a:lnSpc>
          <a:spcPct val="130000"/>
        </a:lnSpc>
        <a:spcBef>
          <a:spcPts val="500"/>
        </a:spcBef>
        <a:buNone/>
        <a:defRPr sz="1800" kern="1200">
          <a:solidFill>
            <a:srgbClr val="1A120D"/>
          </a:solidFill>
          <a:latin typeface="DM Sans"/>
          <a:ea typeface="+mn-ea"/>
          <a:cs typeface="+mn-cs"/>
        </a:defRPr>
      </a:lvl5pPr>
      <a:lvl6pPr marL="1143000" indent="0" algn="l" defTabSz="914400" rtl="0" eaLnBrk="1" latinLnBrk="0" hangingPunct="1">
        <a:lnSpc>
          <a:spcPct val="130000"/>
        </a:lnSpc>
        <a:spcBef>
          <a:spcPts val="500"/>
        </a:spcBef>
        <a:buNone/>
        <a:defRPr sz="1800" kern="1200">
          <a:solidFill>
            <a:srgbClr val="1A120D"/>
          </a:solidFill>
          <a:latin typeface="DM Sans"/>
          <a:ea typeface="+mn-ea"/>
          <a:cs typeface="+mn-cs"/>
        </a:defRPr>
      </a:lvl6pPr>
      <a:lvl7pPr marL="1371600" indent="0" algn="l" defTabSz="914400" rtl="0" eaLnBrk="1" latinLnBrk="0" hangingPunct="1">
        <a:lnSpc>
          <a:spcPct val="130000"/>
        </a:lnSpc>
        <a:spcBef>
          <a:spcPts val="500"/>
        </a:spcBef>
        <a:buNone/>
        <a:defRPr sz="1800" kern="1200">
          <a:solidFill>
            <a:srgbClr val="1A120D"/>
          </a:solidFill>
          <a:latin typeface="DM Sans"/>
          <a:ea typeface="+mn-ea"/>
          <a:cs typeface="+mn-cs"/>
        </a:defRPr>
      </a:lvl7pPr>
      <a:lvl8pPr marL="1600200" indent="0" algn="l" defTabSz="914400" rtl="0" eaLnBrk="1" latinLnBrk="0" hangingPunct="1">
        <a:lnSpc>
          <a:spcPct val="130000"/>
        </a:lnSpc>
        <a:spcBef>
          <a:spcPts val="500"/>
        </a:spcBef>
        <a:buNone/>
        <a:defRPr sz="1800" kern="1200">
          <a:solidFill>
            <a:srgbClr val="1A120D"/>
          </a:solidFill>
          <a:latin typeface="DM Sans"/>
          <a:ea typeface="+mn-ea"/>
          <a:cs typeface="+mn-cs"/>
        </a:defRPr>
      </a:lvl8pPr>
      <a:lvl9pPr marL="1828800" indent="0" algn="l" defTabSz="914400" rtl="0" eaLnBrk="1" latinLnBrk="0" hangingPunct="1">
        <a:lnSpc>
          <a:spcPct val="130000"/>
        </a:lnSpc>
        <a:spcBef>
          <a:spcPts val="500"/>
        </a:spcBef>
        <a:buNone/>
        <a:defRPr sz="1800" kern="1200">
          <a:solidFill>
            <a:srgbClr val="1A120D"/>
          </a:solidFill>
          <a:latin typeface="DM Sans"/>
          <a:ea typeface="+mn-ea"/>
          <a:cs typeface="+mn-cs"/>
        </a:defRPr>
      </a:lvl9pPr>
    </p:bodyStyle>
    <p:otherStyle>
      <a:defPPr>
        <a:defRPr lang="en-FR"/>
      </a:defPPr>
      <a:lvl1pPr marL="0" algn="l" defTabSz="914400" rtl="0" eaLnBrk="1" latinLnBrk="0" hangingPunct="1">
        <a:defRPr sz="1800" kern="1200">
          <a:solidFill>
            <a:schemeClr val="tx1"/>
          </a:solidFill>
          <a:latin typeface="DM Sans"/>
          <a:ea typeface="+mn-ea"/>
          <a:cs typeface="+mn-cs"/>
        </a:defRPr>
      </a:lvl1pPr>
      <a:lvl2pPr marL="457200" algn="l" defTabSz="914400" rtl="0" eaLnBrk="1" latinLnBrk="0" hangingPunct="1">
        <a:defRPr sz="1800" kern="1200">
          <a:solidFill>
            <a:schemeClr val="tx1"/>
          </a:solidFill>
          <a:latin typeface="DM Sans"/>
          <a:ea typeface="+mn-ea"/>
          <a:cs typeface="+mn-cs"/>
        </a:defRPr>
      </a:lvl2pPr>
      <a:lvl3pPr marL="914400" algn="l" defTabSz="914400" rtl="0" eaLnBrk="1" latinLnBrk="0" hangingPunct="1">
        <a:defRPr sz="1800" kern="1200">
          <a:solidFill>
            <a:schemeClr val="tx1"/>
          </a:solidFill>
          <a:latin typeface="DM Sans"/>
          <a:ea typeface="+mn-ea"/>
          <a:cs typeface="+mn-cs"/>
        </a:defRPr>
      </a:lvl3pPr>
      <a:lvl4pPr marL="1371600" algn="l" defTabSz="914400" rtl="0" eaLnBrk="1" latinLnBrk="0" hangingPunct="1">
        <a:defRPr sz="1800" kern="1200">
          <a:solidFill>
            <a:schemeClr val="tx1"/>
          </a:solidFill>
          <a:latin typeface="DM Sans"/>
          <a:ea typeface="+mn-ea"/>
          <a:cs typeface="+mn-cs"/>
        </a:defRPr>
      </a:lvl4pPr>
      <a:lvl5pPr marL="1828800" algn="l" defTabSz="914400" rtl="0" eaLnBrk="1" latinLnBrk="0" hangingPunct="1">
        <a:defRPr sz="1800" kern="1200">
          <a:solidFill>
            <a:schemeClr val="tx1"/>
          </a:solidFill>
          <a:latin typeface="DM Sans"/>
          <a:ea typeface="+mn-ea"/>
          <a:cs typeface="+mn-cs"/>
        </a:defRPr>
      </a:lvl5pPr>
      <a:lvl6pPr marL="2286000" algn="l" defTabSz="914400" rtl="0" eaLnBrk="1" latinLnBrk="0" hangingPunct="1">
        <a:defRPr sz="1800" kern="1200">
          <a:solidFill>
            <a:schemeClr val="tx1"/>
          </a:solidFill>
          <a:latin typeface="DM Sans"/>
          <a:ea typeface="+mn-ea"/>
          <a:cs typeface="+mn-cs"/>
        </a:defRPr>
      </a:lvl6pPr>
      <a:lvl7pPr marL="2743200" algn="l" defTabSz="914400" rtl="0" eaLnBrk="1" latinLnBrk="0" hangingPunct="1">
        <a:defRPr sz="1800" kern="1200">
          <a:solidFill>
            <a:schemeClr val="tx1"/>
          </a:solidFill>
          <a:latin typeface="DM Sans"/>
          <a:ea typeface="+mn-ea"/>
          <a:cs typeface="+mn-cs"/>
        </a:defRPr>
      </a:lvl7pPr>
      <a:lvl8pPr marL="3200400" algn="l" defTabSz="914400" rtl="0" eaLnBrk="1" latinLnBrk="0" hangingPunct="1">
        <a:defRPr sz="1800" kern="1200">
          <a:solidFill>
            <a:schemeClr val="tx1"/>
          </a:solidFill>
          <a:latin typeface="DM Sans"/>
          <a:ea typeface="+mn-ea"/>
          <a:cs typeface="+mn-cs"/>
        </a:defRPr>
      </a:lvl8pPr>
      <a:lvl9pPr marL="3657600" algn="l" defTabSz="914400" rtl="0" eaLnBrk="1" latinLnBrk="0" hangingPunct="1">
        <a:defRPr sz="1800" kern="1200">
          <a:solidFill>
            <a:schemeClr val="tx1"/>
          </a:solidFill>
          <a:latin typeface="DM Sans"/>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WP1 — Market: sizing the opportunity and testing the €25bn Board figure</a:t>
            </a:r>
          </a:p>
        </p:txBody>
      </p:sp>
      <p:sp>
        <p:nvSpPr>
          <p:cNvPr id="3" name="Text Placeholder 2::TC[T4|neutral]"/>
          <p:cNvSpPr>
            <a:spLocks noGrp="1"/>
          </p:cNvSpPr>
          <p:nvPr>
            <p:ph type="body" idx="1"/>
          </p:nvPr>
        </p:nvSpPr>
        <p:spPr/>
        <p:txBody>
          <a:bodyPr/>
          <a:lstStyle/>
          <a:p>
            <a:pPr>
              <a:buNone/>
            </a:pPr>
            <a:r>
              <a:t>27 July 2026</a:t>
            </a:r>
          </a:p>
        </p:txBody>
      </p:sp>
      <p:sp>
        <p:nvSpPr>
          <p:cNvPr id="4" name="Text Placeholder 3::TC[T4|neutral]"/>
          <p:cNvSpPr>
            <a:spLocks noGrp="1"/>
          </p:cNvSpPr>
          <p:nvPr>
            <p:ph type="body" idx="2"/>
          </p:nvPr>
        </p:nvSpPr>
        <p:spPr/>
        <p:txBody>
          <a:bodyPr/>
          <a:lstStyle/>
          <a:p>
            <a:pPr>
              <a:buNone/>
            </a:pPr>
            <a:r>
              <a:t>Verdal Group · VG-STRAT-2026-07 · 27 July 2026 · Confidential — Board review</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03</a:t>
            </a:r>
          </a:p>
        </p:txBody>
      </p:sp>
      <p:sp>
        <p:nvSpPr>
          <p:cNvPr id="3" name="Title 2::TC[T2|neutral]"/>
          <p:cNvSpPr>
            <a:spLocks noGrp="1"/>
          </p:cNvSpPr>
          <p:nvPr>
            <p:ph type="title"/>
          </p:nvPr>
        </p:nvSpPr>
        <p:spPr/>
        <p:txBody>
          <a:bodyPr/>
          <a:lstStyle/>
          <a:p>
            <a:pPr algn="l">
              <a:buNone/>
            </a:pPr>
            <a:r>
              <a:t>What a site host actually earns</a:t>
            </a:r>
          </a:p>
        </p:txBody>
      </p:sp>
      <p:sp>
        <p:nvSpPr>
          <p:cNvPr id="4" name="Text Placeholder 3::TC[T4|neutral]"/>
          <p:cNvSpPr>
            <a:spLocks noGrp="1"/>
          </p:cNvSpPr>
          <p:nvPr>
            <p:ph type="body" idx="2"/>
          </p:nvPr>
        </p:nvSpPr>
        <p:spPr/>
        <p:txBody>
          <a:bodyPr/>
          <a:lstStyle/>
          <a:p>
            <a:pPr>
              <a:buNone/>
            </a:pPr>
            <a:r>
              <a:t>Three commercial structures on the same energy, and the utilisation that decides between them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A renegotiated revenue share beats today's lease by under €1m a year, </a:t>
            </a:r>
            <a:r>
              <a:rPr sz="2200" b="0" i="1">
                <a:solidFill>
                  <a:srgbClr val="8C6A3F"/>
                </a:solidFill>
                <a:latin typeface="Instrument Serif"/>
              </a:rPr>
              <a:t>while operating the chargers ourselves loses €22m on the same energy</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VERDAL'S RESULT BY STRUCTURE, €M/YR 2030</a:t>
            </a:r>
          </a:p>
        </p:txBody>
      </p:sp>
      <p:cxnSp>
        <p:nvCxnSpPr>
          <p:cNvPr id="5" name="Connector 4"/>
          <p:cNvCxnSpPr/>
          <p:nvPr/>
        </p:nvCxnSpPr>
        <p:spPr>
          <a:xfrm>
            <a:off x="1315931" y="4091311"/>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1315931" y="3410460"/>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1315931" y="2729609"/>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719147" y="2048758"/>
            <a:ext cx="1026367" cy="655463"/>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ANCHOR]"/>
          <p:cNvSpPr txBox="1"/>
          <p:nvPr/>
        </p:nvSpPr>
        <p:spPr>
          <a:xfrm>
            <a:off x="1719147" y="1837557"/>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+7.1</a:t>
            </a:r>
          </a:p>
        </p:txBody>
      </p:sp>
      <p:sp>
        <p:nvSpPr>
          <p:cNvPr id="10" name="TextBox 9"/>
          <p:cNvSpPr txBox="1"/>
          <p:nvPr/>
        </p:nvSpPr>
        <p:spPr>
          <a:xfrm>
            <a:off x="1315931" y="483617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Revenue share at 15% of gross</a:t>
            </a:r>
          </a:p>
        </p:txBody>
      </p:sp>
      <p:sp>
        <p:nvSpPr>
          <p:cNvPr id="11" name="Rectangle 10"/>
          <p:cNvSpPr/>
          <p:nvPr/>
        </p:nvSpPr>
        <p:spPr>
          <a:xfrm>
            <a:off x="3551946" y="2094918"/>
            <a:ext cx="1026367" cy="609303"/>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TC[ANCHOR]"/>
          <p:cNvSpPr txBox="1"/>
          <p:nvPr/>
        </p:nvSpPr>
        <p:spPr>
          <a:xfrm>
            <a:off x="3551946" y="1883717"/>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+6.6</a:t>
            </a:r>
          </a:p>
        </p:txBody>
      </p:sp>
      <p:sp>
        <p:nvSpPr>
          <p:cNvPr id="13" name="TextBox 12"/>
          <p:cNvSpPr txBox="1"/>
          <p:nvPr/>
        </p:nvSpPr>
        <p:spPr>
          <a:xfrm>
            <a:off x="3148730" y="483617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Lease the bays, as today</a:t>
            </a:r>
          </a:p>
        </p:txBody>
      </p:sp>
      <p:sp>
        <p:nvSpPr>
          <p:cNvPr id="14" name="Rectangle 13"/>
          <p:cNvSpPr/>
          <p:nvPr/>
        </p:nvSpPr>
        <p:spPr>
          <a:xfrm>
            <a:off x="5384745" y="2704222"/>
            <a:ext cx="1026367" cy="206794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ANCHOR]"/>
          <p:cNvSpPr txBox="1"/>
          <p:nvPr/>
        </p:nvSpPr>
        <p:spPr>
          <a:xfrm>
            <a:off x="4981529" y="4799594"/>
            <a:ext cx="1832798" cy="219456"/>
          </a:xfrm>
          <a:prstGeom prst="rect">
            <a:avLst/>
          </a:prstGeom>
          <a:noFill/>
        </p:spPr>
        <p:txBody>
          <a:bodyPr wrap="none" anchor="t" lIns="25400" rIns="25400" tIns="12700" bIns="12700">
            <a:noAutofit/>
          </a:bodyPr>
          <a:lstStyle/>
          <a:p>
            <a:pPr algn="ctr">
              <a:buNone/>
            </a:pPr>
            <a:r>
              <a:rPr sz="1100" b="1">
                <a:solidFill>
                  <a:srgbClr val="221E19"/>
                </a:solidFill>
                <a:latin typeface="DM Sans"/>
              </a:rPr>
              <a:t>−22.4</a:t>
            </a:r>
          </a:p>
        </p:txBody>
      </p:sp>
      <p:sp>
        <p:nvSpPr>
          <p:cNvPr id="16" name="TextBox 15"/>
          <p:cNvSpPr txBox="1"/>
          <p:nvPr/>
        </p:nvSpPr>
        <p:spPr>
          <a:xfrm>
            <a:off x="4981529" y="2228734"/>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Operate the chargers</a:t>
            </a:r>
          </a:p>
        </p:txBody>
      </p:sp>
      <p:cxnSp>
        <p:nvCxnSpPr>
          <p:cNvPr id="17" name="Connector 16"/>
          <p:cNvCxnSpPr/>
          <p:nvPr/>
        </p:nvCxnSpPr>
        <p:spPr>
          <a:xfrm>
            <a:off x="1315931" y="2704222"/>
            <a:ext cx="5498397"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18" name="Rectangle 1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Same energy, same prices — and at the only published per-bay benchmark, today's lease already beats both alternatives.</a:t>
            </a:r>
          </a:p>
        </p:txBody>
      </p:sp>
      <p:sp>
        <p:nvSpPr>
          <p:cNvPr id="20" name="Rectangle 1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THREE STRUCTURES ARE</a:t>
            </a:r>
          </a:p>
        </p:txBody>
      </p:sp>
      <p:sp>
        <p:nvSpPr>
          <p:cNvPr id="23" name="TextBox 2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Leasing pays a fixed fee per bay and carries nothing. It is today.</a:t>
            </a:r>
          </a:p>
        </p:txBody>
      </p:sp>
      <p:sp>
        <p:nvSpPr>
          <p:cNvPr id="24" name="TextBox 2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revenue share earns about €0.5m more, same bays, same risk.</a:t>
            </a:r>
          </a:p>
        </p:txBody>
      </p:sp>
      <p:sp>
        <p:nvSpPr>
          <p:cNvPr id="25" name="TextBox 2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Operating buys power, chargers and grid, and keeps what is left.</a:t>
            </a:r>
          </a:p>
        </p:txBody>
      </p:sp>
      <p:sp>
        <p:nvSpPr>
          <p:cNvPr id="26" name="Rectangle 2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THIS DOES NOT SETTLE</a:t>
            </a:r>
          </a:p>
        </p:txBody>
      </p:sp>
      <p:sp>
        <p:nvSpPr>
          <p:cNvPr id="29" name="TextBox 2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Savills UK: £3,000-5,000 a bay a year — contested, 2-3x our €1,500.</a:t>
            </a:r>
          </a:p>
        </p:txBody>
      </p:sp>
      <p:sp>
        <p:nvSpPr>
          <p:cNvPr id="30" name="TextBox 2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Verdal holds the real fee; at the UK range the lease already wins.</a:t>
            </a:r>
          </a:p>
        </p:txBody>
      </p:sp>
      <p:sp>
        <p:nvSpPr>
          <p:cNvPr id="31" name="TextBox 3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It prices charging only — Lidl at €0.39/kWh is buying footfall.</a:t>
            </a:r>
          </a:p>
        </p:txBody>
      </p:sp>
      <p:sp>
        <p:nvSpPr>
          <p:cNvPr id="32" name="TextBox 3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tab 3; Eleport Feb-2026; ADAC Feb-2026; Eurostat band IC H2-2025; Savills UK (contested).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Self-operation loses €22.4m on high-power charger economics, </a:t>
            </a:r>
            <a:r>
              <a:rPr sz="2200" b="0" i="1">
                <a:solidFill>
                  <a:srgbClr val="8C6A3F"/>
                </a:solidFill>
                <a:latin typeface="Instrument Serif"/>
              </a:rPr>
              <a:t>and fixed cost per charger does €44m of the €70m of damage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Line</a:t>
            </a:r>
          </a:p>
        </p:txBody>
      </p:sp>
      <p:sp>
        <p:nvSpPr>
          <p:cNvPr id="6" name="TextBox 5::TC[T4|neutral]"/>
          <p:cNvSpPr txBox="1"/>
          <p:nvPr/>
        </p:nvSpPr>
        <p:spPr>
          <a:xfrm>
            <a:off x="4341368" y="1655064"/>
            <a:ext cx="350926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€m a year</a:t>
            </a:r>
          </a:p>
        </p:txBody>
      </p:sp>
      <p:sp>
        <p:nvSpPr>
          <p:cNvPr id="7" name="TextBox 6::TC[T4|neutral]"/>
          <p:cNvSpPr txBox="1"/>
          <p:nvPr/>
        </p:nvSpPr>
        <p:spPr>
          <a:xfrm>
            <a:off x="7996936"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the line rests on</a:t>
            </a:r>
          </a:p>
        </p:txBody>
      </p:sp>
      <p:sp>
        <p:nvSpPr>
          <p:cNvPr id="8" name="Rectangle 7::TC[T5|furniture]"/>
          <p:cNvSpPr/>
          <p:nvPr/>
        </p:nvSpPr>
        <p:spPr>
          <a:xfrm>
            <a:off x="612648" y="1984248"/>
            <a:ext cx="10966704" cy="44919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T4|neutral]"/>
          <p:cNvSpPr txBox="1"/>
          <p:nvPr/>
        </p:nvSpPr>
        <p:spPr>
          <a:xfrm>
            <a:off x="685800" y="1984248"/>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Gross charging revenue</a:t>
            </a:r>
          </a:p>
        </p:txBody>
      </p:sp>
      <p:sp>
        <p:nvSpPr>
          <p:cNvPr id="10" name="TextBox 9::TC[T4|neutral]"/>
          <p:cNvSpPr txBox="1"/>
          <p:nvPr/>
        </p:nvSpPr>
        <p:spPr>
          <a:xfrm>
            <a:off x="4341368" y="1984248"/>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47.6</a:t>
            </a:r>
          </a:p>
        </p:txBody>
      </p:sp>
      <p:sp>
        <p:nvSpPr>
          <p:cNvPr id="11" name="TextBox 10::TC[T4|neutral]"/>
          <p:cNvSpPr txBox="1"/>
          <p:nvPr/>
        </p:nvSpPr>
        <p:spPr>
          <a:xfrm>
            <a:off x="7996936" y="1984248"/>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84.3 GWh at €0.60/kWh DC and €0.45 AC (Eleport and ADAC, Feb-2026)</a:t>
            </a:r>
          </a:p>
        </p:txBody>
      </p:sp>
      <p:sp>
        <p:nvSpPr>
          <p:cNvPr id="12" name="Rectangle 11::TC[T5|furniture]"/>
          <p:cNvSpPr/>
          <p:nvPr/>
        </p:nvSpPr>
        <p:spPr>
          <a:xfrm>
            <a:off x="612648" y="2433447"/>
            <a:ext cx="10966704" cy="44919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TC[T4|neutral]"/>
          <p:cNvSpPr txBox="1"/>
          <p:nvPr/>
        </p:nvSpPr>
        <p:spPr>
          <a:xfrm>
            <a:off x="685800" y="2433447"/>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Electricity, wholesale + network</a:t>
            </a:r>
          </a:p>
        </p:txBody>
      </p:sp>
      <p:sp>
        <p:nvSpPr>
          <p:cNvPr id="14" name="TextBox 13::TC[T4|neutral]"/>
          <p:cNvSpPr txBox="1"/>
          <p:nvPr/>
        </p:nvSpPr>
        <p:spPr>
          <a:xfrm>
            <a:off x="4341368" y="2433447"/>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(16.0)</a:t>
            </a:r>
          </a:p>
        </p:txBody>
      </p:sp>
      <p:sp>
        <p:nvSpPr>
          <p:cNvPr id="15" name="TextBox 14::TC[T4|neutral]"/>
          <p:cNvSpPr txBox="1"/>
          <p:nvPr/>
        </p:nvSpPr>
        <p:spPr>
          <a:xfrm>
            <a:off x="7996936" y="2433447"/>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Eurostat non-household band IC, incl. taxes, H2-2025</a:t>
            </a:r>
          </a:p>
        </p:txBody>
      </p:sp>
      <p:sp>
        <p:nvSpPr>
          <p:cNvPr id="16" name="Rectangle 15::TC[T5|furniture]"/>
          <p:cNvSpPr/>
          <p:nvPr/>
        </p:nvSpPr>
        <p:spPr>
          <a:xfrm>
            <a:off x="612648" y="2882646"/>
            <a:ext cx="10966704" cy="44919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TC[T4|neutral]"/>
          <p:cNvSpPr txBox="1"/>
          <p:nvPr/>
        </p:nvSpPr>
        <p:spPr>
          <a:xfrm>
            <a:off x="685800" y="2882646"/>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Grid capacity and demand charges</a:t>
            </a:r>
          </a:p>
        </p:txBody>
      </p:sp>
      <p:sp>
        <p:nvSpPr>
          <p:cNvPr id="18" name="TextBox 17::TC[T4|neutral]"/>
          <p:cNvSpPr txBox="1"/>
          <p:nvPr/>
        </p:nvSpPr>
        <p:spPr>
          <a:xfrm>
            <a:off x="4341368" y="2882646"/>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(3.4)</a:t>
            </a:r>
          </a:p>
        </p:txBody>
      </p:sp>
      <p:sp>
        <p:nvSpPr>
          <p:cNvPr id="19" name="TextBox 18::TC[T4|neutral]"/>
          <p:cNvSpPr txBox="1"/>
          <p:nvPr/>
        </p:nvSpPr>
        <p:spPr>
          <a:xfrm>
            <a:off x="7996936" y="2882646"/>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€0.04/kWh assumed — published in none of the six countries</a:t>
            </a:r>
          </a:p>
        </p:txBody>
      </p:sp>
      <p:sp>
        <p:nvSpPr>
          <p:cNvPr id="20" name="Rectangle 19::TC[T5|furniture]"/>
          <p:cNvSpPr/>
          <p:nvPr/>
        </p:nvSpPr>
        <p:spPr>
          <a:xfrm>
            <a:off x="612648" y="3331845"/>
            <a:ext cx="10966704" cy="44919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TC[T4|neutral]"/>
          <p:cNvSpPr txBox="1"/>
          <p:nvPr/>
        </p:nvSpPr>
        <p:spPr>
          <a:xfrm>
            <a:off x="685800" y="3331845"/>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Payment, software and roaming</a:t>
            </a:r>
          </a:p>
        </p:txBody>
      </p:sp>
      <p:sp>
        <p:nvSpPr>
          <p:cNvPr id="22" name="TextBox 21::TC[T4|neutral]"/>
          <p:cNvSpPr txBox="1"/>
          <p:nvPr/>
        </p:nvSpPr>
        <p:spPr>
          <a:xfrm>
            <a:off x="4341368" y="3331845"/>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(2.4)</a:t>
            </a:r>
          </a:p>
        </p:txBody>
      </p:sp>
      <p:sp>
        <p:nvSpPr>
          <p:cNvPr id="23" name="TextBox 22::TC[T4|neutral]"/>
          <p:cNvSpPr txBox="1"/>
          <p:nvPr/>
        </p:nvSpPr>
        <p:spPr>
          <a:xfrm>
            <a:off x="7996936" y="3331845"/>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5% of gross — no charging-specific disclosure found</a:t>
            </a:r>
          </a:p>
        </p:txBody>
      </p:sp>
      <p:sp>
        <p:nvSpPr>
          <p:cNvPr id="24" name="Rectangle 23::TC[T5|furniture]"/>
          <p:cNvSpPr/>
          <p:nvPr/>
        </p:nvSpPr>
        <p:spPr>
          <a:xfrm>
            <a:off x="612648" y="3781044"/>
            <a:ext cx="10966704" cy="44919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3781044"/>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Charger operations and maintenance</a:t>
            </a:r>
          </a:p>
        </p:txBody>
      </p:sp>
      <p:sp>
        <p:nvSpPr>
          <p:cNvPr id="26" name="TextBox 25::TC[T4|neutral]"/>
          <p:cNvSpPr txBox="1"/>
          <p:nvPr/>
        </p:nvSpPr>
        <p:spPr>
          <a:xfrm>
            <a:off x="4341368" y="3781044"/>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(24.2)</a:t>
            </a:r>
          </a:p>
        </p:txBody>
      </p:sp>
      <p:sp>
        <p:nvSpPr>
          <p:cNvPr id="27" name="TextBox 26::TC[T4|neutral]"/>
          <p:cNvSpPr txBox="1"/>
          <p:nvPr/>
        </p:nvSpPr>
        <p:spPr>
          <a:xfrm>
            <a:off x="7996936" y="3781044"/>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€19,000 per DC charger a year (Interpath, May 2026)</a:t>
            </a:r>
          </a:p>
        </p:txBody>
      </p:sp>
      <p:sp>
        <p:nvSpPr>
          <p:cNvPr id="28" name="Rectangle 27::TC[T5|furniture]"/>
          <p:cNvSpPr/>
          <p:nvPr/>
        </p:nvSpPr>
        <p:spPr>
          <a:xfrm>
            <a:off x="612648" y="4230243"/>
            <a:ext cx="10966704" cy="44919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4|neutral]"/>
          <p:cNvSpPr txBox="1"/>
          <p:nvPr/>
        </p:nvSpPr>
        <p:spPr>
          <a:xfrm>
            <a:off x="685800" y="4230243"/>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Charger capital, amortised</a:t>
            </a:r>
          </a:p>
        </p:txBody>
      </p:sp>
      <p:sp>
        <p:nvSpPr>
          <p:cNvPr id="30" name="TextBox 29::TC[T4|neutral]"/>
          <p:cNvSpPr txBox="1"/>
          <p:nvPr/>
        </p:nvSpPr>
        <p:spPr>
          <a:xfrm>
            <a:off x="4341368" y="4230243"/>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(19.6)</a:t>
            </a:r>
          </a:p>
        </p:txBody>
      </p:sp>
      <p:sp>
        <p:nvSpPr>
          <p:cNvPr id="31" name="TextBox 30::TC[T4|neutral]"/>
          <p:cNvSpPr txBox="1"/>
          <p:nvPr/>
        </p:nvSpPr>
        <p:spPr>
          <a:xfrm>
            <a:off x="7996936" y="4230243"/>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€200,000 per charger over 12 years (Interpath range €150-250k)</a:t>
            </a:r>
          </a:p>
        </p:txBody>
      </p:sp>
      <p:sp>
        <p:nvSpPr>
          <p:cNvPr id="32" name="Rectangle 31::TC[T5|furniture]"/>
          <p:cNvSpPr/>
          <p:nvPr/>
        </p:nvSpPr>
        <p:spPr>
          <a:xfrm>
            <a:off x="612648" y="4679442"/>
            <a:ext cx="10966704" cy="44919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TC[T4|neutral]"/>
          <p:cNvSpPr txBox="1"/>
          <p:nvPr/>
        </p:nvSpPr>
        <p:spPr>
          <a:xfrm>
            <a:off x="685800" y="4679442"/>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Grid connection, amortised</a:t>
            </a:r>
          </a:p>
        </p:txBody>
      </p:sp>
      <p:sp>
        <p:nvSpPr>
          <p:cNvPr id="34" name="TextBox 33::TC[T4|neutral]"/>
          <p:cNvSpPr txBox="1"/>
          <p:nvPr/>
        </p:nvSpPr>
        <p:spPr>
          <a:xfrm>
            <a:off x="4341368" y="4679442"/>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(4.4)</a:t>
            </a:r>
          </a:p>
        </p:txBody>
      </p:sp>
      <p:sp>
        <p:nvSpPr>
          <p:cNvPr id="35" name="TextBox 34::TC[T4|neutral]"/>
          <p:cNvSpPr txBox="1"/>
          <p:nvPr/>
        </p:nvSpPr>
        <p:spPr>
          <a:xfrm>
            <a:off x="7996936" y="4679442"/>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€60,000 a site over 15 years; published range €10k to €500k</a:t>
            </a:r>
          </a:p>
        </p:txBody>
      </p:sp>
      <p:sp>
        <p:nvSpPr>
          <p:cNvPr id="36" name="Rectangle 35::TC[T5|furniture]"/>
          <p:cNvSpPr/>
          <p:nvPr/>
        </p:nvSpPr>
        <p:spPr>
          <a:xfrm>
            <a:off x="612648" y="5128641"/>
            <a:ext cx="10966704" cy="44919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TC[T4|neutral]"/>
          <p:cNvSpPr txBox="1"/>
          <p:nvPr/>
        </p:nvSpPr>
        <p:spPr>
          <a:xfrm>
            <a:off x="685800" y="5128641"/>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Self-operation result</a:t>
            </a:r>
          </a:p>
        </p:txBody>
      </p:sp>
      <p:sp>
        <p:nvSpPr>
          <p:cNvPr id="38" name="TextBox 37::TC[T4|neutral]"/>
          <p:cNvSpPr txBox="1"/>
          <p:nvPr/>
        </p:nvSpPr>
        <p:spPr>
          <a:xfrm>
            <a:off x="4341368" y="5128641"/>
            <a:ext cx="3509264" cy="449199"/>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(22.4)</a:t>
            </a:r>
          </a:p>
        </p:txBody>
      </p:sp>
      <p:sp>
        <p:nvSpPr>
          <p:cNvPr id="39" name="TextBox 38::TC[T4|neutral]"/>
          <p:cNvSpPr txBox="1"/>
          <p:nvPr/>
        </p:nvSpPr>
        <p:spPr>
          <a:xfrm>
            <a:off x="7996936" y="5128641"/>
            <a:ext cx="3509264" cy="44919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Fixed cost per charger, not the energy margin, is what decides it</a:t>
            </a:r>
          </a:p>
        </p:txBody>
      </p:sp>
      <p:sp>
        <p:nvSpPr>
          <p:cNvPr id="40" name="Rectangle 39::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Fixed cost per charger decides this — so the charger spec, which WP2 has not chosen, decides it too.</a:t>
            </a:r>
          </a:p>
        </p:txBody>
      </p:sp>
      <p:sp>
        <p:nvSpPr>
          <p:cNvPr id="42" name="TextBox 4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tab 3; Interpath, May 2026; Fastned FY2025 and Q2 2025; Eurostat band IC H2-2025; Eleport, Feb-2026.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No demand assumption turns self-operation positive — </a:t>
            </a:r>
            <a:r>
              <a:rPr sz="2200" b="0" i="1">
                <a:solidFill>
                  <a:srgbClr val="8C6A3F"/>
                </a:solidFill>
                <a:latin typeface="Instrument Serif"/>
              </a:rPr>
              <a:t>but two equipment assumptions do, and neither of them is settled</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SELF-OPERATION RESULT AGAINST EACH DRIVER ALONE, €M/YR</a:t>
            </a:r>
          </a:p>
        </p:txBody>
      </p:sp>
      <p:sp>
        <p:nvSpPr>
          <p:cNvPr id="5" name="Rectangle 4"/>
          <p:cNvSpPr/>
          <p:nvPr/>
        </p:nvSpPr>
        <p:spPr>
          <a:xfrm>
            <a:off x="1060191" y="3013069"/>
            <a:ext cx="5702988" cy="29143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060191" y="3595930"/>
            <a:ext cx="5702988" cy="29143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60191" y="4178790"/>
            <a:ext cx="5702988" cy="29143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8" name="Connector 7"/>
          <p:cNvCxnSpPr/>
          <p:nvPr/>
        </p:nvCxnSpPr>
        <p:spPr>
          <a:xfrm>
            <a:off x="2985411" y="3013069"/>
            <a:ext cx="0" cy="1457152"/>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3463070" y="3013069"/>
            <a:ext cx="0" cy="1457152"/>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3940730" y="3013069"/>
            <a:ext cx="0" cy="1457152"/>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4418390" y="3013069"/>
            <a:ext cx="0" cy="1457152"/>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4896049" y="3013069"/>
            <a:ext cx="0" cy="1457152"/>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300666" y="3068441"/>
            <a:ext cx="525425" cy="180686"/>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3826092" y="3068441"/>
            <a:ext cx="1041298" cy="18068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60191" y="3033470"/>
            <a:ext cx="1201506" cy="25063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DC throughput</a:t>
            </a:r>
          </a:p>
        </p:txBody>
      </p:sp>
      <p:sp>
        <p:nvSpPr>
          <p:cNvPr id="16" name="TextBox 15"/>
          <p:cNvSpPr txBox="1"/>
          <p:nvPr/>
        </p:nvSpPr>
        <p:spPr>
          <a:xfrm>
            <a:off x="2744202" y="3039151"/>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-33.4</a:t>
            </a:r>
          </a:p>
        </p:txBody>
      </p:sp>
      <p:sp>
        <p:nvSpPr>
          <p:cNvPr id="17" name="TextBox 16"/>
          <p:cNvSpPr txBox="1"/>
          <p:nvPr/>
        </p:nvSpPr>
        <p:spPr>
          <a:xfrm>
            <a:off x="4918537" y="3039151"/>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-0.6</a:t>
            </a:r>
          </a:p>
        </p:txBody>
      </p:sp>
      <p:sp>
        <p:nvSpPr>
          <p:cNvPr id="18" name="TextBox 17"/>
          <p:cNvSpPr txBox="1"/>
          <p:nvPr/>
        </p:nvSpPr>
        <p:spPr>
          <a:xfrm>
            <a:off x="5611751" y="3033470"/>
            <a:ext cx="1151428" cy="250630"/>
          </a:xfrm>
          <a:prstGeom prst="rect">
            <a:avLst/>
          </a:prstGeom>
          <a:noFill/>
        </p:spPr>
        <p:txBody>
          <a:bodyPr wrap="square" anchor="ctr" lIns="25400" rIns="25400" tIns="12700" bIns="12700">
            <a:noAutofit/>
          </a:bodyPr>
          <a:lstStyle/>
          <a:p>
            <a:pPr algn="l">
              <a:buNone/>
            </a:pPr>
            <a:r>
              <a:rPr sz="900" b="0">
                <a:solidFill>
                  <a:srgbClr val="4E4B47"/>
                </a:solidFill>
                <a:latin typeface="DM Sans"/>
              </a:rPr>
              <a:t>40 to 160 kWh</a:t>
            </a:r>
          </a:p>
        </p:txBody>
      </p:sp>
      <p:sp>
        <p:nvSpPr>
          <p:cNvPr id="19" name="Rectangle 18"/>
          <p:cNvSpPr/>
          <p:nvPr/>
        </p:nvSpPr>
        <p:spPr>
          <a:xfrm>
            <a:off x="2961528" y="3359871"/>
            <a:ext cx="864564" cy="180686"/>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3826092" y="3359871"/>
            <a:ext cx="429893" cy="18068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60191" y="3324900"/>
            <a:ext cx="1201506" cy="25063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Bays per site</a:t>
            </a:r>
          </a:p>
        </p:txBody>
      </p:sp>
      <p:sp>
        <p:nvSpPr>
          <p:cNvPr id="22" name="TextBox 21"/>
          <p:cNvSpPr txBox="1"/>
          <p:nvPr/>
        </p:nvSpPr>
        <p:spPr>
          <a:xfrm>
            <a:off x="2405063" y="3330581"/>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-40.5</a:t>
            </a:r>
          </a:p>
        </p:txBody>
      </p:sp>
      <p:sp>
        <p:nvSpPr>
          <p:cNvPr id="23" name="TextBox 22"/>
          <p:cNvSpPr txBox="1"/>
          <p:nvPr/>
        </p:nvSpPr>
        <p:spPr>
          <a:xfrm>
            <a:off x="4307133" y="3330581"/>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-13.4</a:t>
            </a:r>
          </a:p>
        </p:txBody>
      </p:sp>
      <p:sp>
        <p:nvSpPr>
          <p:cNvPr id="24" name="TextBox 23"/>
          <p:cNvSpPr txBox="1"/>
          <p:nvPr/>
        </p:nvSpPr>
        <p:spPr>
          <a:xfrm>
            <a:off x="5611751" y="3324900"/>
            <a:ext cx="1151428" cy="250630"/>
          </a:xfrm>
          <a:prstGeom prst="rect">
            <a:avLst/>
          </a:prstGeom>
          <a:noFill/>
        </p:spPr>
        <p:txBody>
          <a:bodyPr wrap="square" anchor="ctr" lIns="25400" rIns="25400" tIns="12700" bIns="12700">
            <a:noAutofit/>
          </a:bodyPr>
          <a:lstStyle/>
          <a:p>
            <a:pPr algn="l">
              <a:buNone/>
            </a:pPr>
            <a:r>
              <a:rPr sz="900" b="0">
                <a:solidFill>
                  <a:srgbClr val="4E4B47"/>
                </a:solidFill>
                <a:latin typeface="DM Sans"/>
              </a:rPr>
              <a:t>2 to 8 bays</a:t>
            </a:r>
          </a:p>
        </p:txBody>
      </p:sp>
      <p:sp>
        <p:nvSpPr>
          <p:cNvPr id="25" name="Rectangle 24"/>
          <p:cNvSpPr/>
          <p:nvPr/>
        </p:nvSpPr>
        <p:spPr>
          <a:xfrm>
            <a:off x="3826092" y="3651302"/>
            <a:ext cx="1098617" cy="18068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060191" y="3616330"/>
            <a:ext cx="1201506" cy="25063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Charger spec</a:t>
            </a:r>
          </a:p>
        </p:txBody>
      </p:sp>
      <p:sp>
        <p:nvSpPr>
          <p:cNvPr id="27" name="TextBox 26"/>
          <p:cNvSpPr txBox="1"/>
          <p:nvPr/>
        </p:nvSpPr>
        <p:spPr>
          <a:xfrm>
            <a:off x="3269627" y="3622011"/>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-22.4</a:t>
            </a:r>
          </a:p>
        </p:txBody>
      </p:sp>
      <p:sp>
        <p:nvSpPr>
          <p:cNvPr id="28" name="TextBox 27"/>
          <p:cNvSpPr txBox="1"/>
          <p:nvPr/>
        </p:nvSpPr>
        <p:spPr>
          <a:xfrm>
            <a:off x="4975857" y="3622011"/>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0.6</a:t>
            </a:r>
          </a:p>
        </p:txBody>
      </p:sp>
      <p:sp>
        <p:nvSpPr>
          <p:cNvPr id="29" name="TextBox 28"/>
          <p:cNvSpPr txBox="1"/>
          <p:nvPr/>
        </p:nvSpPr>
        <p:spPr>
          <a:xfrm>
            <a:off x="5611751" y="3616330"/>
            <a:ext cx="1151428" cy="250630"/>
          </a:xfrm>
          <a:prstGeom prst="rect">
            <a:avLst/>
          </a:prstGeom>
          <a:noFill/>
        </p:spPr>
        <p:txBody>
          <a:bodyPr wrap="square" anchor="ctr" lIns="25400" rIns="25400" tIns="12700" bIns="12700">
            <a:noAutofit/>
          </a:bodyPr>
          <a:lstStyle/>
          <a:p>
            <a:pPr algn="l">
              <a:buNone/>
            </a:pPr>
            <a:r>
              <a:rPr sz="900" b="0">
                <a:solidFill>
                  <a:srgbClr val="4E4B47"/>
                </a:solidFill>
                <a:latin typeface="DM Sans"/>
              </a:rPr>
              <a:t>200 kW to 75 kW</a:t>
            </a:r>
          </a:p>
        </p:txBody>
      </p:sp>
      <p:sp>
        <p:nvSpPr>
          <p:cNvPr id="30" name="Rectangle 29"/>
          <p:cNvSpPr/>
          <p:nvPr/>
        </p:nvSpPr>
        <p:spPr>
          <a:xfrm>
            <a:off x="3826092" y="3942732"/>
            <a:ext cx="936212" cy="18068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1060191" y="3907760"/>
            <a:ext cx="1201506" cy="250630"/>
          </a:xfrm>
          <a:prstGeom prst="rect">
            <a:avLst/>
          </a:prstGeom>
          <a:noFill/>
        </p:spPr>
        <p:txBody>
          <a:bodyPr wrap="square" anchor="ctr" lIns="25400" rIns="25400" tIns="12700" bIns="12700">
            <a:noAutofit/>
          </a:bodyPr>
          <a:lstStyle/>
          <a:p>
            <a:pPr algn="r">
              <a:buNone/>
            </a:pPr>
            <a:r>
              <a:rPr sz="900" b="0">
                <a:solidFill>
                  <a:srgbClr val="221E19"/>
                </a:solidFill>
                <a:latin typeface="DM Sans"/>
              </a:rPr>
              <a:t>Bays per charger</a:t>
            </a:r>
          </a:p>
        </p:txBody>
      </p:sp>
      <p:sp>
        <p:nvSpPr>
          <p:cNvPr id="32" name="TextBox 31"/>
          <p:cNvSpPr txBox="1"/>
          <p:nvPr/>
        </p:nvSpPr>
        <p:spPr>
          <a:xfrm>
            <a:off x="3269627" y="3913441"/>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-22.4</a:t>
            </a:r>
          </a:p>
        </p:txBody>
      </p:sp>
      <p:sp>
        <p:nvSpPr>
          <p:cNvPr id="33" name="TextBox 32"/>
          <p:cNvSpPr txBox="1"/>
          <p:nvPr/>
        </p:nvSpPr>
        <p:spPr>
          <a:xfrm>
            <a:off x="4813452" y="3913441"/>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-2.8</a:t>
            </a:r>
          </a:p>
        </p:txBody>
      </p:sp>
      <p:sp>
        <p:nvSpPr>
          <p:cNvPr id="34" name="TextBox 33"/>
          <p:cNvSpPr txBox="1"/>
          <p:nvPr/>
        </p:nvSpPr>
        <p:spPr>
          <a:xfrm>
            <a:off x="5611751" y="3907760"/>
            <a:ext cx="1151428" cy="250630"/>
          </a:xfrm>
          <a:prstGeom prst="rect">
            <a:avLst/>
          </a:prstGeom>
          <a:noFill/>
        </p:spPr>
        <p:txBody>
          <a:bodyPr wrap="square" anchor="ctr" lIns="25400" rIns="25400" tIns="12700" bIns="12700">
            <a:noAutofit/>
          </a:bodyPr>
          <a:lstStyle/>
          <a:p>
            <a:pPr algn="l">
              <a:buNone/>
            </a:pPr>
            <a:r>
              <a:rPr sz="900" b="0">
                <a:solidFill>
                  <a:srgbClr val="4E4B47"/>
                </a:solidFill>
                <a:latin typeface="DM Sans"/>
              </a:rPr>
              <a:t>2 to 4 outlets</a:t>
            </a:r>
          </a:p>
        </p:txBody>
      </p:sp>
      <p:sp>
        <p:nvSpPr>
          <p:cNvPr id="35" name="Rectangle 34"/>
          <p:cNvSpPr/>
          <p:nvPr/>
        </p:nvSpPr>
        <p:spPr>
          <a:xfrm>
            <a:off x="3472623" y="4234162"/>
            <a:ext cx="353468" cy="180686"/>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3826092" y="4234162"/>
            <a:ext cx="229276" cy="18068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1060191" y="4199191"/>
            <a:ext cx="1201506" cy="250630"/>
          </a:xfrm>
          <a:prstGeom prst="rect">
            <a:avLst/>
          </a:prstGeom>
          <a:noFill/>
        </p:spPr>
        <p:txBody>
          <a:bodyPr wrap="square" anchor="ctr" lIns="25400" rIns="25400" tIns="12700" bIns="12700">
            <a:noAutofit/>
          </a:bodyPr>
          <a:lstStyle/>
          <a:p>
            <a:pPr algn="r">
              <a:buNone/>
            </a:pPr>
            <a:r>
              <a:rPr sz="900" b="0">
                <a:solidFill>
                  <a:srgbClr val="221E19"/>
                </a:solidFill>
                <a:latin typeface="DM Sans"/>
              </a:rPr>
              <a:t>Contribution/kWh</a:t>
            </a:r>
          </a:p>
        </p:txBody>
      </p:sp>
      <p:sp>
        <p:nvSpPr>
          <p:cNvPr id="38" name="TextBox 37"/>
          <p:cNvSpPr txBox="1"/>
          <p:nvPr/>
        </p:nvSpPr>
        <p:spPr>
          <a:xfrm>
            <a:off x="2916159" y="4204872"/>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-29.8</a:t>
            </a:r>
          </a:p>
        </p:txBody>
      </p:sp>
      <p:sp>
        <p:nvSpPr>
          <p:cNvPr id="39" name="TextBox 38"/>
          <p:cNvSpPr txBox="1"/>
          <p:nvPr/>
        </p:nvSpPr>
        <p:spPr>
          <a:xfrm>
            <a:off x="4106516" y="4204872"/>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-17.6</a:t>
            </a:r>
          </a:p>
        </p:txBody>
      </p:sp>
      <p:sp>
        <p:nvSpPr>
          <p:cNvPr id="40" name="TextBox 39"/>
          <p:cNvSpPr txBox="1"/>
          <p:nvPr/>
        </p:nvSpPr>
        <p:spPr>
          <a:xfrm>
            <a:off x="5611751" y="4199191"/>
            <a:ext cx="1151428" cy="250630"/>
          </a:xfrm>
          <a:prstGeom prst="rect">
            <a:avLst/>
          </a:prstGeom>
          <a:noFill/>
        </p:spPr>
        <p:txBody>
          <a:bodyPr wrap="square" anchor="ctr" lIns="25400" rIns="25400" tIns="12700" bIns="12700">
            <a:noAutofit/>
          </a:bodyPr>
          <a:lstStyle/>
          <a:p>
            <a:pPr algn="l">
              <a:buNone/>
            </a:pPr>
            <a:r>
              <a:rPr sz="900" b="0">
                <a:solidFill>
                  <a:srgbClr val="4E4B47"/>
                </a:solidFill>
                <a:latin typeface="DM Sans"/>
              </a:rPr>
              <a:t>€0.25 to €0.45</a:t>
            </a:r>
          </a:p>
        </p:txBody>
      </p:sp>
      <p:cxnSp>
        <p:nvCxnSpPr>
          <p:cNvPr id="41" name="Connector 40"/>
          <p:cNvCxnSpPr/>
          <p:nvPr/>
        </p:nvCxnSpPr>
        <p:spPr>
          <a:xfrm>
            <a:off x="3826092" y="2971483"/>
            <a:ext cx="0" cy="1533393"/>
          </a:xfrm>
          <a:prstGeom prst="line">
            <a:avLst/>
          </a:prstGeom>
          <a:ln w="20320">
            <a:solidFill>
              <a:srgbClr val="221E19"/>
            </a:solidFill>
          </a:ln>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3218682" y="2319649"/>
            <a:ext cx="1214818" cy="254508"/>
          </a:xfrm>
          <a:prstGeom prst="rect">
            <a:avLst/>
          </a:prstGeom>
          <a:noFill/>
        </p:spPr>
        <p:txBody>
          <a:bodyPr wrap="none" anchor="ctr" lIns="25400" rIns="25400" tIns="12700" bIns="12700">
            <a:noAutofit/>
          </a:bodyPr>
          <a:lstStyle/>
          <a:p>
            <a:pPr algn="ctr">
              <a:buNone/>
            </a:pPr>
            <a:r>
              <a:rPr sz="950" b="1">
                <a:solidFill>
                  <a:srgbClr val="221E19"/>
                </a:solidFill>
                <a:latin typeface="DM Sans"/>
              </a:rPr>
              <a:t>Base case -22.4</a:t>
            </a:r>
          </a:p>
        </p:txBody>
      </p:sp>
      <p:sp>
        <p:nvSpPr>
          <p:cNvPr id="43" name="TextBox 42"/>
          <p:cNvSpPr txBox="1"/>
          <p:nvPr/>
        </p:nvSpPr>
        <p:spPr>
          <a:xfrm>
            <a:off x="5611751" y="2592445"/>
            <a:ext cx="1151428" cy="384048"/>
          </a:xfrm>
          <a:prstGeom prst="rect">
            <a:avLst/>
          </a:prstGeom>
          <a:noFill/>
        </p:spPr>
        <p:txBody>
          <a:bodyPr wrap="square" anchor="ctr" lIns="25400" rIns="25400" tIns="12700" bIns="12700">
            <a:noAutofit/>
          </a:bodyPr>
          <a:lstStyle/>
          <a:p>
            <a:pPr algn="l">
              <a:buNone/>
            </a:pPr>
            <a:r>
              <a:rPr sz="900" b="1">
                <a:solidFill>
                  <a:srgbClr val="4E4B47"/>
                </a:solidFill>
                <a:latin typeface="DM Sans"/>
              </a:rPr>
              <a:t>Range tested</a:t>
            </a:r>
          </a:p>
        </p:txBody>
      </p:sp>
      <p:cxnSp>
        <p:nvCxnSpPr>
          <p:cNvPr id="44" name="Connector 43"/>
          <p:cNvCxnSpPr/>
          <p:nvPr/>
        </p:nvCxnSpPr>
        <p:spPr>
          <a:xfrm>
            <a:off x="2843737" y="4470221"/>
            <a:ext cx="2198763"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45" name="Connector 44"/>
          <p:cNvCxnSpPr/>
          <p:nvPr/>
        </p:nvCxnSpPr>
        <p:spPr>
          <a:xfrm>
            <a:off x="2985411" y="4470221"/>
            <a:ext cx="0" cy="34655"/>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11091" y="451873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-40</a:t>
            </a:r>
          </a:p>
        </p:txBody>
      </p:sp>
      <p:cxnSp>
        <p:nvCxnSpPr>
          <p:cNvPr id="47" name="Connector 46"/>
          <p:cNvCxnSpPr/>
          <p:nvPr/>
        </p:nvCxnSpPr>
        <p:spPr>
          <a:xfrm>
            <a:off x="3463070" y="4470221"/>
            <a:ext cx="0" cy="34655"/>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3188750" y="451873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-30</a:t>
            </a:r>
          </a:p>
        </p:txBody>
      </p:sp>
      <p:cxnSp>
        <p:nvCxnSpPr>
          <p:cNvPr id="49" name="Connector 48"/>
          <p:cNvCxnSpPr/>
          <p:nvPr/>
        </p:nvCxnSpPr>
        <p:spPr>
          <a:xfrm>
            <a:off x="3940730" y="4470221"/>
            <a:ext cx="0" cy="34655"/>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3666410" y="451873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-20</a:t>
            </a:r>
          </a:p>
        </p:txBody>
      </p:sp>
      <p:cxnSp>
        <p:nvCxnSpPr>
          <p:cNvPr id="51" name="Connector 50"/>
          <p:cNvCxnSpPr/>
          <p:nvPr/>
        </p:nvCxnSpPr>
        <p:spPr>
          <a:xfrm>
            <a:off x="4418390" y="4470221"/>
            <a:ext cx="0" cy="34655"/>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4144070" y="451873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-10</a:t>
            </a:r>
          </a:p>
        </p:txBody>
      </p:sp>
      <p:cxnSp>
        <p:nvCxnSpPr>
          <p:cNvPr id="53" name="Connector 52"/>
          <p:cNvCxnSpPr/>
          <p:nvPr/>
        </p:nvCxnSpPr>
        <p:spPr>
          <a:xfrm>
            <a:off x="4896049" y="4470221"/>
            <a:ext cx="0" cy="34655"/>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4621729" y="451873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0</a:t>
            </a:r>
          </a:p>
        </p:txBody>
      </p:sp>
      <p:sp>
        <p:nvSpPr>
          <p:cNvPr id="55" name="TextBox 54"/>
          <p:cNvSpPr txBox="1"/>
          <p:nvPr/>
        </p:nvSpPr>
        <p:spPr>
          <a:xfrm>
            <a:off x="2843737" y="4799594"/>
            <a:ext cx="2198762" cy="246888"/>
          </a:xfrm>
          <a:prstGeom prst="rect">
            <a:avLst/>
          </a:prstGeom>
          <a:noFill/>
        </p:spPr>
        <p:txBody>
          <a:bodyPr wrap="none" anchor="ctr" lIns="25400" rIns="25400" tIns="12700" bIns="12700">
            <a:noAutofit/>
          </a:bodyPr>
          <a:lstStyle/>
          <a:p>
            <a:pPr algn="ctr">
              <a:buNone/>
            </a:pPr>
            <a:r>
              <a:rPr sz="900" b="0">
                <a:solidFill>
                  <a:srgbClr val="4E4B47"/>
                </a:solidFill>
                <a:latin typeface="DM Sans"/>
              </a:rPr>
              <a:t>€m a year</a:t>
            </a:r>
          </a:p>
        </p:txBody>
      </p:sp>
      <p:sp>
        <p:nvSpPr>
          <p:cNvPr id="56" name="Rectangle 55"/>
          <p:cNvSpPr/>
          <p:nvPr/>
        </p:nvSpPr>
        <p:spPr>
          <a:xfrm>
            <a:off x="2843737" y="2048758"/>
            <a:ext cx="127869" cy="69311"/>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TC[ANCHOR]"/>
          <p:cNvSpPr txBox="1"/>
          <p:nvPr/>
        </p:nvSpPr>
        <p:spPr>
          <a:xfrm>
            <a:off x="3009967" y="2006490"/>
            <a:ext cx="632587" cy="153847"/>
          </a:xfrm>
          <a:prstGeom prst="rect">
            <a:avLst/>
          </a:prstGeom>
          <a:noFill/>
        </p:spPr>
        <p:txBody>
          <a:bodyPr wrap="none" anchor="ctr" lIns="25400" rIns="25400" tIns="12700" bIns="12700">
            <a:noAutofit/>
          </a:bodyPr>
          <a:lstStyle/>
          <a:p>
            <a:pPr algn="l">
              <a:buNone/>
            </a:pPr>
            <a:r>
              <a:rPr sz="900" b="0">
                <a:solidFill>
                  <a:srgbClr val="221E19"/>
                </a:solidFill>
                <a:latin typeface="DM Sans"/>
              </a:rPr>
              <a:t>Downside</a:t>
            </a:r>
          </a:p>
        </p:txBody>
      </p:sp>
      <p:sp>
        <p:nvSpPr>
          <p:cNvPr id="58" name="Rectangle 57"/>
          <p:cNvSpPr/>
          <p:nvPr/>
        </p:nvSpPr>
        <p:spPr>
          <a:xfrm>
            <a:off x="3752282" y="2048758"/>
            <a:ext cx="127869" cy="69311"/>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TC[ANCHOR]"/>
          <p:cNvSpPr txBox="1"/>
          <p:nvPr/>
        </p:nvSpPr>
        <p:spPr>
          <a:xfrm>
            <a:off x="3918513" y="2006490"/>
            <a:ext cx="463423" cy="153847"/>
          </a:xfrm>
          <a:prstGeom prst="rect">
            <a:avLst/>
          </a:prstGeom>
          <a:noFill/>
        </p:spPr>
        <p:txBody>
          <a:bodyPr wrap="none" anchor="ctr" lIns="25400" rIns="25400" tIns="12700" bIns="12700">
            <a:noAutofit/>
          </a:bodyPr>
          <a:lstStyle/>
          <a:p>
            <a:pPr algn="l">
              <a:buNone/>
            </a:pPr>
            <a:r>
              <a:rPr sz="900" b="0">
                <a:solidFill>
                  <a:srgbClr val="221E19"/>
                </a:solidFill>
                <a:latin typeface="DM Sans"/>
              </a:rPr>
              <a:t>Upside</a:t>
            </a:r>
          </a:p>
        </p:txBody>
      </p:sp>
      <p:sp>
        <p:nvSpPr>
          <p:cNvPr id="60" name="Rectangle 59::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equipment decision, not the demand, decides this — and WP2 has not made it yet.</a:t>
            </a:r>
          </a:p>
        </p:txBody>
      </p:sp>
      <p:sp>
        <p:nvSpPr>
          <p:cNvPr id="62" name="Rectangle 61::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Rectangle 62::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ACTUALLY DECIDES THE OPERATE CASE</a:t>
            </a:r>
          </a:p>
        </p:txBody>
      </p:sp>
      <p:sp>
        <p:nvSpPr>
          <p:cNvPr id="65" name="TextBox 64::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Every fixed cost is per charger a year, so charger count and spec decide it.</a:t>
            </a:r>
          </a:p>
        </p:txBody>
      </p:sp>
      <p:sp>
        <p:nvSpPr>
          <p:cNvPr id="66" name="TextBox 65::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destination-grade 75 kW unit, not a 200 kW one, moves it to break-even.</a:t>
            </a:r>
          </a:p>
        </p:txBody>
      </p:sp>
      <p:sp>
        <p:nvSpPr>
          <p:cNvPr id="67" name="TextBox 66::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Four outlets per unit rather than two is worth €19.6m on its own.</a:t>
            </a:r>
          </a:p>
        </p:txBody>
      </p:sp>
      <p:sp>
        <p:nvSpPr>
          <p:cNvPr id="68" name="Rectangle 67::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Rectangle 68::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TextBox 69::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THAT MEANS FOR THE RECOMMENDATION</a:t>
            </a:r>
          </a:p>
        </p:txBody>
      </p:sp>
      <p:sp>
        <p:nvSpPr>
          <p:cNvPr id="71" name="TextBox 70::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WP1 must not rule out self-operation: WP2 chooses the spec, and it decides.</a:t>
            </a:r>
          </a:p>
        </p:txBody>
      </p:sp>
      <p:sp>
        <p:nvSpPr>
          <p:cNvPr id="72" name="TextBox 71::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Our 80 kWh a bay a day is modelled — destination rates are unpublished.</a:t>
            </a:r>
          </a:p>
        </p:txBody>
      </p:sp>
      <p:sp>
        <p:nvSpPr>
          <p:cNvPr id="73" name="TextBox 72::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Both operators meter Verdal's own bays; ask them rather than model it.</a:t>
            </a:r>
          </a:p>
        </p:txBody>
      </p:sp>
      <p:sp>
        <p:nvSpPr>
          <p:cNvPr id="74" name="TextBox 7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tabs 3 and 5; Interpath, May 2026 (charger cost and opex); Fastned FY2025. Destination throughput is unpublished.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On a high-power spec, self-operation clears break-even in three of forty-two combinations of bays and throughput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122453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Bays per site</a:t>
            </a:r>
          </a:p>
        </p:txBody>
      </p:sp>
      <p:sp>
        <p:nvSpPr>
          <p:cNvPr id="6" name="TextBox 5::TC[T4|neutral]"/>
          <p:cNvSpPr txBox="1"/>
          <p:nvPr/>
        </p:nvSpPr>
        <p:spPr>
          <a:xfrm>
            <a:off x="2056638"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40</a:t>
            </a:r>
          </a:p>
        </p:txBody>
      </p:sp>
      <p:sp>
        <p:nvSpPr>
          <p:cNvPr id="7" name="TextBox 6::TC[T4|neutral]"/>
          <p:cNvSpPr txBox="1"/>
          <p:nvPr/>
        </p:nvSpPr>
        <p:spPr>
          <a:xfrm>
            <a:off x="3427476"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60</a:t>
            </a:r>
          </a:p>
        </p:txBody>
      </p:sp>
      <p:sp>
        <p:nvSpPr>
          <p:cNvPr id="8" name="TextBox 7::TC[T4|neutral]"/>
          <p:cNvSpPr txBox="1"/>
          <p:nvPr/>
        </p:nvSpPr>
        <p:spPr>
          <a:xfrm>
            <a:off x="4798314"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80</a:t>
            </a:r>
          </a:p>
        </p:txBody>
      </p:sp>
      <p:sp>
        <p:nvSpPr>
          <p:cNvPr id="9" name="TextBox 8::TC[T4|neutral]"/>
          <p:cNvSpPr txBox="1"/>
          <p:nvPr/>
        </p:nvSpPr>
        <p:spPr>
          <a:xfrm>
            <a:off x="6169152"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100</a:t>
            </a:r>
          </a:p>
        </p:txBody>
      </p:sp>
      <p:sp>
        <p:nvSpPr>
          <p:cNvPr id="10" name="TextBox 9::TC[T4|neutral]"/>
          <p:cNvSpPr txBox="1"/>
          <p:nvPr/>
        </p:nvSpPr>
        <p:spPr>
          <a:xfrm>
            <a:off x="7539990"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120</a:t>
            </a:r>
          </a:p>
        </p:txBody>
      </p:sp>
      <p:sp>
        <p:nvSpPr>
          <p:cNvPr id="11" name="TextBox 10::TC[T4|neutral]"/>
          <p:cNvSpPr txBox="1"/>
          <p:nvPr/>
        </p:nvSpPr>
        <p:spPr>
          <a:xfrm>
            <a:off x="8910828"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140</a:t>
            </a:r>
          </a:p>
        </p:txBody>
      </p:sp>
      <p:sp>
        <p:nvSpPr>
          <p:cNvPr id="12" name="TextBox 11::TC[T4|neutral]"/>
          <p:cNvSpPr txBox="1"/>
          <p:nvPr/>
        </p:nvSpPr>
        <p:spPr>
          <a:xfrm>
            <a:off x="10281666" y="1655064"/>
            <a:ext cx="122453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160</a:t>
            </a:r>
          </a:p>
        </p:txBody>
      </p:sp>
      <p:sp>
        <p:nvSpPr>
          <p:cNvPr id="13" name="Rectangle 12::TC[T5|furniture]"/>
          <p:cNvSpPr/>
          <p:nvPr/>
        </p:nvSpPr>
        <p:spPr>
          <a:xfrm>
            <a:off x="612648" y="1984248"/>
            <a:ext cx="10966704" cy="5907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4|neutral]"/>
          <p:cNvSpPr txBox="1"/>
          <p:nvPr/>
        </p:nvSpPr>
        <p:spPr>
          <a:xfrm>
            <a:off x="685800" y="1984248"/>
            <a:ext cx="1224534"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a:t>
            </a:r>
          </a:p>
        </p:txBody>
      </p:sp>
      <p:sp>
        <p:nvSpPr>
          <p:cNvPr id="15" name="TextBox 14::TC[T4|neutral]"/>
          <p:cNvSpPr txBox="1"/>
          <p:nvPr/>
        </p:nvSpPr>
        <p:spPr>
          <a:xfrm>
            <a:off x="2056638"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(18.9)</a:t>
            </a:r>
          </a:p>
        </p:txBody>
      </p:sp>
      <p:sp>
        <p:nvSpPr>
          <p:cNvPr id="16" name="TextBox 15::TC[T4|neutral]"/>
          <p:cNvSpPr txBox="1"/>
          <p:nvPr/>
        </p:nvSpPr>
        <p:spPr>
          <a:xfrm>
            <a:off x="3427476"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(16.2)</a:t>
            </a:r>
          </a:p>
        </p:txBody>
      </p:sp>
      <p:sp>
        <p:nvSpPr>
          <p:cNvPr id="17" name="TextBox 16::TC[T4|neutral]"/>
          <p:cNvSpPr txBox="1"/>
          <p:nvPr/>
        </p:nvSpPr>
        <p:spPr>
          <a:xfrm>
            <a:off x="4798314"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(13.4)</a:t>
            </a:r>
          </a:p>
        </p:txBody>
      </p:sp>
      <p:sp>
        <p:nvSpPr>
          <p:cNvPr id="18" name="TextBox 17::TC[T4|neutral]"/>
          <p:cNvSpPr txBox="1"/>
          <p:nvPr/>
        </p:nvSpPr>
        <p:spPr>
          <a:xfrm>
            <a:off x="6169152"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(10.7)</a:t>
            </a:r>
          </a:p>
        </p:txBody>
      </p:sp>
      <p:sp>
        <p:nvSpPr>
          <p:cNvPr id="19" name="TextBox 18::TC[T4|neutral]"/>
          <p:cNvSpPr txBox="1"/>
          <p:nvPr/>
        </p:nvSpPr>
        <p:spPr>
          <a:xfrm>
            <a:off x="7539990"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(8.0)</a:t>
            </a:r>
          </a:p>
        </p:txBody>
      </p:sp>
      <p:sp>
        <p:nvSpPr>
          <p:cNvPr id="20" name="TextBox 19::TC[T4|neutral]"/>
          <p:cNvSpPr txBox="1"/>
          <p:nvPr/>
        </p:nvSpPr>
        <p:spPr>
          <a:xfrm>
            <a:off x="8910828"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(5.2)</a:t>
            </a:r>
          </a:p>
        </p:txBody>
      </p:sp>
      <p:sp>
        <p:nvSpPr>
          <p:cNvPr id="21" name="TextBox 20::TC[T4|neutral]"/>
          <p:cNvSpPr txBox="1"/>
          <p:nvPr/>
        </p:nvSpPr>
        <p:spPr>
          <a:xfrm>
            <a:off x="10281666" y="1984248"/>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(2.5)</a:t>
            </a:r>
          </a:p>
        </p:txBody>
      </p:sp>
      <p:sp>
        <p:nvSpPr>
          <p:cNvPr id="22" name="Rectangle 21::TC[T5|furniture]"/>
          <p:cNvSpPr/>
          <p:nvPr/>
        </p:nvSpPr>
        <p:spPr>
          <a:xfrm>
            <a:off x="612648" y="2574950"/>
            <a:ext cx="10966704" cy="5907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TC[T4|neutral]"/>
          <p:cNvSpPr txBox="1"/>
          <p:nvPr/>
        </p:nvSpPr>
        <p:spPr>
          <a:xfrm>
            <a:off x="685800" y="2574950"/>
            <a:ext cx="1224534"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a:t>
            </a:r>
          </a:p>
        </p:txBody>
      </p:sp>
      <p:sp>
        <p:nvSpPr>
          <p:cNvPr id="24" name="TextBox 23::TC[T4|neutral]"/>
          <p:cNvSpPr txBox="1"/>
          <p:nvPr/>
        </p:nvSpPr>
        <p:spPr>
          <a:xfrm>
            <a:off x="2056638"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(26.1)</a:t>
            </a:r>
          </a:p>
        </p:txBody>
      </p:sp>
      <p:sp>
        <p:nvSpPr>
          <p:cNvPr id="25" name="TextBox 24::TC[T4|neutral]"/>
          <p:cNvSpPr txBox="1"/>
          <p:nvPr/>
        </p:nvSpPr>
        <p:spPr>
          <a:xfrm>
            <a:off x="3427476"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(22.0)</a:t>
            </a:r>
          </a:p>
        </p:txBody>
      </p:sp>
      <p:sp>
        <p:nvSpPr>
          <p:cNvPr id="26" name="TextBox 25::TC[T4|neutral]"/>
          <p:cNvSpPr txBox="1"/>
          <p:nvPr/>
        </p:nvSpPr>
        <p:spPr>
          <a:xfrm>
            <a:off x="4798314"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(17.9)</a:t>
            </a:r>
          </a:p>
        </p:txBody>
      </p:sp>
      <p:sp>
        <p:nvSpPr>
          <p:cNvPr id="27" name="TextBox 26::TC[T4|neutral]"/>
          <p:cNvSpPr txBox="1"/>
          <p:nvPr/>
        </p:nvSpPr>
        <p:spPr>
          <a:xfrm>
            <a:off x="6169152"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(13.8)</a:t>
            </a:r>
          </a:p>
        </p:txBody>
      </p:sp>
      <p:sp>
        <p:nvSpPr>
          <p:cNvPr id="28" name="TextBox 27::TC[T4|neutral]"/>
          <p:cNvSpPr txBox="1"/>
          <p:nvPr/>
        </p:nvSpPr>
        <p:spPr>
          <a:xfrm>
            <a:off x="7539990"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(9.7)</a:t>
            </a:r>
          </a:p>
        </p:txBody>
      </p:sp>
      <p:sp>
        <p:nvSpPr>
          <p:cNvPr id="29" name="TextBox 28::TC[T4|neutral]"/>
          <p:cNvSpPr txBox="1"/>
          <p:nvPr/>
        </p:nvSpPr>
        <p:spPr>
          <a:xfrm>
            <a:off x="8910828"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(5.6)</a:t>
            </a:r>
          </a:p>
        </p:txBody>
      </p:sp>
      <p:sp>
        <p:nvSpPr>
          <p:cNvPr id="30" name="TextBox 29::TC[T4|neutral]"/>
          <p:cNvSpPr txBox="1"/>
          <p:nvPr/>
        </p:nvSpPr>
        <p:spPr>
          <a:xfrm>
            <a:off x="10281666" y="2574950"/>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(1.6)</a:t>
            </a:r>
          </a:p>
        </p:txBody>
      </p:sp>
      <p:sp>
        <p:nvSpPr>
          <p:cNvPr id="31" name="Rectangle 30::TC[T5|furniture]"/>
          <p:cNvSpPr/>
          <p:nvPr/>
        </p:nvSpPr>
        <p:spPr>
          <a:xfrm>
            <a:off x="612648" y="3165652"/>
            <a:ext cx="10966704" cy="6400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TC[T4|neutral]"/>
          <p:cNvSpPr txBox="1"/>
          <p:nvPr/>
        </p:nvSpPr>
        <p:spPr>
          <a:xfrm>
            <a:off x="685800" y="3165652"/>
            <a:ext cx="1224534" cy="640080"/>
          </a:xfrm>
          <a:prstGeom prst="rect">
            <a:avLst/>
          </a:prstGeom>
          <a:noFill/>
        </p:spPr>
        <p:txBody>
          <a:bodyPr wrap="square" anchor="ctr" lIns="25400" rIns="25400" tIns="12700" bIns="12700">
            <a:noAutofit/>
          </a:bodyPr>
          <a:lstStyle/>
          <a:p>
            <a:pPr algn="l">
              <a:buNone/>
            </a:pPr>
            <a:r>
              <a:rPr sz="1100" b="0">
                <a:solidFill>
                  <a:srgbClr val="221E19"/>
                </a:solidFill>
                <a:latin typeface="DM Sans"/>
              </a:rPr>
              <a:t>4  — base case</a:t>
            </a:r>
          </a:p>
        </p:txBody>
      </p:sp>
      <p:sp>
        <p:nvSpPr>
          <p:cNvPr id="33" name="TextBox 32::TC[T4|neutral]"/>
          <p:cNvSpPr txBox="1"/>
          <p:nvPr/>
        </p:nvSpPr>
        <p:spPr>
          <a:xfrm>
            <a:off x="2056638"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(33.4)</a:t>
            </a:r>
          </a:p>
        </p:txBody>
      </p:sp>
      <p:sp>
        <p:nvSpPr>
          <p:cNvPr id="34" name="TextBox 33::TC[T4|neutral]"/>
          <p:cNvSpPr txBox="1"/>
          <p:nvPr/>
        </p:nvSpPr>
        <p:spPr>
          <a:xfrm>
            <a:off x="3427476"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(27.9)</a:t>
            </a:r>
          </a:p>
        </p:txBody>
      </p:sp>
      <p:sp>
        <p:nvSpPr>
          <p:cNvPr id="35" name="TextBox 34::TC[T4|neutral]"/>
          <p:cNvSpPr txBox="1"/>
          <p:nvPr/>
        </p:nvSpPr>
        <p:spPr>
          <a:xfrm>
            <a:off x="4798314"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(22.4)</a:t>
            </a:r>
          </a:p>
        </p:txBody>
      </p:sp>
      <p:sp>
        <p:nvSpPr>
          <p:cNvPr id="36" name="TextBox 35::TC[T4|neutral]"/>
          <p:cNvSpPr txBox="1"/>
          <p:nvPr/>
        </p:nvSpPr>
        <p:spPr>
          <a:xfrm>
            <a:off x="6169152"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(17.0)</a:t>
            </a:r>
          </a:p>
        </p:txBody>
      </p:sp>
      <p:sp>
        <p:nvSpPr>
          <p:cNvPr id="37" name="TextBox 36::TC[T4|neutral]"/>
          <p:cNvSpPr txBox="1"/>
          <p:nvPr/>
        </p:nvSpPr>
        <p:spPr>
          <a:xfrm>
            <a:off x="7539990"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(11.5)</a:t>
            </a:r>
          </a:p>
        </p:txBody>
      </p:sp>
      <p:sp>
        <p:nvSpPr>
          <p:cNvPr id="38" name="TextBox 37::TC[T4|neutral]"/>
          <p:cNvSpPr txBox="1"/>
          <p:nvPr/>
        </p:nvSpPr>
        <p:spPr>
          <a:xfrm>
            <a:off x="8910828"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(6.1)</a:t>
            </a:r>
          </a:p>
        </p:txBody>
      </p:sp>
      <p:sp>
        <p:nvSpPr>
          <p:cNvPr id="39" name="TextBox 38::TC[T4|neutral]"/>
          <p:cNvSpPr txBox="1"/>
          <p:nvPr/>
        </p:nvSpPr>
        <p:spPr>
          <a:xfrm>
            <a:off x="10281666" y="3165652"/>
            <a:ext cx="1224534" cy="640080"/>
          </a:xfrm>
          <a:prstGeom prst="rect">
            <a:avLst/>
          </a:prstGeom>
          <a:noFill/>
        </p:spPr>
        <p:txBody>
          <a:bodyPr wrap="square" anchor="ctr" lIns="25400" rIns="25400" tIns="12700" bIns="12700">
            <a:noAutofit/>
          </a:bodyPr>
          <a:lstStyle/>
          <a:p>
            <a:pPr algn="r">
              <a:buNone/>
            </a:pPr>
            <a:r>
              <a:rPr sz="1100" b="0">
                <a:solidFill>
                  <a:srgbClr val="221E19"/>
                </a:solidFill>
                <a:latin typeface="DM Sans"/>
              </a:rPr>
              <a:t>(0.6)</a:t>
            </a:r>
          </a:p>
        </p:txBody>
      </p:sp>
      <p:sp>
        <p:nvSpPr>
          <p:cNvPr id="40" name="Rectangle 39::TC[T5|furniture]"/>
          <p:cNvSpPr/>
          <p:nvPr/>
        </p:nvSpPr>
        <p:spPr>
          <a:xfrm>
            <a:off x="612648" y="3805732"/>
            <a:ext cx="10966704" cy="5907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TC[T4|neutral]"/>
          <p:cNvSpPr txBox="1"/>
          <p:nvPr/>
        </p:nvSpPr>
        <p:spPr>
          <a:xfrm>
            <a:off x="685800" y="3805732"/>
            <a:ext cx="1224534"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5</a:t>
            </a:r>
          </a:p>
        </p:txBody>
      </p:sp>
      <p:sp>
        <p:nvSpPr>
          <p:cNvPr id="42" name="TextBox 41::TC[T4|neutral]"/>
          <p:cNvSpPr txBox="1"/>
          <p:nvPr/>
        </p:nvSpPr>
        <p:spPr>
          <a:xfrm>
            <a:off x="2056638"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(40.6)</a:t>
            </a:r>
          </a:p>
        </p:txBody>
      </p:sp>
      <p:sp>
        <p:nvSpPr>
          <p:cNvPr id="43" name="TextBox 42::TC[T4|neutral]"/>
          <p:cNvSpPr txBox="1"/>
          <p:nvPr/>
        </p:nvSpPr>
        <p:spPr>
          <a:xfrm>
            <a:off x="3427476"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(33.8)</a:t>
            </a:r>
          </a:p>
        </p:txBody>
      </p:sp>
      <p:sp>
        <p:nvSpPr>
          <p:cNvPr id="44" name="TextBox 43::TC[T4|neutral]"/>
          <p:cNvSpPr txBox="1"/>
          <p:nvPr/>
        </p:nvSpPr>
        <p:spPr>
          <a:xfrm>
            <a:off x="4798314"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(27.0)</a:t>
            </a:r>
          </a:p>
        </p:txBody>
      </p:sp>
      <p:sp>
        <p:nvSpPr>
          <p:cNvPr id="45" name="TextBox 44::TC[T4|neutral]"/>
          <p:cNvSpPr txBox="1"/>
          <p:nvPr/>
        </p:nvSpPr>
        <p:spPr>
          <a:xfrm>
            <a:off x="6169152"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(20.1)</a:t>
            </a:r>
          </a:p>
        </p:txBody>
      </p:sp>
      <p:sp>
        <p:nvSpPr>
          <p:cNvPr id="46" name="TextBox 45::TC[T4|neutral]"/>
          <p:cNvSpPr txBox="1"/>
          <p:nvPr/>
        </p:nvSpPr>
        <p:spPr>
          <a:xfrm>
            <a:off x="7539990"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(13.3)</a:t>
            </a:r>
          </a:p>
        </p:txBody>
      </p:sp>
      <p:sp>
        <p:nvSpPr>
          <p:cNvPr id="47" name="TextBox 46::TC[T4|neutral]"/>
          <p:cNvSpPr txBox="1"/>
          <p:nvPr/>
        </p:nvSpPr>
        <p:spPr>
          <a:xfrm>
            <a:off x="8910828"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(6.5)</a:t>
            </a:r>
          </a:p>
        </p:txBody>
      </p:sp>
      <p:sp>
        <p:nvSpPr>
          <p:cNvPr id="48" name="TextBox 47::TC[T4|neutral]"/>
          <p:cNvSpPr txBox="1"/>
          <p:nvPr/>
        </p:nvSpPr>
        <p:spPr>
          <a:xfrm>
            <a:off x="10281666" y="3805732"/>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0.3</a:t>
            </a:r>
          </a:p>
        </p:txBody>
      </p:sp>
      <p:sp>
        <p:nvSpPr>
          <p:cNvPr id="49" name="Rectangle 48::TC[T5|furniture]"/>
          <p:cNvSpPr/>
          <p:nvPr/>
        </p:nvSpPr>
        <p:spPr>
          <a:xfrm>
            <a:off x="612648" y="4396435"/>
            <a:ext cx="10966704" cy="5907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TC[T4|neutral]"/>
          <p:cNvSpPr txBox="1"/>
          <p:nvPr/>
        </p:nvSpPr>
        <p:spPr>
          <a:xfrm>
            <a:off x="685800" y="4396435"/>
            <a:ext cx="1224534"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6</a:t>
            </a:r>
          </a:p>
        </p:txBody>
      </p:sp>
      <p:sp>
        <p:nvSpPr>
          <p:cNvPr id="51" name="TextBox 50::TC[T4|neutral]"/>
          <p:cNvSpPr txBox="1"/>
          <p:nvPr/>
        </p:nvSpPr>
        <p:spPr>
          <a:xfrm>
            <a:off x="2056638"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(47.9)</a:t>
            </a:r>
          </a:p>
        </p:txBody>
      </p:sp>
      <p:sp>
        <p:nvSpPr>
          <p:cNvPr id="52" name="TextBox 51::TC[T4|neutral]"/>
          <p:cNvSpPr txBox="1"/>
          <p:nvPr/>
        </p:nvSpPr>
        <p:spPr>
          <a:xfrm>
            <a:off x="3427476"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(39.7)</a:t>
            </a:r>
          </a:p>
        </p:txBody>
      </p:sp>
      <p:sp>
        <p:nvSpPr>
          <p:cNvPr id="53" name="TextBox 52::TC[T4|neutral]"/>
          <p:cNvSpPr txBox="1"/>
          <p:nvPr/>
        </p:nvSpPr>
        <p:spPr>
          <a:xfrm>
            <a:off x="4798314"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(31.5)</a:t>
            </a:r>
          </a:p>
        </p:txBody>
      </p:sp>
      <p:sp>
        <p:nvSpPr>
          <p:cNvPr id="54" name="TextBox 53::TC[T4|neutral]"/>
          <p:cNvSpPr txBox="1"/>
          <p:nvPr/>
        </p:nvSpPr>
        <p:spPr>
          <a:xfrm>
            <a:off x="6169152"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(23.3)</a:t>
            </a:r>
          </a:p>
        </p:txBody>
      </p:sp>
      <p:sp>
        <p:nvSpPr>
          <p:cNvPr id="55" name="TextBox 54::TC[T4|neutral]"/>
          <p:cNvSpPr txBox="1"/>
          <p:nvPr/>
        </p:nvSpPr>
        <p:spPr>
          <a:xfrm>
            <a:off x="7539990"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(15.1)</a:t>
            </a:r>
          </a:p>
        </p:txBody>
      </p:sp>
      <p:sp>
        <p:nvSpPr>
          <p:cNvPr id="56" name="TextBox 55::TC[T4|neutral]"/>
          <p:cNvSpPr txBox="1"/>
          <p:nvPr/>
        </p:nvSpPr>
        <p:spPr>
          <a:xfrm>
            <a:off x="8910828"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(6.9)</a:t>
            </a:r>
          </a:p>
        </p:txBody>
      </p:sp>
      <p:sp>
        <p:nvSpPr>
          <p:cNvPr id="57" name="TextBox 56::TC[T4|neutral]"/>
          <p:cNvSpPr txBox="1"/>
          <p:nvPr/>
        </p:nvSpPr>
        <p:spPr>
          <a:xfrm>
            <a:off x="10281666" y="4396435"/>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1.3</a:t>
            </a:r>
          </a:p>
        </p:txBody>
      </p:sp>
      <p:sp>
        <p:nvSpPr>
          <p:cNvPr id="58" name="Rectangle 57::TC[T5|furniture]"/>
          <p:cNvSpPr/>
          <p:nvPr/>
        </p:nvSpPr>
        <p:spPr>
          <a:xfrm>
            <a:off x="612648" y="4987137"/>
            <a:ext cx="10966704" cy="5907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TC[T4|neutral]"/>
          <p:cNvSpPr txBox="1"/>
          <p:nvPr/>
        </p:nvSpPr>
        <p:spPr>
          <a:xfrm>
            <a:off x="685800" y="4987137"/>
            <a:ext cx="1224534"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8</a:t>
            </a:r>
          </a:p>
        </p:txBody>
      </p:sp>
      <p:sp>
        <p:nvSpPr>
          <p:cNvPr id="60" name="TextBox 59::TC[T4|neutral]"/>
          <p:cNvSpPr txBox="1"/>
          <p:nvPr/>
        </p:nvSpPr>
        <p:spPr>
          <a:xfrm>
            <a:off x="2056638"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(62.3)</a:t>
            </a:r>
          </a:p>
        </p:txBody>
      </p:sp>
      <p:sp>
        <p:nvSpPr>
          <p:cNvPr id="61" name="TextBox 60::TC[T4|neutral]"/>
          <p:cNvSpPr txBox="1"/>
          <p:nvPr/>
        </p:nvSpPr>
        <p:spPr>
          <a:xfrm>
            <a:off x="3427476"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(51.4)</a:t>
            </a:r>
          </a:p>
        </p:txBody>
      </p:sp>
      <p:sp>
        <p:nvSpPr>
          <p:cNvPr id="62" name="TextBox 61::TC[T4|neutral]"/>
          <p:cNvSpPr txBox="1"/>
          <p:nvPr/>
        </p:nvSpPr>
        <p:spPr>
          <a:xfrm>
            <a:off x="4798314"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(40.5)</a:t>
            </a:r>
          </a:p>
        </p:txBody>
      </p:sp>
      <p:sp>
        <p:nvSpPr>
          <p:cNvPr id="63" name="TextBox 62::TC[T4|neutral]"/>
          <p:cNvSpPr txBox="1"/>
          <p:nvPr/>
        </p:nvSpPr>
        <p:spPr>
          <a:xfrm>
            <a:off x="6169152"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(29.6)</a:t>
            </a:r>
          </a:p>
        </p:txBody>
      </p:sp>
      <p:sp>
        <p:nvSpPr>
          <p:cNvPr id="64" name="TextBox 63::TC[T4|neutral]"/>
          <p:cNvSpPr txBox="1"/>
          <p:nvPr/>
        </p:nvSpPr>
        <p:spPr>
          <a:xfrm>
            <a:off x="7539990"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(18.7)</a:t>
            </a:r>
          </a:p>
        </p:txBody>
      </p:sp>
      <p:sp>
        <p:nvSpPr>
          <p:cNvPr id="65" name="TextBox 64::TC[T4|neutral]"/>
          <p:cNvSpPr txBox="1"/>
          <p:nvPr/>
        </p:nvSpPr>
        <p:spPr>
          <a:xfrm>
            <a:off x="8910828"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(7.7)</a:t>
            </a:r>
          </a:p>
        </p:txBody>
      </p:sp>
      <p:sp>
        <p:nvSpPr>
          <p:cNvPr id="66" name="TextBox 65::TC[T4|neutral]"/>
          <p:cNvSpPr txBox="1"/>
          <p:nvPr/>
        </p:nvSpPr>
        <p:spPr>
          <a:xfrm>
            <a:off x="10281666" y="4987137"/>
            <a:ext cx="1224534" cy="590702"/>
          </a:xfrm>
          <a:prstGeom prst="rect">
            <a:avLst/>
          </a:prstGeom>
          <a:noFill/>
        </p:spPr>
        <p:txBody>
          <a:bodyPr wrap="square" anchor="ctr" lIns="25400" rIns="25400" tIns="12700" bIns="12700">
            <a:noAutofit/>
          </a:bodyPr>
          <a:lstStyle/>
          <a:p>
            <a:pPr algn="r">
              <a:buNone/>
            </a:pPr>
            <a:r>
              <a:rPr sz="1100" b="0">
                <a:solidFill>
                  <a:srgbClr val="221E19"/>
                </a:solidFill>
                <a:latin typeface="DM Sans"/>
              </a:rPr>
              <a:t>3.2</a:t>
            </a:r>
          </a:p>
        </p:txBody>
      </p:sp>
      <p:sp>
        <p:nvSpPr>
          <p:cNvPr id="67" name="Rectangle 66::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TextBox 67::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More bays make the loss larger, not smaller — and all 42 combinations assume a high-power spec.</a:t>
            </a:r>
          </a:p>
        </p:txBody>
      </p:sp>
      <p:sp>
        <p:nvSpPr>
          <p:cNvPr id="69" name="TextBox 68::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model tab 5, section B. Every cell recalculates from the Assumptions tab — the grid is live, not a picture.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Five inputs decide this answer, Verdal already holds three — </a:t>
            </a:r>
            <a:r>
              <a:rPr sz="2000" b="0" i="1">
                <a:solidFill>
                  <a:srgbClr val="8C6A3F"/>
                </a:solidFill>
                <a:latin typeface="Instrument Serif"/>
              </a:rPr>
              <a:t>the two to be measured are destination throughput and a real grid-connection quote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Oval 3::TC[ANCHOR]"/>
          <p:cNvSpPr/>
          <p:nvPr/>
        </p:nvSpPr>
        <p:spPr>
          <a:xfrm>
            <a:off x="649224" y="1554480"/>
            <a:ext cx="475488" cy="475488"/>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400" b="1">
                <a:solidFill>
                  <a:srgbClr val="FFFFFF"/>
                </a:solidFill>
                <a:latin typeface="DM Sans"/>
              </a:rPr>
              <a:t>1</a:t>
            </a:r>
          </a:p>
        </p:txBody>
      </p:sp>
      <p:sp>
        <p:nvSpPr>
          <p:cNvPr id="5" name="TextBox 4::TC[T4|narrative_accent#g1]"/>
          <p:cNvSpPr txBox="1"/>
          <p:nvPr/>
        </p:nvSpPr>
        <p:spPr>
          <a:xfrm>
            <a:off x="1271016" y="1655064"/>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Convertible bays per site, and car-park capacity</a:t>
            </a:r>
          </a:p>
        </p:txBody>
      </p:sp>
      <p:sp>
        <p:nvSpPr>
          <p:cNvPr id="6" name="TextBox 5::TC[T5|neutral]"/>
          <p:cNvSpPr txBox="1"/>
          <p:nvPr/>
        </p:nvSpPr>
        <p:spPr>
          <a:xfrm>
            <a:off x="1271016" y="1911095"/>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Verdal today — the RfP lists the store list with car-park capacity as available. Every euro in the model scales off this one number, and it is currently an assumption of four.</a:t>
            </a:r>
          </a:p>
        </p:txBody>
      </p:sp>
      <p:sp>
        <p:nvSpPr>
          <p:cNvPr id="7" name="Oval 6::TC[ANCHOR]"/>
          <p:cNvSpPr/>
          <p:nvPr/>
        </p:nvSpPr>
        <p:spPr>
          <a:xfrm>
            <a:off x="717803" y="2418588"/>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271016" y="2450592"/>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The two current lease agreements</a:t>
            </a:r>
          </a:p>
        </p:txBody>
      </p:sp>
      <p:sp>
        <p:nvSpPr>
          <p:cNvPr id="9" name="TextBox 8::TC[T5|neutral]"/>
          <p:cNvSpPr txBox="1"/>
          <p:nvPr/>
        </p:nvSpPr>
        <p:spPr>
          <a:xfrm>
            <a:off x="1271016" y="2706624"/>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Verdal today. The fee per bay is the only number in this analysis that Verdal has and we do not, and it decides whether renegotiating is worth anything at all.</a:t>
            </a:r>
          </a:p>
        </p:txBody>
      </p:sp>
      <p:sp>
        <p:nvSpPr>
          <p:cNvPr id="10" name="Oval 9::TC[ANCHOR]"/>
          <p:cNvSpPr/>
          <p:nvPr/>
        </p:nvSpPr>
        <p:spPr>
          <a:xfrm>
            <a:off x="717803" y="3214116"/>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271016" y="3246120"/>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kWh per bay per year on Verdal's own sites</a:t>
            </a:r>
          </a:p>
        </p:txBody>
      </p:sp>
      <p:sp>
        <p:nvSpPr>
          <p:cNvPr id="12" name="TextBox 11::TC[T5|neutral]"/>
          <p:cNvSpPr txBox="1"/>
          <p:nvPr/>
        </p:nvSpPr>
        <p:spPr>
          <a:xfrm>
            <a:off x="1271016" y="3502152"/>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the two incumbent operators, who meter every session. This is the largest hole in the analysis and it is one request, not a research programme.</a:t>
            </a:r>
          </a:p>
        </p:txBody>
      </p:sp>
      <p:sp>
        <p:nvSpPr>
          <p:cNvPr id="13" name="Oval 12::TC[ANCHOR]"/>
          <p:cNvSpPr/>
          <p:nvPr/>
        </p:nvSpPr>
        <p:spPr>
          <a:xfrm>
            <a:off x="717803" y="4009644"/>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4</a:t>
            </a:r>
          </a:p>
        </p:txBody>
      </p:sp>
      <p:sp>
        <p:nvSpPr>
          <p:cNvPr id="14" name="TextBox 13::TC[T4|neutral]"/>
          <p:cNvSpPr txBox="1"/>
          <p:nvPr/>
        </p:nvSpPr>
        <p:spPr>
          <a:xfrm>
            <a:off x="1271016" y="4041648"/>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Energy procurement contract and site grid capacity</a:t>
            </a:r>
          </a:p>
        </p:txBody>
      </p:sp>
      <p:sp>
        <p:nvSpPr>
          <p:cNvPr id="15" name="TextBox 14::TC[T5|neutral]"/>
          <p:cNvSpPr txBox="1"/>
          <p:nvPr/>
        </p:nvSpPr>
        <p:spPr>
          <a:xfrm>
            <a:off x="1271016" y="4297680"/>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Verdal today. Determines the delivered cost per kWh and whether a site can take a high-power connection at all without reinforcement.</a:t>
            </a:r>
          </a:p>
        </p:txBody>
      </p:sp>
      <p:sp>
        <p:nvSpPr>
          <p:cNvPr id="16" name="Oval 15::TC[ANCHOR]"/>
          <p:cNvSpPr/>
          <p:nvPr/>
        </p:nvSpPr>
        <p:spPr>
          <a:xfrm>
            <a:off x="717803" y="4805172"/>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5</a:t>
            </a:r>
          </a:p>
        </p:txBody>
      </p:sp>
      <p:sp>
        <p:nvSpPr>
          <p:cNvPr id="17" name="TextBox 16::TC[T4|neutral]"/>
          <p:cNvSpPr txBox="1"/>
          <p:nvPr/>
        </p:nvSpPr>
        <p:spPr>
          <a:xfrm>
            <a:off x="1271016" y="4837176"/>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Three real grid-connection quotes, in three countries</a:t>
            </a:r>
          </a:p>
        </p:txBody>
      </p:sp>
      <p:sp>
        <p:nvSpPr>
          <p:cNvPr id="18" name="TextBox 17::TC[T5|neutral]"/>
          <p:cNvSpPr txBox="1"/>
          <p:nvPr/>
        </p:nvSpPr>
        <p:spPr>
          <a:xfrm>
            <a:off x="1271016" y="5093208"/>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Does not exist yet. The published range runs from €10,000 to €500,000 a site and no regulator in the six countries aggregates capacity charges. Three quotes bound it well enough to decide.</a:t>
            </a:r>
          </a:p>
        </p:txBody>
      </p:sp>
      <p:sp>
        <p:nvSpPr>
          <p:cNvPr id="19" name="Rectangle 1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Three of the five cost nothing but an email — send them before the interim on 8 September.</a:t>
            </a:r>
          </a:p>
        </p:txBody>
      </p:sp>
      <p:sp>
        <p:nvSpPr>
          <p:cNvPr id="21" name="TextBox 2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model, Assumptions tab. Items 1, 2 and 4 are held by Verdal today; items 3 and 5 must be measured.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Three actions before 8 September decide whether the interim reports a threshold or a forecast, </a:t>
            </a:r>
            <a:r>
              <a:rPr sz="2000" b="0" i="1">
                <a:solidFill>
                  <a:srgbClr val="8C6A3F"/>
                </a:solidFill>
                <a:latin typeface="Instrument Serif"/>
              </a:rPr>
              <a:t>and two are data requests Verdal can send this week</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WEEK 1 — SEND THREE REQUESTS</a:t>
            </a:r>
          </a:p>
        </p:txBody>
      </p:sp>
      <p:sp>
        <p:nvSpPr>
          <p:cNvPr id="5" name="TextBox 4::TC[T4|neutral]"/>
          <p:cNvSpPr txBox="1"/>
          <p:nvPr/>
        </p:nvSpPr>
        <p:spPr>
          <a:xfrm>
            <a:off x="612648" y="192938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The store list with car-park capacity and convertible bay counts; both current lease agreements with the incumbent charging operators; the energy procurement contract summary and the site grid capacity. The RfP lists all three as available. Together they replace the largest assumption in the model and the only Verdal figure we had to invent.</a:t>
            </a:r>
          </a:p>
        </p:txBody>
      </p:sp>
      <p:sp>
        <p:nvSpPr>
          <p:cNvPr id="6" name="TextBox 5::TC[T3|neutral]"/>
          <p:cNvSpPr txBox="1"/>
          <p:nvPr/>
        </p:nvSpPr>
        <p:spPr>
          <a:xfrm>
            <a:off x="6233160" y="160020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WEEKS 2 TO 5 — COLLECT WHAT IS MISSING</a:t>
            </a:r>
          </a:p>
        </p:txBody>
      </p:sp>
      <p:sp>
        <p:nvSpPr>
          <p:cNvPr id="7" name="TextBox 6::TC[T4|neutral]"/>
          <p:cNvSpPr txBox="1"/>
          <p:nvPr/>
        </p:nvSpPr>
        <p:spPr>
          <a:xfrm>
            <a:off x="6233160" y="192938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Ask both operators, through Verdal, for kWh delivered per bay per year on Verdal's own car parks — they meter every session, so the throughput figure we had to model already exists. In parallel, obtain 3 grid-connection quotes across three countries, and design and cost a 10-store metered pilot to measure throughput and dwell rather than to earn a return.</a:t>
            </a:r>
          </a:p>
        </p:txBody>
      </p:sp>
      <p:sp>
        <p:nvSpPr>
          <p:cNvPr id="8" name="TextBox 7::TC[T3|neutral]"/>
          <p:cNvSpPr txBox="1"/>
          <p:nvPr/>
        </p:nvSpPr>
        <p:spPr>
          <a:xfrm>
            <a:off x="612648" y="368046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8 SEPTEMBER — REPORT A THRESHOLD</a:t>
            </a:r>
          </a:p>
        </p:txBody>
      </p:sp>
      <p:sp>
        <p:nvSpPr>
          <p:cNvPr id="9" name="TextBox 8::TC[T4|neutral]"/>
          <p:cNvSpPr txBox="1"/>
          <p:nvPr/>
        </p:nvSpPr>
        <p:spPr>
          <a:xfrm>
            <a:off x="612648" y="400964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Present the perimeter finding on evidence and on scope, never on tone: the Board is not wrong to have quoted €25bn. Re-run the model on the supplied bay counts and actual lease terms. Then take one decision only — pilot or no pilot — before WP5 scores build, buy, partner and the fourth option of renegotiating the existing leases.</a:t>
            </a:r>
          </a:p>
        </p:txBody>
      </p:sp>
      <p:sp>
        <p:nvSpPr>
          <p:cNvPr id="10" name="Rectangle 9::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Nothing on this page needs a decision — it needs three emails and one pilot design.</a:t>
            </a:r>
          </a:p>
        </p:txBody>
      </p:sp>
      <p:sp>
        <p:nvSpPr>
          <p:cNvPr id="12" name="TextBox 1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Verdal RfP, 15 July 2026, sections 5 and 7; WP1 model, Assumptions tab. Dates follow the mandate's own timeline.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WP1 — Market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€25bn measures Europe's charging build-out, not Verdal's margin — </a:t>
            </a:r>
            <a:r>
              <a:rPr sz="2200" b="0" i="1">
                <a:solidFill>
                  <a:srgbClr val="8C6A3F"/>
                </a:solidFill>
                <a:latin typeface="Instrument Serif"/>
              </a:rPr>
              <a:t>which is nearer €7m a year, on a lease fee we have had to assume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Oval 3::TC[ANCHOR]"/>
          <p:cNvSpPr/>
          <p:nvPr/>
        </p:nvSpPr>
        <p:spPr>
          <a:xfrm>
            <a:off x="667512" y="169164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1</a:t>
            </a:r>
          </a:p>
        </p:txBody>
      </p:sp>
      <p:sp>
        <p:nvSpPr>
          <p:cNvPr id="5" name="TextBox 4::TC[T4|neutral]"/>
          <p:cNvSpPr txBox="1"/>
          <p:nvPr/>
        </p:nvSpPr>
        <p:spPr>
          <a:xfrm>
            <a:off x="1161288" y="164592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The €25bn is a real magnitude — but not for what Verdal earns</a:t>
            </a:r>
          </a:p>
        </p:txBody>
      </p:sp>
      <p:sp>
        <p:nvSpPr>
          <p:cNvPr id="6" name="TextBox 5::TC[T4|neutral]"/>
          <p:cNvSpPr txBox="1"/>
          <p:nvPr/>
        </p:nvSpPr>
        <p:spPr>
          <a:xfrm>
            <a:off x="1161288" y="1929384"/>
            <a:ext cx="10326624" cy="242316"/>
          </a:xfrm>
          <a:prstGeom prst="rect">
            <a:avLst/>
          </a:prstGeom>
          <a:noFill/>
        </p:spPr>
        <p:txBody>
          <a:bodyPr wrap="square" anchor="t" lIns="25400" rIns="25400" tIns="12700" bIns="12700">
            <a:noAutofit/>
          </a:bodyPr>
          <a:lstStyle/>
          <a:p>
            <a:pPr algn="l">
              <a:buNone/>
            </a:pPr>
            <a:r>
              <a:rPr sz="1100" b="0">
                <a:solidFill>
                  <a:srgbClr val="625E5A"/>
                </a:solidFill>
                <a:latin typeface="DM Sans"/>
              </a:rPr>
              <a:t>No source cleanly produces €25bn, and none of the three that come close measures a site host's margin.</a:t>
            </a:r>
          </a:p>
        </p:txBody>
      </p:sp>
      <p:sp>
        <p:nvSpPr>
          <p:cNvPr id="7" name="Oval 6::TC[ANCHOR]"/>
          <p:cNvSpPr/>
          <p:nvPr/>
        </p:nvSpPr>
        <p:spPr>
          <a:xfrm>
            <a:off x="667512" y="2318003"/>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161288" y="2272284"/>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Verdal earns at the fourth of four levels, 2,850x below plug revenue</a:t>
            </a:r>
          </a:p>
        </p:txBody>
      </p:sp>
      <p:sp>
        <p:nvSpPr>
          <p:cNvPr id="9" name="TextBox 8::TC[T4|neutral]"/>
          <p:cNvSpPr txBox="1"/>
          <p:nvPr/>
        </p:nvSpPr>
        <p:spPr>
          <a:xfrm>
            <a:off x="1161288" y="2555748"/>
            <a:ext cx="10326624" cy="242316"/>
          </a:xfrm>
          <a:prstGeom prst="rect">
            <a:avLst/>
          </a:prstGeom>
          <a:noFill/>
        </p:spPr>
        <p:txBody>
          <a:bodyPr wrap="square" anchor="t" lIns="25400" rIns="25400" tIns="12700" bIns="12700">
            <a:noAutofit/>
          </a:bodyPr>
          <a:lstStyle/>
          <a:p>
            <a:pPr algn="l">
              <a:buNone/>
            </a:pPr>
            <a:r>
              <a:rPr sz="1100" b="0">
                <a:solidFill>
                  <a:srgbClr val="625E5A"/>
                </a:solidFill>
                <a:latin typeface="DM Sans"/>
              </a:rPr>
              <a:t>Capex, energy at the plug, operator billing, site-host margin — Verdal sits at the last one, under lease, today.</a:t>
            </a:r>
          </a:p>
        </p:txBody>
      </p:sp>
      <p:sp>
        <p:nvSpPr>
          <p:cNvPr id="10" name="Oval 9::TC[ANCHOR]"/>
          <p:cNvSpPr/>
          <p:nvPr/>
        </p:nvSpPr>
        <p:spPr>
          <a:xfrm>
            <a:off x="667512" y="2944368"/>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161288" y="2898648"/>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The prize is of the order of €7m a year</a:t>
            </a:r>
          </a:p>
        </p:txBody>
      </p:sp>
      <p:sp>
        <p:nvSpPr>
          <p:cNvPr id="12" name="TextBox 11::TC[T4|neutral]"/>
          <p:cNvSpPr txBox="1"/>
          <p:nvPr/>
        </p:nvSpPr>
        <p:spPr>
          <a:xfrm>
            <a:off x="1161288" y="3182112"/>
            <a:ext cx="10326624" cy="242316"/>
          </a:xfrm>
          <a:prstGeom prst="rect">
            <a:avLst/>
          </a:prstGeom>
          <a:noFill/>
        </p:spPr>
        <p:txBody>
          <a:bodyPr wrap="square" anchor="t" lIns="25400" rIns="25400" tIns="12700" bIns="12700">
            <a:noAutofit/>
          </a:bodyPr>
          <a:lstStyle/>
          <a:p>
            <a:pPr algn="l">
              <a:buNone/>
            </a:pPr>
            <a:r>
              <a:rPr sz="1100" b="0">
                <a:solidFill>
                  <a:srgbClr val="625E5A"/>
                </a:solidFill>
                <a:latin typeface="DM Sans"/>
              </a:rPr>
              <a:t>€7.1m a year on 1,100 stores at four bays, against a €766m six-country pool in 2030.</a:t>
            </a:r>
          </a:p>
        </p:txBody>
      </p:sp>
      <p:sp>
        <p:nvSpPr>
          <p:cNvPr id="13" name="Oval 12::TC[ANCHOR]"/>
          <p:cNvSpPr/>
          <p:nvPr/>
        </p:nvSpPr>
        <p:spPr>
          <a:xfrm>
            <a:off x="667512" y="3570732"/>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4</a:t>
            </a:r>
          </a:p>
        </p:txBody>
      </p:sp>
      <p:sp>
        <p:nvSpPr>
          <p:cNvPr id="14" name="TextBox 13::TC[T4|neutral]"/>
          <p:cNvSpPr txBox="1"/>
          <p:nvPr/>
        </p:nvSpPr>
        <p:spPr>
          <a:xfrm>
            <a:off x="1161288" y="3525012"/>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Self-operation loses €22.4m a year — on a high-power charger spec</a:t>
            </a:r>
          </a:p>
        </p:txBody>
      </p:sp>
      <p:sp>
        <p:nvSpPr>
          <p:cNvPr id="15" name="TextBox 14::TC[T4|neutral]"/>
          <p:cNvSpPr txBox="1"/>
          <p:nvPr/>
        </p:nvSpPr>
        <p:spPr>
          <a:xfrm>
            <a:off x="1161288" y="3808476"/>
            <a:ext cx="10326624" cy="242316"/>
          </a:xfrm>
          <a:prstGeom prst="rect">
            <a:avLst/>
          </a:prstGeom>
          <a:noFill/>
        </p:spPr>
        <p:txBody>
          <a:bodyPr wrap="square" anchor="t" lIns="25400" rIns="25400" tIns="12700" bIns="12700">
            <a:noAutofit/>
          </a:bodyPr>
          <a:lstStyle/>
          <a:p>
            <a:pPr algn="l">
              <a:buNone/>
            </a:pPr>
            <a:r>
              <a:rPr sz="1100" b="0">
                <a:solidFill>
                  <a:srgbClr val="625E5A"/>
                </a:solidFill>
                <a:latin typeface="DM Sans"/>
              </a:rPr>
              <a:t>Break-even is 160 kWh a bay a day; on a destination-grade 75 kW unit it is reached today.</a:t>
            </a:r>
          </a:p>
        </p:txBody>
      </p:sp>
      <p:sp>
        <p:nvSpPr>
          <p:cNvPr id="16" name="Oval 15::TC[ANCHOR]"/>
          <p:cNvSpPr/>
          <p:nvPr/>
        </p:nvSpPr>
        <p:spPr>
          <a:xfrm>
            <a:off x="667512" y="4197096"/>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5</a:t>
            </a:r>
          </a:p>
        </p:txBody>
      </p:sp>
      <p:sp>
        <p:nvSpPr>
          <p:cNvPr id="17" name="TextBox 16::TC[T4|neutral]"/>
          <p:cNvSpPr txBox="1"/>
          <p:nvPr/>
        </p:nvSpPr>
        <p:spPr>
          <a:xfrm>
            <a:off x="1161288" y="4151376"/>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The right question may not be charging margin at all</a:t>
            </a:r>
          </a:p>
        </p:txBody>
      </p:sp>
      <p:sp>
        <p:nvSpPr>
          <p:cNvPr id="18" name="TextBox 17::TC[T4|neutral]"/>
          <p:cNvSpPr txBox="1"/>
          <p:nvPr/>
        </p:nvSpPr>
        <p:spPr>
          <a:xfrm>
            <a:off x="1161288" y="4434840"/>
            <a:ext cx="10326624" cy="242316"/>
          </a:xfrm>
          <a:prstGeom prst="rect">
            <a:avLst/>
          </a:prstGeom>
          <a:noFill/>
        </p:spPr>
        <p:txBody>
          <a:bodyPr wrap="square" anchor="t" lIns="25400" rIns="25400" tIns="12700" bIns="12700">
            <a:noAutofit/>
          </a:bodyPr>
          <a:lstStyle/>
          <a:p>
            <a:pPr algn="l">
              <a:buNone/>
            </a:pPr>
            <a:r>
              <a:rPr sz="1100" b="0">
                <a:solidFill>
                  <a:srgbClr val="625E5A"/>
                </a:solidFill>
                <a:latin typeface="DM Sans"/>
              </a:rPr>
              <a:t>Lidl prices at €0.39/kWh in France against a €0.60 median: grocers buy footfall, not margin. WP5 carries it.</a:t>
            </a:r>
          </a:p>
        </p:txBody>
      </p:sp>
      <p:sp>
        <p:nvSpPr>
          <p:cNvPr id="19" name="Oval 18::TC[ANCHOR]"/>
          <p:cNvSpPr/>
          <p:nvPr/>
        </p:nvSpPr>
        <p:spPr>
          <a:xfrm>
            <a:off x="667512" y="482346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6</a:t>
            </a:r>
          </a:p>
        </p:txBody>
      </p:sp>
      <p:sp>
        <p:nvSpPr>
          <p:cNvPr id="20" name="TextBox 19::TC[T4|neutral]"/>
          <p:cNvSpPr txBox="1"/>
          <p:nvPr/>
        </p:nvSpPr>
        <p:spPr>
          <a:xfrm>
            <a:off x="1161288" y="477774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Three of the five decisive inputs are already in Verdal's hands</a:t>
            </a:r>
          </a:p>
        </p:txBody>
      </p:sp>
      <p:sp>
        <p:nvSpPr>
          <p:cNvPr id="21" name="TextBox 20::TC[T4|neutral]"/>
          <p:cNvSpPr txBox="1"/>
          <p:nvPr/>
        </p:nvSpPr>
        <p:spPr>
          <a:xfrm>
            <a:off x="1161288" y="5061204"/>
            <a:ext cx="10326624" cy="242316"/>
          </a:xfrm>
          <a:prstGeom prst="rect">
            <a:avLst/>
          </a:prstGeom>
          <a:noFill/>
        </p:spPr>
        <p:txBody>
          <a:bodyPr wrap="square" anchor="t" lIns="25400" rIns="25400" tIns="12700" bIns="12700">
            <a:noAutofit/>
          </a:bodyPr>
          <a:lstStyle/>
          <a:p>
            <a:pPr algn="l">
              <a:buNone/>
            </a:pPr>
            <a:r>
              <a:rPr sz="1100" b="0">
                <a:solidFill>
                  <a:srgbClr val="625E5A"/>
                </a:solidFill>
                <a:latin typeface="DM Sans"/>
              </a:rPr>
              <a:t>Bay counts, lease terms and the energy contract sit in the data room; two must be measured.</a:t>
            </a:r>
          </a:p>
        </p:txBody>
      </p:sp>
      <p:sp>
        <p:nvSpPr>
          <p:cNvPr id="22" name="Rectangle 21::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Test the figure on perimeter, not on arithmetic — and settle the lease fee and the charger spec before anyone rules self-operation in or out.</a:t>
            </a:r>
          </a:p>
        </p:txBody>
      </p:sp>
      <p:sp>
        <p:nvSpPr>
          <p:cNvPr id="24" name="TextBox 2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market model, Assumptions tab; Verdal Board paper, June 2026.</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01</a:t>
            </a:r>
          </a:p>
        </p:txBody>
      </p:sp>
      <p:sp>
        <p:nvSpPr>
          <p:cNvPr id="3" name="Title 2::TC[T2|neutral]"/>
          <p:cNvSpPr>
            <a:spLocks noGrp="1"/>
          </p:cNvSpPr>
          <p:nvPr>
            <p:ph type="title"/>
          </p:nvPr>
        </p:nvSpPr>
        <p:spPr/>
        <p:txBody>
          <a:bodyPr/>
          <a:lstStyle/>
          <a:p>
            <a:pPr algn="l">
              <a:buNone/>
            </a:pPr>
            <a:r>
              <a:t>The figure under test</a:t>
            </a:r>
          </a:p>
        </p:txBody>
      </p:sp>
      <p:sp>
        <p:nvSpPr>
          <p:cNvPr id="4" name="Text Placeholder 3::TC[T4|neutral]"/>
          <p:cNvSpPr>
            <a:spLocks noGrp="1"/>
          </p:cNvSpPr>
          <p:nvPr>
            <p:ph type="body" idx="2"/>
          </p:nvPr>
        </p:nvSpPr>
        <p:spPr/>
        <p:txBody>
          <a:bodyPr/>
          <a:lstStyle/>
          <a:p>
            <a:pPr>
              <a:buNone/>
            </a:pPr>
            <a:r>
              <a:t>What a €25bn European charging figure measures, and at which level of the chain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Charging figures circulate at four levels, and only the fourth — what a landowner keeps — </a:t>
            </a:r>
            <a:r>
              <a:rPr sz="2200" b="0" i="1">
                <a:solidFill>
                  <a:srgbClr val="8C6A3F"/>
                </a:solidFill>
                <a:latin typeface="Instrument Serif"/>
              </a:rPr>
              <a:t>is money Verdal would ever bank</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FIGURE UNDER TEST</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Level</a:t>
            </a:r>
          </a:p>
        </p:txBody>
      </p:sp>
      <p:sp>
        <p:nvSpPr>
          <p:cNvPr id="6" name="TextBox 5::TC[T4|neutral]"/>
          <p:cNvSpPr txBox="1"/>
          <p:nvPr/>
        </p:nvSpPr>
        <p:spPr>
          <a:xfrm>
            <a:off x="3427476"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it measures</a:t>
            </a:r>
          </a:p>
        </p:txBody>
      </p:sp>
      <p:sp>
        <p:nvSpPr>
          <p:cNvPr id="7" name="TextBox 6::TC[T4|neutral]"/>
          <p:cNvSpPr txBox="1"/>
          <p:nvPr/>
        </p:nvSpPr>
        <p:spPr>
          <a:xfrm>
            <a:off x="6169152"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Whose revenue it is</a:t>
            </a:r>
          </a:p>
        </p:txBody>
      </p:sp>
      <p:sp>
        <p:nvSpPr>
          <p:cNvPr id="8" name="TextBox 7::TC[T4|neutral]"/>
          <p:cNvSpPr txBox="1"/>
          <p:nvPr/>
        </p:nvSpPr>
        <p:spPr>
          <a:xfrm>
            <a:off x="8910828"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Europe, 2030</a:t>
            </a:r>
          </a:p>
        </p:txBody>
      </p:sp>
      <p:sp>
        <p:nvSpPr>
          <p:cNvPr id="9" name="Rectangle 8::TC[T5|furniture]"/>
          <p:cNvSpPr/>
          <p:nvPr/>
        </p:nvSpPr>
        <p:spPr>
          <a:xfrm>
            <a:off x="612648" y="1984248"/>
            <a:ext cx="10966704" cy="8448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4|neutral]"/>
          <p:cNvSpPr txBox="1"/>
          <p:nvPr/>
        </p:nvSpPr>
        <p:spPr>
          <a:xfrm>
            <a:off x="685800"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 Infrastructure capex</a:t>
            </a:r>
          </a:p>
        </p:txBody>
      </p:sp>
      <p:sp>
        <p:nvSpPr>
          <p:cNvPr id="11" name="TextBox 10::TC[T4|neutral]"/>
          <p:cNvSpPr txBox="1"/>
          <p:nvPr/>
        </p:nvSpPr>
        <p:spPr>
          <a:xfrm>
            <a:off x="3427476"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Hardware, installation and grid connection across every site type, highway corridors and fleet depots included</a:t>
            </a:r>
          </a:p>
        </p:txBody>
      </p:sp>
      <p:sp>
        <p:nvSpPr>
          <p:cNvPr id="12" name="TextBox 11::TC[T4|neutral]"/>
          <p:cNvSpPr txBox="1"/>
          <p:nvPr/>
        </p:nvSpPr>
        <p:spPr>
          <a:xfrm>
            <a:off x="6169152"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Equipment makers and installers</a:t>
            </a:r>
          </a:p>
        </p:txBody>
      </p:sp>
      <p:sp>
        <p:nvSpPr>
          <p:cNvPr id="13" name="TextBox 12::TC[T4|neutral]"/>
          <p:cNvSpPr txBox="1"/>
          <p:nvPr/>
        </p:nvSpPr>
        <p:spPr>
          <a:xfrm>
            <a:off x="8910828"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A cumulative build-out magnitude, not an annual flow — the Board's €25bn is consistent with this level</a:t>
            </a:r>
          </a:p>
        </p:txBody>
      </p:sp>
      <p:sp>
        <p:nvSpPr>
          <p:cNvPr id="14" name="Rectangle 13::TC[T5|furniture]"/>
          <p:cNvSpPr/>
          <p:nvPr/>
        </p:nvSpPr>
        <p:spPr>
          <a:xfrm>
            <a:off x="612648" y="2829052"/>
            <a:ext cx="10966704" cy="67017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T4|neutral]"/>
          <p:cNvSpPr txBox="1"/>
          <p:nvPr/>
        </p:nvSpPr>
        <p:spPr>
          <a:xfrm>
            <a:off x="685800"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 Energy at the plug</a:t>
            </a:r>
          </a:p>
        </p:txBody>
      </p:sp>
      <p:sp>
        <p:nvSpPr>
          <p:cNvPr id="16" name="TextBox 15::TC[T4|neutral]"/>
          <p:cNvSpPr txBox="1"/>
          <p:nvPr/>
        </p:nvSpPr>
        <p:spPr>
          <a:xfrm>
            <a:off x="3427476"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full value of electricity delivered through every public charge point in Europe</a:t>
            </a:r>
          </a:p>
        </p:txBody>
      </p:sp>
      <p:sp>
        <p:nvSpPr>
          <p:cNvPr id="17" name="TextBox 16::TC[T4|neutral]"/>
          <p:cNvSpPr txBox="1"/>
          <p:nvPr/>
        </p:nvSpPr>
        <p:spPr>
          <a:xfrm>
            <a:off x="6169152"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Mostly the energy supplier, as a pass-through</a:t>
            </a:r>
          </a:p>
        </p:txBody>
      </p:sp>
      <p:sp>
        <p:nvSpPr>
          <p:cNvPr id="18" name="TextBox 17::TC[T4|neutral]"/>
          <p:cNvSpPr txBox="1"/>
          <p:nvPr/>
        </p:nvSpPr>
        <p:spPr>
          <a:xfrm>
            <a:off x="8910828"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€20.4bn a year</a:t>
            </a:r>
          </a:p>
        </p:txBody>
      </p:sp>
      <p:sp>
        <p:nvSpPr>
          <p:cNvPr id="19" name="Rectangle 18::TC[T5|furniture]"/>
          <p:cNvSpPr/>
          <p:nvPr/>
        </p:nvSpPr>
        <p:spPr>
          <a:xfrm>
            <a:off x="612648" y="3499231"/>
            <a:ext cx="10966704" cy="67017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4|neutral]"/>
          <p:cNvSpPr txBox="1"/>
          <p:nvPr/>
        </p:nvSpPr>
        <p:spPr>
          <a:xfrm>
            <a:off x="685800"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 Operator revenue</a:t>
            </a:r>
          </a:p>
        </p:txBody>
      </p:sp>
      <p:sp>
        <p:nvSpPr>
          <p:cNvPr id="21" name="TextBox 20::TC[T4|neutral]"/>
          <p:cNvSpPr txBox="1"/>
          <p:nvPr/>
        </p:nvSpPr>
        <p:spPr>
          <a:xfrm>
            <a:off x="3427476"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What the charge-point operator bills, gross, before energy, hardware and operating cost</a:t>
            </a:r>
          </a:p>
        </p:txBody>
      </p:sp>
      <p:sp>
        <p:nvSpPr>
          <p:cNvPr id="22" name="TextBox 21::TC[T4|neutral]"/>
          <p:cNvSpPr txBox="1"/>
          <p:nvPr/>
        </p:nvSpPr>
        <p:spPr>
          <a:xfrm>
            <a:off x="6169152"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charge-point operator</a:t>
            </a:r>
          </a:p>
        </p:txBody>
      </p:sp>
      <p:sp>
        <p:nvSpPr>
          <p:cNvPr id="23" name="TextBox 22::TC[T4|neutral]"/>
          <p:cNvSpPr txBox="1"/>
          <p:nvPr/>
        </p:nvSpPr>
        <p:spPr>
          <a:xfrm>
            <a:off x="8910828"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€766m a year in grocery destination charging, six countries</a:t>
            </a:r>
          </a:p>
        </p:txBody>
      </p:sp>
      <p:sp>
        <p:nvSpPr>
          <p:cNvPr id="24" name="Rectangle 23::TC[T5|furniture]"/>
          <p:cNvSpPr/>
          <p:nvPr/>
        </p:nvSpPr>
        <p:spPr>
          <a:xfrm>
            <a:off x="612648" y="4169409"/>
            <a:ext cx="10966704" cy="67017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4. Site-host margin</a:t>
            </a:r>
          </a:p>
        </p:txBody>
      </p:sp>
      <p:sp>
        <p:nvSpPr>
          <p:cNvPr id="26" name="TextBox 25::TC[T4|neutral]"/>
          <p:cNvSpPr txBox="1"/>
          <p:nvPr/>
        </p:nvSpPr>
        <p:spPr>
          <a:xfrm>
            <a:off x="3427476"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What a landowner keeps: a lease fee, a revenue share, or the margin on operating</a:t>
            </a:r>
          </a:p>
        </p:txBody>
      </p:sp>
      <p:sp>
        <p:nvSpPr>
          <p:cNvPr id="27" name="TextBox 26::TC[T4|neutral]"/>
          <p:cNvSpPr txBox="1"/>
          <p:nvPr/>
        </p:nvSpPr>
        <p:spPr>
          <a:xfrm>
            <a:off x="6169152"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Verdal, today and under every structure tested</a:t>
            </a:r>
          </a:p>
        </p:txBody>
      </p:sp>
      <p:sp>
        <p:nvSpPr>
          <p:cNvPr id="28" name="TextBox 27::TC[T4|neutral]"/>
          <p:cNvSpPr txBox="1"/>
          <p:nvPr/>
        </p:nvSpPr>
        <p:spPr>
          <a:xfrm>
            <a:off x="8910828"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€7.1m a year — about 1/2,850th of the plug revenue</a:t>
            </a:r>
          </a:p>
        </p:txBody>
      </p:sp>
      <p:sp>
        <p:nvSpPr>
          <p:cNvPr id="29" name="Rectangle 2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Establish which level a figure belongs to before doing anything with it.</a:t>
            </a:r>
          </a:p>
        </p:txBody>
      </p:sp>
      <p:sp>
        <p:nvSpPr>
          <p:cNvPr id="31" name="TextBox 3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analysis. Verdal sits at level 4 today under lease, and would remain there under all three structures.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Three published constructions land near €25bn for Europe in 2030, </a:t>
            </a:r>
            <a:r>
              <a:rPr sz="2200" b="0" i="1">
                <a:solidFill>
                  <a:srgbClr val="8C6A3F"/>
                </a:solidFill>
                <a:latin typeface="Instrument Serif"/>
              </a:rPr>
              <a:t>and not one of them measures what a site host keeps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FIGURE UNDER TEST</a:t>
            </a:r>
          </a:p>
        </p:txBody>
      </p:sp>
      <p:sp>
        <p:nvSpPr>
          <p:cNvPr id="4" name="Rectangle 3::TC[T5|furniture]"/>
          <p:cNvSpPr/>
          <p:nvPr/>
        </p:nvSpPr>
        <p:spPr>
          <a:xfrm>
            <a:off x="612648" y="1600200"/>
            <a:ext cx="3545840" cy="340535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TC[T5|furniture]"/>
          <p:cNvSpPr/>
          <p:nvPr/>
        </p:nvSpPr>
        <p:spPr>
          <a:xfrm>
            <a:off x="612648"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TC[T3|neutral]"/>
          <p:cNvSpPr txBox="1"/>
          <p:nvPr/>
        </p:nvSpPr>
        <p:spPr>
          <a:xfrm>
            <a:off x="749808"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European charging capex to 2030</a:t>
            </a:r>
          </a:p>
        </p:txBody>
      </p:sp>
      <p:sp>
        <p:nvSpPr>
          <p:cNvPr id="7" name="TextBox 6::TC[T4|neutral]"/>
          <p:cNvSpPr txBox="1"/>
          <p:nvPr/>
        </p:nvSpPr>
        <p:spPr>
          <a:xfrm>
            <a:off x="749808" y="2075688"/>
            <a:ext cx="3271520" cy="2838424"/>
          </a:xfrm>
          <a:prstGeom prst="rect">
            <a:avLst/>
          </a:prstGeom>
          <a:noFill/>
        </p:spPr>
        <p:txBody>
          <a:bodyPr wrap="square" anchor="t" lIns="25400" rIns="25400" tIns="12700" bIns="12700">
            <a:noAutofit/>
          </a:bodyPr>
          <a:lstStyle/>
          <a:p>
            <a:pPr algn="l">
              <a:buNone/>
            </a:pPr>
            <a:r>
              <a:rPr sz="1100" b="0">
                <a:solidFill>
                  <a:srgbClr val="221E19"/>
                </a:solidFill>
                <a:latin typeface="DM Sans"/>
              </a:rPr>
              <a:t>The public-charging share of Europe's charging build-out is cited at about €30bn cumulative (Société Générale, citing published estimates), of an €80bn total that includes home and workplace charging. The ACEA / McKinsey Charging Infrastructure Masterplan is of the same order. Level 1: equipment and installation, not revenue, and it includes highway corridors and fleet depots that a grocery car park does not address.</a:t>
            </a:r>
          </a:p>
        </p:txBody>
      </p:sp>
      <p:sp>
        <p:nvSpPr>
          <p:cNvPr id="8" name="Rectangle 7::TC[T5|furniture]"/>
          <p:cNvSpPr/>
          <p:nvPr/>
        </p:nvSpPr>
        <p:spPr>
          <a:xfrm>
            <a:off x="4323080" y="1600200"/>
            <a:ext cx="3545840" cy="340535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TC[T5|furniture]"/>
          <p:cNvSpPr/>
          <p:nvPr/>
        </p:nvSpPr>
        <p:spPr>
          <a:xfrm>
            <a:off x="4323080"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3|neutral]"/>
          <p:cNvSpPr txBox="1"/>
          <p:nvPr/>
        </p:nvSpPr>
        <p:spPr>
          <a:xfrm>
            <a:off x="4460240"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Paid market-research forecasts</a:t>
            </a:r>
          </a:p>
        </p:txBody>
      </p:sp>
      <p:sp>
        <p:nvSpPr>
          <p:cNvPr id="11" name="TextBox 10::TC[T4|neutral]"/>
          <p:cNvSpPr txBox="1"/>
          <p:nvPr/>
        </p:nvSpPr>
        <p:spPr>
          <a:xfrm>
            <a:off x="4460240" y="2075688"/>
            <a:ext cx="3271520" cy="2838424"/>
          </a:xfrm>
          <a:prstGeom prst="rect">
            <a:avLst/>
          </a:prstGeom>
          <a:noFill/>
        </p:spPr>
        <p:txBody>
          <a:bodyPr wrap="square" anchor="t" lIns="25400" rIns="25400" tIns="12700" bIns="12700">
            <a:noAutofit/>
          </a:bodyPr>
          <a:lstStyle/>
          <a:p>
            <a:pPr algn="l">
              <a:buNone/>
            </a:pPr>
            <a:r>
              <a:rPr sz="1100" b="0">
                <a:solidFill>
                  <a:srgbClr val="221E19"/>
                </a:solidFill>
                <a:latin typeface="DM Sans"/>
              </a:rPr>
              <a:t>US$15-34bn depending on the house: Grand View Research puts the European charging infrastructure market at US$15.1bn in 2030; Market Data Forecast at US$25.4bn by 2034; Meticulous Research at US$34bn by 2032. Three houses, three- to four-fold divergence on the same nominal market, methodologies undisclosed. Level 3: blended vendor and operator revenue. Treat as low-confidence.</a:t>
            </a:r>
          </a:p>
        </p:txBody>
      </p:sp>
      <p:sp>
        <p:nvSpPr>
          <p:cNvPr id="12" name="Rectangle 11::TC[T5|furniture]"/>
          <p:cNvSpPr/>
          <p:nvPr/>
        </p:nvSpPr>
        <p:spPr>
          <a:xfrm>
            <a:off x="8033512" y="1600200"/>
            <a:ext cx="3545840" cy="340535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TC[T5|furniture]"/>
          <p:cNvSpPr/>
          <p:nvPr/>
        </p:nvSpPr>
        <p:spPr>
          <a:xfrm>
            <a:off x="8033512"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3|neutral]"/>
          <p:cNvSpPr txBox="1"/>
          <p:nvPr/>
        </p:nvSpPr>
        <p:spPr>
          <a:xfrm>
            <a:off x="8170672"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McKinsey, European mobility finance</a:t>
            </a:r>
          </a:p>
        </p:txBody>
      </p:sp>
      <p:sp>
        <p:nvSpPr>
          <p:cNvPr id="15" name="TextBox 14::TC[T4|neutral]"/>
          <p:cNvSpPr txBox="1"/>
          <p:nvPr/>
        </p:nvSpPr>
        <p:spPr>
          <a:xfrm>
            <a:off x="8170672" y="2075688"/>
            <a:ext cx="3271520" cy="2838424"/>
          </a:xfrm>
          <a:prstGeom prst="rect">
            <a:avLst/>
          </a:prstGeom>
          <a:noFill/>
        </p:spPr>
        <p:txBody>
          <a:bodyPr wrap="square" anchor="t" lIns="25400" rIns="25400" tIns="12700" bIns="12700">
            <a:noAutofit/>
          </a:bodyPr>
          <a:lstStyle/>
          <a:p>
            <a:pPr algn="l">
              <a:buNone/>
            </a:pPr>
            <a:r>
              <a:rPr sz="1100" b="0">
                <a:solidFill>
                  <a:srgbClr val="221E19"/>
                </a:solidFill>
                <a:latin typeface="DM Sans"/>
              </a:rPr>
              <a:t>'European mobility finance: A €25 billion growth opportunity' (October 2023) matches the figure, the currency and the horizon year exactly — but it measures new annual revenue for mobility-FINANCE providers (loans, leases, insurance, subscriptions) across five countries, not the charging market. If this is the source, the Board paper cited the right number from the wrong report.</a:t>
            </a:r>
          </a:p>
        </p:txBody>
      </p:sp>
      <p:sp>
        <p:nvSpPr>
          <p:cNvPr id="16" name="Rectangle 15::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We do not assert which the Board used — the Board paper's own citation settles it in one line.</a:t>
            </a:r>
          </a:p>
        </p:txBody>
      </p:sp>
      <p:sp>
        <p:nvSpPr>
          <p:cNvPr id="18" name="TextBox 17::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Societe Generale; ACEA/McKinsey Masterplan; Grand View, Market Data Forecast, Meticulous; McKinsey, Oct 2023.</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Even Europe's entire €20.4bn of plug revenue becomes €7m for Verdal in three steps — </a:t>
            </a:r>
            <a:r>
              <a:rPr sz="2200" b="0" i="1">
                <a:solidFill>
                  <a:srgbClr val="8C6A3F"/>
                </a:solidFill>
                <a:latin typeface="Instrument Serif"/>
              </a:rPr>
              <a:t>and the Board's €25bn sits above even that top line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FIGURE UNDER TEST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EUROS PAID AT THE PLUG, NARROWED, €M/YR 2030</a:t>
            </a:r>
          </a:p>
        </p:txBody>
      </p:sp>
      <p:sp>
        <p:nvSpPr>
          <p:cNvPr id="5" name="Rectangle 4"/>
          <p:cNvSpPr/>
          <p:nvPr/>
        </p:nvSpPr>
        <p:spPr>
          <a:xfrm>
            <a:off x="1593664" y="2048758"/>
            <a:ext cx="544213" cy="2997723"/>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79866" y="1792726"/>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20,356</a:t>
            </a:r>
          </a:p>
        </p:txBody>
      </p:sp>
      <p:sp>
        <p:nvSpPr>
          <p:cNvPr id="7" name="TextBox 6"/>
          <p:cNvSpPr txBox="1"/>
          <p:nvPr/>
        </p:nvSpPr>
        <p:spPr>
          <a:xfrm>
            <a:off x="1379866"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EU public</a:t>
            </a:r>
          </a:p>
          <a:p>
            <a:pPr algn="ctr">
              <a:buNone/>
            </a:pPr>
            <a:r>
              <a:rPr sz="900" b="0">
                <a:solidFill>
                  <a:srgbClr val="4E4B47"/>
                </a:solidFill>
                <a:latin typeface="DM Sans"/>
              </a:rPr>
              <a:t>charging</a:t>
            </a:r>
          </a:p>
        </p:txBody>
      </p:sp>
      <p:sp>
        <p:nvSpPr>
          <p:cNvPr id="8" name="Rectangle 7"/>
          <p:cNvSpPr/>
          <p:nvPr/>
        </p:nvSpPr>
        <p:spPr>
          <a:xfrm>
            <a:off x="2565473" y="2048758"/>
            <a:ext cx="544213" cy="2884918"/>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351675" y="1792726"/>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−19,590</a:t>
            </a:r>
          </a:p>
        </p:txBody>
      </p:sp>
      <p:sp>
        <p:nvSpPr>
          <p:cNvPr id="10" name="TextBox 9"/>
          <p:cNvSpPr txBox="1"/>
          <p:nvPr/>
        </p:nvSpPr>
        <p:spPr>
          <a:xfrm>
            <a:off x="2351675"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Other</a:t>
            </a:r>
          </a:p>
          <a:p>
            <a:pPr algn="ctr">
              <a:buNone/>
            </a:pPr>
            <a:r>
              <a:rPr sz="900" b="0">
                <a:solidFill>
                  <a:srgbClr val="4E4B47"/>
                </a:solidFill>
                <a:latin typeface="DM Sans"/>
              </a:rPr>
              <a:t>segments</a:t>
            </a:r>
          </a:p>
        </p:txBody>
      </p:sp>
      <p:cxnSp>
        <p:nvCxnSpPr>
          <p:cNvPr id="11" name="Connector 10"/>
          <p:cNvCxnSpPr/>
          <p:nvPr/>
        </p:nvCxnSpPr>
        <p:spPr>
          <a:xfrm>
            <a:off x="2137877" y="2048758"/>
            <a:ext cx="4275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3537283" y="4933677"/>
            <a:ext cx="544213" cy="105736"/>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23485" y="4677645"/>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−718</a:t>
            </a:r>
          </a:p>
        </p:txBody>
      </p:sp>
      <p:sp>
        <p:nvSpPr>
          <p:cNvPr id="14" name="TextBox 13"/>
          <p:cNvSpPr txBox="1"/>
          <p:nvPr/>
        </p:nvSpPr>
        <p:spPr>
          <a:xfrm>
            <a:off x="3323485"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Other</a:t>
            </a:r>
          </a:p>
          <a:p>
            <a:pPr algn="ctr">
              <a:buNone/>
            </a:pPr>
            <a:r>
              <a:rPr sz="900" b="0">
                <a:solidFill>
                  <a:srgbClr val="4E4B47"/>
                </a:solidFill>
                <a:latin typeface="DM Sans"/>
              </a:rPr>
              <a:t>grocers</a:t>
            </a:r>
          </a:p>
        </p:txBody>
      </p:sp>
      <p:cxnSp>
        <p:nvCxnSpPr>
          <p:cNvPr id="15" name="Connector 14"/>
          <p:cNvCxnSpPr/>
          <p:nvPr/>
        </p:nvCxnSpPr>
        <p:spPr>
          <a:xfrm>
            <a:off x="3109687" y="4933677"/>
            <a:ext cx="4275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4509093" y="5039413"/>
            <a:ext cx="544213" cy="27432"/>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295295" y="4783381"/>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−40.5</a:t>
            </a:r>
          </a:p>
        </p:txBody>
      </p:sp>
      <p:sp>
        <p:nvSpPr>
          <p:cNvPr id="18" name="TextBox 17"/>
          <p:cNvSpPr txBox="1"/>
          <p:nvPr/>
        </p:nvSpPr>
        <p:spPr>
          <a:xfrm>
            <a:off x="4295295"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Cost of</a:t>
            </a:r>
          </a:p>
          <a:p>
            <a:pPr algn="ctr">
              <a:buNone/>
            </a:pPr>
            <a:r>
              <a:rPr sz="900" b="0">
                <a:solidFill>
                  <a:srgbClr val="4E4B47"/>
                </a:solidFill>
                <a:latin typeface="DM Sans"/>
              </a:rPr>
              <a:t>delivery</a:t>
            </a:r>
          </a:p>
        </p:txBody>
      </p:sp>
      <p:cxnSp>
        <p:nvCxnSpPr>
          <p:cNvPr id="19" name="Connector 18"/>
          <p:cNvCxnSpPr/>
          <p:nvPr/>
        </p:nvCxnSpPr>
        <p:spPr>
          <a:xfrm>
            <a:off x="4081497" y="5039413"/>
            <a:ext cx="4275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5480903" y="5045436"/>
            <a:ext cx="544213" cy="27432"/>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267104" y="4789404"/>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7.1</a:t>
            </a:r>
          </a:p>
        </p:txBody>
      </p:sp>
      <p:sp>
        <p:nvSpPr>
          <p:cNvPr id="22" name="TextBox 21"/>
          <p:cNvSpPr txBox="1"/>
          <p:nvPr/>
        </p:nvSpPr>
        <p:spPr>
          <a:xfrm>
            <a:off x="5267104"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Verdal</a:t>
            </a:r>
          </a:p>
          <a:p>
            <a:pPr algn="ctr">
              <a:buNone/>
            </a:pPr>
            <a:r>
              <a:rPr sz="900" b="0">
                <a:solidFill>
                  <a:srgbClr val="4E4B47"/>
                </a:solidFill>
                <a:latin typeface="DM Sans"/>
              </a:rPr>
              <a:t>margin</a:t>
            </a:r>
          </a:p>
        </p:txBody>
      </p:sp>
      <p:cxnSp>
        <p:nvCxnSpPr>
          <p:cNvPr id="23" name="Connector 22"/>
          <p:cNvCxnSpPr/>
          <p:nvPr/>
        </p:nvCxnSpPr>
        <p:spPr>
          <a:xfrm>
            <a:off x="5053306" y="5045377"/>
            <a:ext cx="427597" cy="59"/>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1379866" y="5046482"/>
            <a:ext cx="4859048"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25" name="Rectangle 24::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Board is not wrong to have quoted €25bn — it measures a different thing. Say so as a perimeter difference, never as an error.</a:t>
            </a:r>
          </a:p>
        </p:txBody>
      </p:sp>
      <p:sp>
        <p:nvSpPr>
          <p:cNvPr id="27" name="Rectangle 26::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EACH STEP REMOVES</a:t>
            </a:r>
          </a:p>
        </p:txBody>
      </p:sp>
      <p:sp>
        <p:nvSpPr>
          <p:cNvPr id="30" name="TextBox 29::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€20,356m a year is a flow; the Board's €25bn is a cumulative build-out.</a:t>
            </a:r>
          </a:p>
        </p:txBody>
      </p:sp>
      <p:sp>
        <p:nvSpPr>
          <p:cNvPr id="31" name="TextBox 30::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Two steps narrow a continent to €766m, then to Verdal's own €47.6m.</a:t>
            </a:r>
          </a:p>
        </p:txBody>
      </p:sp>
      <p:sp>
        <p:nvSpPr>
          <p:cNvPr id="32" name="TextBox 31::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third is the one the paper skips: €47.6m billed becomes €7.1m kept.</a:t>
            </a:r>
          </a:p>
        </p:txBody>
      </p:sp>
      <p:sp>
        <p:nvSpPr>
          <p:cNvPr id="33" name="Rectangle 32::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TO CARRY IT TO THE BOARD</a:t>
            </a:r>
          </a:p>
        </p:txBody>
      </p:sp>
      <p:sp>
        <p:nvSpPr>
          <p:cNvPr id="36" name="TextBox 35::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Lead with perimeter, not correction — every figure here is real.</a:t>
            </a:r>
          </a:p>
        </p:txBody>
      </p:sp>
      <p:sp>
        <p:nvSpPr>
          <p:cNvPr id="37" name="TextBox 36::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Put the numbers on one axis and the argument needs no words.</a:t>
            </a:r>
          </a:p>
        </p:txBody>
      </p:sp>
      <p:sp>
        <p:nvSpPr>
          <p:cNvPr id="38" name="TextBox 37::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Ask for the Board paper's citation; one line settles the source.</a:t>
            </a:r>
          </a:p>
        </p:txBody>
      </p:sp>
      <p:sp>
        <p:nvSpPr>
          <p:cNvPr id="39" name="TextBox 38::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IEA Global EV Outlook 2025; Ember 2026; Eurostat band IC H2-2025; WP1 model tabs 1, 3 and 4; Board paper, June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02</a:t>
            </a:r>
          </a:p>
        </p:txBody>
      </p:sp>
      <p:sp>
        <p:nvSpPr>
          <p:cNvPr id="3" name="Title 2::TC[T2|neutral]"/>
          <p:cNvSpPr>
            <a:spLocks noGrp="1"/>
          </p:cNvSpPr>
          <p:nvPr>
            <p:ph type="title"/>
          </p:nvPr>
        </p:nvSpPr>
        <p:spPr/>
        <p:txBody>
          <a:bodyPr/>
          <a:lstStyle/>
          <a:p>
            <a:pPr algn="l">
              <a:buNone/>
            </a:pPr>
            <a:r>
              <a:t>What Verdal can address</a:t>
            </a:r>
          </a:p>
        </p:txBody>
      </p:sp>
      <p:sp>
        <p:nvSpPr>
          <p:cNvPr id="4" name="Text Placeholder 3::TC[T4|neutral]"/>
          <p:cNvSpPr>
            <a:spLocks noGrp="1"/>
          </p:cNvSpPr>
          <p:nvPr>
            <p:ph type="body" idx="2"/>
          </p:nvPr>
        </p:nvSpPr>
        <p:spPr/>
        <p:txBody>
          <a:bodyPr/>
          <a:lstStyle/>
          <a:p>
            <a:pPr>
              <a:buNone/>
            </a:pPr>
            <a:r>
              <a:t>The pool, top-down from European electricity, and the volume, bottom-up from 1,100 car parks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Six steps take European electricity down to 1.5 TWh of grocery destination charging, and three of the six are our judgement, </a:t>
            </a:r>
            <a:r>
              <a:rPr sz="2000" b="0" i="1">
                <a:solidFill>
                  <a:srgbClr val="8C6A3F"/>
                </a:solidFill>
                <a:latin typeface="Instrument Serif"/>
              </a:rPr>
              <a:t>not a published split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VERDAL CAN ADDRESS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EUROPEAN EV ELECTRICITY TO GROCERY, TWH 2030</a:t>
            </a:r>
          </a:p>
        </p:txBody>
      </p:sp>
      <p:sp>
        <p:nvSpPr>
          <p:cNvPr id="5" name="Rectangle 4"/>
          <p:cNvSpPr/>
          <p:nvPr/>
        </p:nvSpPr>
        <p:spPr>
          <a:xfrm>
            <a:off x="1060191" y="2759202"/>
            <a:ext cx="5702988"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60191" y="2789255"/>
            <a:ext cx="5702988"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European EV power</a:t>
            </a:r>
          </a:p>
        </p:txBody>
      </p:sp>
      <p:sp>
        <p:nvSpPr>
          <p:cNvPr id="7" name="TextBox 6"/>
          <p:cNvSpPr txBox="1"/>
          <p:nvPr/>
        </p:nvSpPr>
        <p:spPr>
          <a:xfrm>
            <a:off x="1060191" y="2969576"/>
            <a:ext cx="5702988"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129 TWh</a:t>
            </a:r>
          </a:p>
        </p:txBody>
      </p:sp>
      <p:cxnSp>
        <p:nvCxnSpPr>
          <p:cNvPr id="8" name="Connector 7"/>
          <p:cNvCxnSpPr/>
          <p:nvPr/>
        </p:nvCxnSpPr>
        <p:spPr>
          <a:xfrm>
            <a:off x="1060191" y="3134870"/>
            <a:ext cx="1316808"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H="1">
            <a:off x="5446372" y="3134870"/>
            <a:ext cx="1316808"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0" name="TextBox 9::TC[ANCHOR]"/>
          <p:cNvSpPr txBox="1"/>
          <p:nvPr/>
        </p:nvSpPr>
        <p:spPr>
          <a:xfrm>
            <a:off x="5850702" y="3103680"/>
            <a:ext cx="912478" cy="138623"/>
          </a:xfrm>
          <a:prstGeom prst="rect">
            <a:avLst/>
          </a:prstGeom>
          <a:noFill/>
        </p:spPr>
        <p:txBody>
          <a:bodyPr wrap="none" anchor="ctr" lIns="25400" rIns="25400" tIns="12700" bIns="12700">
            <a:noAutofit/>
          </a:bodyPr>
          <a:lstStyle/>
          <a:p>
            <a:pPr algn="l">
              <a:buNone/>
            </a:pPr>
            <a:r>
              <a:rPr sz="1200" b="1">
                <a:solidFill>
                  <a:srgbClr val="8C6A3F"/>
                </a:solidFill>
                <a:latin typeface="DM Sans"/>
              </a:rPr>
              <a:t>-70 %</a:t>
            </a:r>
          </a:p>
        </p:txBody>
      </p:sp>
      <p:sp>
        <p:nvSpPr>
          <p:cNvPr id="11" name="Rectangle 10"/>
          <p:cNvSpPr/>
          <p:nvPr/>
        </p:nvSpPr>
        <p:spPr>
          <a:xfrm>
            <a:off x="2376999" y="3211113"/>
            <a:ext cx="3069373" cy="375668"/>
          </a:xfrm>
          <a:prstGeom prst="rect">
            <a:avLst/>
          </a:prstGeom>
          <a:solidFill>
            <a:srgbClr val="DFD5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376999" y="3241166"/>
            <a:ext cx="3069373"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Public charging</a:t>
            </a:r>
          </a:p>
        </p:txBody>
      </p:sp>
      <p:sp>
        <p:nvSpPr>
          <p:cNvPr id="13" name="TextBox 12"/>
          <p:cNvSpPr txBox="1"/>
          <p:nvPr/>
        </p:nvSpPr>
        <p:spPr>
          <a:xfrm>
            <a:off x="2376999" y="3421487"/>
            <a:ext cx="3069373"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38.8 TWh</a:t>
            </a:r>
          </a:p>
        </p:txBody>
      </p:sp>
      <p:cxnSp>
        <p:nvCxnSpPr>
          <p:cNvPr id="14" name="Connector 13"/>
          <p:cNvCxnSpPr/>
          <p:nvPr/>
        </p:nvCxnSpPr>
        <p:spPr>
          <a:xfrm>
            <a:off x="2376999" y="3586781"/>
            <a:ext cx="441364"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H="1">
            <a:off x="5005009" y="3586781"/>
            <a:ext cx="441363"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6" name="TextBox 15::TC[ANCHOR]"/>
          <p:cNvSpPr txBox="1"/>
          <p:nvPr/>
        </p:nvSpPr>
        <p:spPr>
          <a:xfrm>
            <a:off x="5850702" y="3555591"/>
            <a:ext cx="912478" cy="138623"/>
          </a:xfrm>
          <a:prstGeom prst="rect">
            <a:avLst/>
          </a:prstGeom>
          <a:noFill/>
        </p:spPr>
        <p:txBody>
          <a:bodyPr wrap="none" anchor="ctr" lIns="25400" rIns="25400" tIns="12700" bIns="12700">
            <a:noAutofit/>
          </a:bodyPr>
          <a:lstStyle/>
          <a:p>
            <a:pPr algn="l">
              <a:buNone/>
            </a:pPr>
            <a:r>
              <a:rPr sz="1200" b="1">
                <a:solidFill>
                  <a:srgbClr val="4E4B47"/>
                </a:solidFill>
                <a:latin typeface="DM Sans"/>
              </a:rPr>
              <a:t>-78.1 %</a:t>
            </a:r>
          </a:p>
        </p:txBody>
      </p:sp>
      <p:sp>
        <p:nvSpPr>
          <p:cNvPr id="17" name="Rectangle 16"/>
          <p:cNvSpPr/>
          <p:nvPr/>
        </p:nvSpPr>
        <p:spPr>
          <a:xfrm>
            <a:off x="2818363" y="3663024"/>
            <a:ext cx="2186645"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818363" y="3693077"/>
            <a:ext cx="2186645"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Destination</a:t>
            </a:r>
          </a:p>
        </p:txBody>
      </p:sp>
      <p:sp>
        <p:nvSpPr>
          <p:cNvPr id="19" name="TextBox 18"/>
          <p:cNvSpPr txBox="1"/>
          <p:nvPr/>
        </p:nvSpPr>
        <p:spPr>
          <a:xfrm>
            <a:off x="2818363" y="3873398"/>
            <a:ext cx="2186645"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8.5 TWh</a:t>
            </a:r>
          </a:p>
        </p:txBody>
      </p:sp>
      <p:cxnSp>
        <p:nvCxnSpPr>
          <p:cNvPr id="20" name="Connector 19"/>
          <p:cNvCxnSpPr/>
          <p:nvPr/>
        </p:nvCxnSpPr>
        <p:spPr>
          <a:xfrm>
            <a:off x="2818363" y="4038692"/>
            <a:ext cx="85942"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H="1">
            <a:off x="4919066" y="4038692"/>
            <a:ext cx="85943"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22" name="TextBox 21::TC[ANCHOR]"/>
          <p:cNvSpPr txBox="1"/>
          <p:nvPr/>
        </p:nvSpPr>
        <p:spPr>
          <a:xfrm>
            <a:off x="5850702" y="4007502"/>
            <a:ext cx="912478" cy="138623"/>
          </a:xfrm>
          <a:prstGeom prst="rect">
            <a:avLst/>
          </a:prstGeom>
          <a:noFill/>
        </p:spPr>
        <p:txBody>
          <a:bodyPr wrap="none" anchor="ctr" lIns="25400" rIns="25400" tIns="12700" bIns="12700">
            <a:noAutofit/>
          </a:bodyPr>
          <a:lstStyle/>
          <a:p>
            <a:pPr algn="l">
              <a:buNone/>
            </a:pPr>
            <a:r>
              <a:rPr sz="1200" b="1">
                <a:solidFill>
                  <a:srgbClr val="4E4B47"/>
                </a:solidFill>
                <a:latin typeface="DM Sans"/>
              </a:rPr>
              <a:t>-69.4 %</a:t>
            </a:r>
          </a:p>
        </p:txBody>
      </p:sp>
      <p:sp>
        <p:nvSpPr>
          <p:cNvPr id="23" name="Rectangle 22"/>
          <p:cNvSpPr/>
          <p:nvPr/>
        </p:nvSpPr>
        <p:spPr>
          <a:xfrm>
            <a:off x="2904305" y="4114935"/>
            <a:ext cx="2014761"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2904305" y="4144988"/>
            <a:ext cx="2014761"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Grocery</a:t>
            </a:r>
          </a:p>
        </p:txBody>
      </p:sp>
      <p:sp>
        <p:nvSpPr>
          <p:cNvPr id="25" name="TextBox 24"/>
          <p:cNvSpPr txBox="1"/>
          <p:nvPr/>
        </p:nvSpPr>
        <p:spPr>
          <a:xfrm>
            <a:off x="2904305" y="4325309"/>
            <a:ext cx="2014761"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2.6 TWh</a:t>
            </a:r>
          </a:p>
        </p:txBody>
      </p:sp>
      <p:cxnSp>
        <p:nvCxnSpPr>
          <p:cNvPr id="26" name="Connector 25"/>
          <p:cNvCxnSpPr/>
          <p:nvPr/>
        </p:nvCxnSpPr>
        <p:spPr>
          <a:xfrm>
            <a:off x="2904305" y="4490603"/>
            <a:ext cx="16023"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H="1">
            <a:off x="4903043" y="4490603"/>
            <a:ext cx="16023"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28" name="TextBox 27::TC[ANCHOR]"/>
          <p:cNvSpPr txBox="1"/>
          <p:nvPr/>
        </p:nvSpPr>
        <p:spPr>
          <a:xfrm>
            <a:off x="5850702" y="4459413"/>
            <a:ext cx="912478" cy="138623"/>
          </a:xfrm>
          <a:prstGeom prst="rect">
            <a:avLst/>
          </a:prstGeom>
          <a:noFill/>
        </p:spPr>
        <p:txBody>
          <a:bodyPr wrap="none" anchor="ctr" lIns="25400" rIns="25400" tIns="12700" bIns="12700">
            <a:noAutofit/>
          </a:bodyPr>
          <a:lstStyle/>
          <a:p>
            <a:pPr algn="l">
              <a:buNone/>
            </a:pPr>
            <a:r>
              <a:rPr sz="1200" b="1">
                <a:solidFill>
                  <a:srgbClr val="4E4B47"/>
                </a:solidFill>
                <a:latin typeface="DM Sans"/>
              </a:rPr>
              <a:t>-42.3 %</a:t>
            </a:r>
          </a:p>
        </p:txBody>
      </p:sp>
      <p:sp>
        <p:nvSpPr>
          <p:cNvPr id="29" name="Rectangle 28"/>
          <p:cNvSpPr/>
          <p:nvPr/>
        </p:nvSpPr>
        <p:spPr>
          <a:xfrm>
            <a:off x="2920328" y="4566846"/>
            <a:ext cx="1982715"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2920328" y="4596899"/>
            <a:ext cx="1982715"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In scope</a:t>
            </a:r>
          </a:p>
        </p:txBody>
      </p:sp>
      <p:sp>
        <p:nvSpPr>
          <p:cNvPr id="31" name="TextBox 30"/>
          <p:cNvSpPr txBox="1"/>
          <p:nvPr/>
        </p:nvSpPr>
        <p:spPr>
          <a:xfrm>
            <a:off x="2920328" y="4777220"/>
            <a:ext cx="1982715"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1.5 TWh</a:t>
            </a:r>
          </a:p>
        </p:txBody>
      </p:sp>
      <p:sp>
        <p:nvSpPr>
          <p:cNvPr id="32" name="Rectangle 31::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A bounding exercise, not a measurement — the bottom-up build on the next page is the primary estimate.</a:t>
            </a:r>
          </a:p>
        </p:txBody>
      </p:sp>
      <p:sp>
        <p:nvSpPr>
          <p:cNvPr id="34" name="Rectangle 33::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THE FUNNEL IS SOLID</a:t>
            </a:r>
          </a:p>
        </p:txBody>
      </p:sp>
      <p:sp>
        <p:nvSpPr>
          <p:cNvPr id="37" name="TextBox 36::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IEA sources the first two steps: 4.3% of power, 30% public.</a:t>
            </a:r>
          </a:p>
        </p:txBody>
      </p:sp>
      <p:sp>
        <p:nvSpPr>
          <p:cNvPr id="38" name="TextBox 37::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22% destination share of kWh is ours — Europe publishes points.</a:t>
            </a:r>
          </a:p>
        </p:txBody>
      </p:sp>
      <p:sp>
        <p:nvSpPr>
          <p:cNvPr id="39" name="TextBox 38::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30% grocery share has no source at all; it is judgement.</a:t>
            </a:r>
          </a:p>
        </p:txBody>
      </p:sp>
      <p:sp>
        <p:nvSpPr>
          <p:cNvPr id="40" name="Rectangle 39::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WE WOULD FIRM IT UP</a:t>
            </a:r>
          </a:p>
        </p:txBody>
      </p:sp>
      <p:sp>
        <p:nvSpPr>
          <p:cNvPr id="43" name="TextBox 42::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Ask both operators for kWh per bay per year on Verdal's own sites.</a:t>
            </a:r>
          </a:p>
        </p:txBody>
      </p:sp>
      <p:sp>
        <p:nvSpPr>
          <p:cNvPr id="44" name="TextBox 43::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Reconcile the six EV parc series against EAFO before WP3 scores.</a:t>
            </a:r>
          </a:p>
        </p:txBody>
      </p:sp>
      <p:sp>
        <p:nvSpPr>
          <p:cNvPr id="45" name="TextBox 44::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Treat the funnel as the bound, the bottom-up build as the figure.</a:t>
            </a:r>
          </a:p>
        </p:txBody>
      </p:sp>
      <p:sp>
        <p:nvSpPr>
          <p:cNvPr id="46" name="TextBox 4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IEA Global EV Outlook 2025 (Stated Policies); Ember 2026; EAFO and national charge-point registries; WP1 model tab 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Bottom-up, 1,100 stores at four bays turn 84 GWh a year — </a:t>
            </a:r>
            <a:r>
              <a:rPr sz="2200" b="0" i="1">
                <a:solidFill>
                  <a:srgbClr val="8C6A3F"/>
                </a:solidFill>
                <a:latin typeface="Instrument Serif"/>
              </a:rPr>
              <a:t>under 6% of the pool, and all of it scales off a bay count Verdal has not supplied</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VERDAL CAN ADDRESS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VERDAL VOLUME BUILT FROM ITS OWN ESTATE, GWH A YEAR (2030)</a:t>
            </a:r>
          </a:p>
        </p:txBody>
      </p:sp>
      <p:cxnSp>
        <p:nvCxnSpPr>
          <p:cNvPr id="5" name="Connector 4"/>
          <p:cNvCxnSpPr/>
          <p:nvPr/>
        </p:nvCxnSpPr>
        <p:spPr>
          <a:xfrm>
            <a:off x="2743809" y="351123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V="1">
            <a:off x="2852498" y="2779995"/>
            <a:ext cx="0" cy="731236"/>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2852498" y="2779995"/>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2743809" y="351123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2852498" y="3511231"/>
            <a:ext cx="0" cy="731237"/>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2852498" y="4242468"/>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4644805" y="2779995"/>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4753494" y="2292504"/>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4753494" y="2292504"/>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4644805" y="2779995"/>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4753494" y="2779995"/>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4753494" y="2779995"/>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4644805" y="2779995"/>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4753494" y="2779995"/>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4753494" y="3267486"/>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4644805" y="4242468"/>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V="1">
            <a:off x="4753494" y="3754977"/>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a:off x="4753494" y="3754977"/>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4644805" y="4242468"/>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4753494" y="4242468"/>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a:off x="4753494" y="4242468"/>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4644805" y="4242468"/>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a:off x="4753494" y="4242468"/>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4753494" y="4729959"/>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1060191" y="3318892"/>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130520" y="3332754"/>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Total</a:t>
            </a:r>
          </a:p>
          <a:p>
            <a:pPr>
              <a:spcBef>
                <a:spcPts val="200"/>
              </a:spcBef>
              <a:buNone/>
            </a:pPr>
            <a:r>
              <a:rPr sz="1200" b="1">
                <a:solidFill>
                  <a:srgbClr val="221E19"/>
                </a:solidFill>
                <a:latin typeface="DM Sans"/>
              </a:rPr>
              <a:t>84.3 GWh</a:t>
            </a:r>
          </a:p>
        </p:txBody>
      </p:sp>
      <p:sp>
        <p:nvSpPr>
          <p:cNvPr id="31" name="Rectangle 30"/>
          <p:cNvSpPr/>
          <p:nvPr/>
        </p:nvSpPr>
        <p:spPr>
          <a:xfrm>
            <a:off x="2961188" y="2587655"/>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3031516" y="2601518"/>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DC bays</a:t>
            </a:r>
          </a:p>
          <a:p>
            <a:pPr>
              <a:spcBef>
                <a:spcPts val="200"/>
              </a:spcBef>
              <a:buNone/>
            </a:pPr>
            <a:r>
              <a:rPr sz="1200" b="1">
                <a:solidFill>
                  <a:srgbClr val="221E19"/>
                </a:solidFill>
                <a:latin typeface="DM Sans"/>
              </a:rPr>
              <a:t>64.2 GWh</a:t>
            </a:r>
          </a:p>
        </p:txBody>
      </p:sp>
      <p:sp>
        <p:nvSpPr>
          <p:cNvPr id="33" name="Rectangle 32"/>
          <p:cNvSpPr/>
          <p:nvPr/>
        </p:nvSpPr>
        <p:spPr>
          <a:xfrm>
            <a:off x="4862184" y="2100164"/>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4932512" y="2114027"/>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Bays</a:t>
            </a:r>
          </a:p>
          <a:p>
            <a:pPr>
              <a:spcBef>
                <a:spcPts val="200"/>
              </a:spcBef>
              <a:buNone/>
            </a:pPr>
            <a:r>
              <a:rPr sz="1200" b="1">
                <a:solidFill>
                  <a:srgbClr val="8C6A3F"/>
                </a:solidFill>
                <a:latin typeface="DM Sans"/>
              </a:rPr>
              <a:t>2,200</a:t>
            </a:r>
          </a:p>
        </p:txBody>
      </p:sp>
      <p:sp>
        <p:nvSpPr>
          <p:cNvPr id="35" name="Rectangle 34"/>
          <p:cNvSpPr/>
          <p:nvPr/>
        </p:nvSpPr>
        <p:spPr>
          <a:xfrm>
            <a:off x="4862184" y="2587655"/>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4932512" y="2601518"/>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kWh/bay/day</a:t>
            </a:r>
          </a:p>
          <a:p>
            <a:pPr>
              <a:spcBef>
                <a:spcPts val="200"/>
              </a:spcBef>
              <a:buNone/>
            </a:pPr>
            <a:r>
              <a:rPr sz="1200" b="1">
                <a:solidFill>
                  <a:srgbClr val="8C6A3F"/>
                </a:solidFill>
                <a:latin typeface="DM Sans"/>
              </a:rPr>
              <a:t>80</a:t>
            </a:r>
          </a:p>
        </p:txBody>
      </p:sp>
      <p:sp>
        <p:nvSpPr>
          <p:cNvPr id="37" name="Rectangle 36"/>
          <p:cNvSpPr/>
          <p:nvPr/>
        </p:nvSpPr>
        <p:spPr>
          <a:xfrm>
            <a:off x="4862184" y="3075147"/>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4932512" y="3089009"/>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Days</a:t>
            </a:r>
          </a:p>
          <a:p>
            <a:pPr>
              <a:spcBef>
                <a:spcPts val="200"/>
              </a:spcBef>
              <a:buNone/>
            </a:pPr>
            <a:r>
              <a:rPr sz="1200" b="1">
                <a:solidFill>
                  <a:srgbClr val="8C6A3F"/>
                </a:solidFill>
                <a:latin typeface="DM Sans"/>
              </a:rPr>
              <a:t>365</a:t>
            </a:r>
          </a:p>
        </p:txBody>
      </p:sp>
      <p:sp>
        <p:nvSpPr>
          <p:cNvPr id="39" name="Rectangle 38"/>
          <p:cNvSpPr/>
          <p:nvPr/>
        </p:nvSpPr>
        <p:spPr>
          <a:xfrm>
            <a:off x="2961188" y="4050129"/>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031516" y="4063991"/>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AC bays</a:t>
            </a:r>
          </a:p>
          <a:p>
            <a:pPr>
              <a:spcBef>
                <a:spcPts val="200"/>
              </a:spcBef>
              <a:buNone/>
            </a:pPr>
            <a:r>
              <a:rPr sz="1200" b="1">
                <a:solidFill>
                  <a:srgbClr val="221E19"/>
                </a:solidFill>
                <a:latin typeface="DM Sans"/>
              </a:rPr>
              <a:t>20.1 GWh</a:t>
            </a:r>
          </a:p>
        </p:txBody>
      </p:sp>
      <p:sp>
        <p:nvSpPr>
          <p:cNvPr id="41" name="Rectangle 40"/>
          <p:cNvSpPr/>
          <p:nvPr/>
        </p:nvSpPr>
        <p:spPr>
          <a:xfrm>
            <a:off x="4862184" y="3562638"/>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4932512" y="3576500"/>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Bays</a:t>
            </a:r>
          </a:p>
          <a:p>
            <a:pPr>
              <a:spcBef>
                <a:spcPts val="200"/>
              </a:spcBef>
              <a:buNone/>
            </a:pPr>
            <a:r>
              <a:rPr sz="1200" b="1">
                <a:solidFill>
                  <a:srgbClr val="8C6A3F"/>
                </a:solidFill>
                <a:latin typeface="DM Sans"/>
              </a:rPr>
              <a:t>2,200</a:t>
            </a:r>
          </a:p>
        </p:txBody>
      </p:sp>
      <p:sp>
        <p:nvSpPr>
          <p:cNvPr id="43" name="Rectangle 42"/>
          <p:cNvSpPr/>
          <p:nvPr/>
        </p:nvSpPr>
        <p:spPr>
          <a:xfrm>
            <a:off x="4862184" y="4050129"/>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4932512" y="4063991"/>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kWh/bay/day</a:t>
            </a:r>
          </a:p>
          <a:p>
            <a:pPr>
              <a:spcBef>
                <a:spcPts val="200"/>
              </a:spcBef>
              <a:buNone/>
            </a:pPr>
            <a:r>
              <a:rPr sz="1200" b="1">
                <a:solidFill>
                  <a:srgbClr val="8C6A3F"/>
                </a:solidFill>
                <a:latin typeface="DM Sans"/>
              </a:rPr>
              <a:t>25</a:t>
            </a:r>
          </a:p>
        </p:txBody>
      </p:sp>
      <p:sp>
        <p:nvSpPr>
          <p:cNvPr id="45" name="Rectangle 44"/>
          <p:cNvSpPr/>
          <p:nvPr/>
        </p:nvSpPr>
        <p:spPr>
          <a:xfrm>
            <a:off x="4862184" y="4537620"/>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4932512" y="4551482"/>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Days</a:t>
            </a:r>
          </a:p>
          <a:p>
            <a:pPr>
              <a:spcBef>
                <a:spcPts val="200"/>
              </a:spcBef>
              <a:buNone/>
            </a:pPr>
            <a:r>
              <a:rPr sz="1200" b="1">
                <a:solidFill>
                  <a:srgbClr val="8C6A3F"/>
                </a:solidFill>
                <a:latin typeface="DM Sans"/>
              </a:rPr>
              <a:t>365</a:t>
            </a:r>
          </a:p>
        </p:txBody>
      </p:sp>
      <p:sp>
        <p:nvSpPr>
          <p:cNvPr id="47" name="Oval 46"/>
          <p:cNvSpPr/>
          <p:nvPr/>
        </p:nvSpPr>
        <p:spPr>
          <a:xfrm>
            <a:off x="2769383" y="3428116"/>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48" name="Connector 47"/>
          <p:cNvCxnSpPr/>
          <p:nvPr/>
        </p:nvCxnSpPr>
        <p:spPr>
          <a:xfrm>
            <a:off x="2806785" y="3511231"/>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49" name="Connector 48"/>
          <p:cNvCxnSpPr/>
          <p:nvPr/>
        </p:nvCxnSpPr>
        <p:spPr>
          <a:xfrm>
            <a:off x="2852498" y="3465518"/>
            <a:ext cx="0" cy="91427"/>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4670379" y="2696880"/>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51" name="Connector 50"/>
          <p:cNvCxnSpPr/>
          <p:nvPr/>
        </p:nvCxnSpPr>
        <p:spPr>
          <a:xfrm>
            <a:off x="4707781" y="2779995"/>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52" name="Connector 51"/>
          <p:cNvCxnSpPr/>
          <p:nvPr/>
        </p:nvCxnSpPr>
        <p:spPr>
          <a:xfrm>
            <a:off x="4753494" y="2734282"/>
            <a:ext cx="0" cy="91426"/>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3" name="Oval 52"/>
          <p:cNvSpPr/>
          <p:nvPr/>
        </p:nvSpPr>
        <p:spPr>
          <a:xfrm>
            <a:off x="4737952" y="2764452"/>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Oval 53"/>
          <p:cNvSpPr/>
          <p:nvPr/>
        </p:nvSpPr>
        <p:spPr>
          <a:xfrm>
            <a:off x="4670379" y="4159353"/>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55" name="Connector 54"/>
          <p:cNvCxnSpPr/>
          <p:nvPr/>
        </p:nvCxnSpPr>
        <p:spPr>
          <a:xfrm>
            <a:off x="4707781" y="4242468"/>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56" name="Connector 55"/>
          <p:cNvCxnSpPr/>
          <p:nvPr/>
        </p:nvCxnSpPr>
        <p:spPr>
          <a:xfrm>
            <a:off x="4753494" y="4196755"/>
            <a:ext cx="0" cy="91426"/>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7" name="Oval 56"/>
          <p:cNvSpPr/>
          <p:nvPr/>
        </p:nvSpPr>
        <p:spPr>
          <a:xfrm>
            <a:off x="4737952" y="4226925"/>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One unsupplied number — bays a site — multiplies through everything above it.</a:t>
            </a:r>
          </a:p>
        </p:txBody>
      </p:sp>
      <p:sp>
        <p:nvSpPr>
          <p:cNvPr id="60" name="Rectangle 5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IS VERDAL'S AND WHAT IS OURS</a:t>
            </a:r>
          </a:p>
        </p:txBody>
      </p:sp>
      <p:sp>
        <p:nvSpPr>
          <p:cNvPr id="63" name="TextBox 6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1,100 stores is the only figure in this deck that Verdal itself supplied.</a:t>
            </a:r>
          </a:p>
        </p:txBody>
      </p:sp>
      <p:sp>
        <p:nvSpPr>
          <p:cNvPr id="64" name="TextBox 6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4 convertible bays a site is ours. It is data-room request no.1.</a:t>
            </a:r>
          </a:p>
        </p:txBody>
      </p:sp>
      <p:sp>
        <p:nvSpPr>
          <p:cNvPr id="65" name="TextBox 6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80 and 25 kWh a bay a day are modelled; destination rates are unpublished.</a:t>
            </a:r>
          </a:p>
        </p:txBody>
      </p:sp>
      <p:sp>
        <p:nvSpPr>
          <p:cNvPr id="66" name="Rectangle 6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Rectangle 6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TextBox 6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NUMBER IS WORTH</a:t>
            </a:r>
          </a:p>
        </p:txBody>
      </p:sp>
      <p:sp>
        <p:nvSpPr>
          <p:cNvPr id="69" name="TextBox 6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84 GWh is 5.8% of the six-country grocery destination pool on our funnel.</a:t>
            </a:r>
          </a:p>
        </p:txBody>
      </p:sp>
      <p:sp>
        <p:nvSpPr>
          <p:cNvPr id="70" name="TextBox 6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Both routes agree in order of magnitude — that is all the check can prove.</a:t>
            </a:r>
          </a:p>
        </p:txBody>
      </p:sp>
      <p:sp>
        <p:nvSpPr>
          <p:cNvPr id="71" name="TextBox 7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Every euro on the following pages is earned on this volume and no other.</a:t>
            </a:r>
          </a:p>
        </p:txBody>
      </p:sp>
      <p:sp>
        <p:nvSpPr>
          <p:cNvPr id="72" name="TextBox 7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Verdal RfP, 15 July 2026 (site count); WP1 model tab 2. Bay count, mix and throughput are explicit assumptions.</a:t>
            </a:r>
          </a:p>
        </p:txBody>
      </p:sp>
    </p:spTree>
  </p:cSld>
  <p:clrMapOvr>
    <a:masterClrMapping/>
  </p:clrMapOvr>
</p:sld>
</file>

<file path=ppt/theme/theme1.xml><?xml version="1.0" encoding="utf-8"?>
<a:theme xmlns:a="http://schemas.openxmlformats.org/drawingml/2006/main" name="Office Theme [1784174345852]">
  <a:themeElements>
    <a:clrScheme name="Office">
      <a:dk1>
        <a:srgbClr val="1A120D"/>
      </a:dk1>
      <a:lt1>
        <a:srgbClr val="F4EBE0"/>
      </a:lt1>
      <a:dk2>
        <a:srgbClr val="8A7865"/>
      </a:dk2>
      <a:lt2>
        <a:srgbClr val="EBE0D0"/>
      </a:lt2>
      <a:accent1>
        <a:srgbClr val="8C6A3F"/>
      </a:accent1>
      <a:accent2>
        <a:srgbClr val="2D8659"/>
      </a:accent2>
      <a:accent3>
        <a:srgbClr val="B3402F"/>
      </a:accent3>
      <a:accent4>
        <a:srgbClr val="5C4A3A"/>
      </a:accent4>
      <a:accent5>
        <a:srgbClr val="6E6B64"/>
      </a:accent5>
      <a:accent6>
        <a:srgbClr val="8A7865"/>
      </a:accent6>
      <a:hlink>
        <a:srgbClr val="467886"/>
      </a:hlink>
      <a:folHlink>
        <a:srgbClr val="96607D"/>
      </a:folHlink>
    </a:clrScheme>
    <a:fontScheme name="Office">
      <a:majorFont>
        <a:latin typeface="Instrument Serif"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646534-47AF-084B-8881-43A4F7870443}">
  <we:reference id="wa200010001" version="1.0.0.1" store="en-US" storeType="OMEX"/>
  <we:alternateReferences>
    <we:reference id="WA200010001" version="1.0.0.1" store="" storeType="OMEX"/>
  </we:alternateReferences>
  <we:properties>
    <we:property name="claude.fileId" value="&quot;6f129201-3a2d-4d0a-8e7e-d56daa04a2c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714</TotalTime>
  <Words>83</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DM Sans</vt:lpstr>
      <vt:lpstr>Instrument Serif</vt:lpstr>
      <vt:lpstr>JetBrains Mono</vt:lpstr>
      <vt:lpstr>Office Theme [1784174345852]</vt:lpstr>
      <vt:lpstr>Where to play, and who to target</vt:lpstr>
      <vt:lpstr>Market map &amp; sizing</vt:lpstr>
      <vt:lpstr>Four segments, two worth entering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Jean-Christophe Lanoix</dc:creator>
  <cp:lastModifiedBy>Jean-Christophe Lanoix</cp:lastModifiedBy>
  <cp:revision>21</cp:revision>
  <dcterms:created xsi:type="dcterms:W3CDTF">2026-07-15T16:09:50Z</dcterms:created>
  <dcterms:modified xsi:type="dcterms:W3CDTF">2026-07-18T16:09:57Z</dcterms:modified>
</cp:coreProperties>
</file>