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4"/>
    <p:restoredTop sz="94647"/>
  </p:normalViewPr>
  <p:slideViewPr>
    <p:cSldViewPr snapToGrid="0">
      <p:cViewPr varScale="1">
        <p:scale>
          <a:sx n="148" d="100"/>
          <a:sy n="148" d="100"/>
        </p:scale>
        <p:origin x="232"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Fin">
    <p:spTree>
      <p:nvGrpSpPr>
        <p:cNvPr id="1" name=""/>
        <p:cNvGrpSpPr/>
        <p:nvPr/>
      </p:nvGrpSpPr>
      <p:grpSpPr>
        <a:xfrm>
          <a:off x="0" y="0"/>
          <a:ext cx="0" cy="0"/>
          <a:chOff x="0" y="0"/>
          <a:chExt cx="0" cy="0"/>
        </a:xfrm>
      </p:grpSpPr>
      <p:sp>
        <p:nvSpPr>
          <p:cNvPr id="10" name="Wordmark"/>
          <p:cNvSpPr txBox="1"/>
          <p:nvPr/>
        </p:nvSpPr>
        <p:spPr>
          <a:xfrm>
            <a:off x="609600" y="609600"/>
            <a:ext cx="5080000" cy="3556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1800" b="0" dirty="0">
                <a:solidFill>
                  <a:srgbClr val="8C6A3F"/>
                </a:solidFill>
                <a:latin typeface="Instrument Serif"/>
              </a:rPr>
              <a:t>.</a:t>
            </a:r>
          </a:p>
        </p:txBody>
      </p:sp>
      <p:sp>
        <p:nvSpPr>
          <p:cNvPr id="11" name="Filet"/>
          <p:cNvSpPr/>
          <p:nvPr/>
        </p:nvSpPr>
        <p:spPr>
          <a:xfrm>
            <a:off x="609600" y="3454400"/>
            <a:ext cx="660400" cy="25400"/>
          </a:xfrm>
          <a:prstGeom prst="rect">
            <a:avLst/>
          </a:prstGeom>
          <a:solidFill>
            <a:srgbClr val="8C6A3F"/>
          </a:solidFill>
          <a:ln>
            <a:noFill/>
          </a:ln>
        </p:spPr>
        <p:txBody>
          <a:bodyPr/>
          <a:lstStyle/>
          <a:p>
            <a:endParaRPr/>
          </a:p>
        </p:txBody>
      </p:sp>
      <p:sp>
        <p:nvSpPr>
          <p:cNvPr id="12" name="Titre"/>
          <p:cNvSpPr>
            <a:spLocks noGrp="1"/>
          </p:cNvSpPr>
          <p:nvPr>
            <p:ph type="title" hasCustomPrompt="1"/>
          </p:nvPr>
        </p:nvSpPr>
        <p:spPr>
          <a:xfrm>
            <a:off x="609600" y="2489200"/>
            <a:ext cx="10414000" cy="762000"/>
          </a:xfrm>
          <a:prstGeom prst="rect">
            <a:avLst/>
          </a:prstGeom>
        </p:spPr>
        <p:txBody>
          <a:bodyPr wrap="square" lIns="0" tIns="0" rIns="0" bIns="0" anchor="t">
            <a:noAutofit/>
          </a:bodyPr>
          <a:lstStyle>
            <a:lvl1pPr algn="l">
              <a:buNone/>
              <a:defRPr sz="4000" b="0">
                <a:solidFill>
                  <a:srgbClr val="1A120D"/>
                </a:solidFill>
                <a:latin typeface="Instrument Serif"/>
              </a:defRPr>
            </a:lvl1pPr>
          </a:lstStyle>
          <a:p>
            <a:pPr algn="l">
              <a:buNone/>
            </a:pPr>
            <a:r>
              <a:rPr lang="fr-FR" sz="4000" b="0" dirty="0" err="1">
                <a:solidFill>
                  <a:srgbClr val="1A120D"/>
                </a:solidFill>
                <a:latin typeface="Instrument Serif"/>
              </a:rPr>
              <a:t>Thank</a:t>
            </a:r>
            <a:r>
              <a:rPr lang="fr-FR" sz="4000" b="0" dirty="0">
                <a:solidFill>
                  <a:srgbClr val="1A120D"/>
                </a:solidFill>
                <a:latin typeface="Instrument Serif"/>
              </a:rPr>
              <a:t> </a:t>
            </a:r>
            <a:r>
              <a:rPr lang="fr-FR" sz="4000" b="0" dirty="0" err="1">
                <a:solidFill>
                  <a:srgbClr val="1A120D"/>
                </a:solidFill>
                <a:latin typeface="Instrument Serif"/>
              </a:rPr>
              <a:t>you</a:t>
            </a:r>
            <a:r>
              <a:rPr lang="fr-FR" sz="4000" b="0" dirty="0">
                <a:solidFill>
                  <a:srgbClr val="1A120D"/>
                </a:solidFill>
                <a:latin typeface="Instrument Serif"/>
              </a:rPr>
              <a:t> for </a:t>
            </a:r>
            <a:r>
              <a:rPr lang="fr-FR" sz="4000" b="0" dirty="0" err="1">
                <a:solidFill>
                  <a:srgbClr val="1A120D"/>
                </a:solidFill>
                <a:latin typeface="Instrument Serif"/>
              </a:rPr>
              <a:t>your</a:t>
            </a:r>
            <a:r>
              <a:rPr lang="fr-FR" sz="4000" b="0" dirty="0">
                <a:solidFill>
                  <a:srgbClr val="1A120D"/>
                </a:solidFill>
                <a:latin typeface="Instrument Serif"/>
              </a:rPr>
              <a:t> attention</a:t>
            </a:r>
          </a:p>
        </p:txBody>
      </p:sp>
      <p:sp>
        <p:nvSpPr>
          <p:cNvPr id="13" name="Nom"/>
          <p:cNvSpPr>
            <a:spLocks noGrp="1"/>
          </p:cNvSpPr>
          <p:nvPr>
            <p:ph type="body" idx="1" hasCustomPrompt="1"/>
          </p:nvPr>
        </p:nvSpPr>
        <p:spPr>
          <a:xfrm>
            <a:off x="609600" y="3810000"/>
            <a:ext cx="8890000" cy="381000"/>
          </a:xfrm>
          <a:prstGeom prst="rect">
            <a:avLst/>
          </a:prstGeom>
        </p:spPr>
        <p:txBody>
          <a:bodyPr wrap="square" lIns="0" tIns="0" rIns="0" bIns="0" anchor="t">
            <a:noAutofit/>
          </a:bodyPr>
          <a:lstStyle>
            <a:lvl1pPr algn="l">
              <a:buNone/>
              <a:defRPr sz="1800" b="0">
                <a:solidFill>
                  <a:srgbClr val="1A120D"/>
                </a:solidFill>
                <a:latin typeface="Instrument Serif"/>
              </a:defRPr>
            </a:lvl1pPr>
          </a:lstStyle>
          <a:p>
            <a:pPr algn="l">
              <a:buNone/>
            </a:pPr>
            <a:r>
              <a:rPr lang="fr-FR" sz="1800" b="0" dirty="0">
                <a:solidFill>
                  <a:srgbClr val="1A120D"/>
                </a:solidFill>
                <a:latin typeface="Instrument Serif"/>
              </a:rPr>
              <a:t>Jean-Christophe Lanoix</a:t>
            </a:r>
          </a:p>
        </p:txBody>
      </p:sp>
      <p:sp>
        <p:nvSpPr>
          <p:cNvPr id="14" name="Rôle"/>
          <p:cNvSpPr>
            <a:spLocks noGrp="1"/>
          </p:cNvSpPr>
          <p:nvPr>
            <p:ph type="body" idx="2" hasCustomPrompt="1"/>
          </p:nvPr>
        </p:nvSpPr>
        <p:spPr>
          <a:xfrm>
            <a:off x="609600" y="4318000"/>
            <a:ext cx="8890000" cy="254000"/>
          </a:xfrm>
          <a:prstGeom prst="rect">
            <a:avLst/>
          </a:prstGeom>
        </p:spPr>
        <p:txBody>
          <a:bodyPr wrap="square" lIns="0" tIns="0" rIns="0" bIns="0" anchor="t">
            <a:noAutofit/>
          </a:bodyPr>
          <a:lstStyle>
            <a:lvl1pPr algn="l">
              <a:buNone/>
              <a:defRPr sz="1000" spc="160">
                <a:solidFill>
                  <a:srgbClr val="8A7865"/>
                </a:solidFill>
                <a:latin typeface="JetBrains Mono Medium"/>
              </a:defRPr>
            </a:lvl1pPr>
          </a:lstStyle>
          <a:p>
            <a:pPr algn="l">
              <a:buNone/>
            </a:pPr>
            <a:r>
              <a:rPr lang="fr-FR" sz="1000" spc="160" dirty="0">
                <a:solidFill>
                  <a:srgbClr val="8A7865"/>
                </a:solidFill>
                <a:latin typeface="JetBrains Mono Medium"/>
              </a:rPr>
              <a:t>FOUNDER · TURBOCONSULTANT</a:t>
            </a:r>
          </a:p>
        </p:txBody>
      </p:sp>
      <p:sp>
        <p:nvSpPr>
          <p:cNvPr id="15" name="Email"/>
          <p:cNvSpPr>
            <a:spLocks noGrp="1"/>
          </p:cNvSpPr>
          <p:nvPr>
            <p:ph type="body" idx="3" hasCustomPrompt="1"/>
          </p:nvPr>
        </p:nvSpPr>
        <p:spPr>
          <a:xfrm>
            <a:off x="609600" y="4648200"/>
            <a:ext cx="8890000" cy="304800"/>
          </a:xfrm>
          <a:prstGeom prst="rect">
            <a:avLst/>
          </a:prstGeom>
        </p:spPr>
        <p:txBody>
          <a:bodyPr wrap="square" lIns="0" tIns="0" rIns="0" bIns="0" anchor="t">
            <a:noAutofit/>
          </a:bodyPr>
          <a:lstStyle>
            <a:lvl1pPr algn="l">
              <a:buNone/>
              <a:defRPr sz="1300">
                <a:solidFill>
                  <a:srgbClr val="1A120D"/>
                </a:solidFill>
                <a:latin typeface="JetBrains Mono Medium"/>
              </a:defRPr>
            </a:lvl1pPr>
          </a:lstStyle>
          <a:p>
            <a:pPr algn="l">
              <a:buNone/>
            </a:pPr>
            <a:r>
              <a:rPr lang="fr-FR" sz="1300" dirty="0" err="1">
                <a:solidFill>
                  <a:srgbClr val="1A120D"/>
                </a:solidFill>
                <a:latin typeface="JetBrains Mono Medium"/>
              </a:rPr>
              <a:t>jcl@turboconsultant.com</a:t>
            </a:r>
            <a:endParaRPr lang="fr-FR" sz="1300" dirty="0">
              <a:solidFill>
                <a:srgbClr val="1A120D"/>
              </a:solidFill>
              <a:latin typeface="JetBrains Mono Medium"/>
            </a:endParaRPr>
          </a:p>
        </p:txBody>
      </p:sp>
      <p:sp>
        <p:nvSpPr>
          <p:cNvPr id="16" name="Domaine"/>
          <p:cNvSpPr txBox="1"/>
          <p:nvPr/>
        </p:nvSpPr>
        <p:spPr>
          <a:xfrm>
            <a:off x="609600" y="5003800"/>
            <a:ext cx="8890000" cy="279400"/>
          </a:xfrm>
          <a:prstGeom prst="rect">
            <a:avLst/>
          </a:prstGeom>
          <a:noFill/>
        </p:spPr>
        <p:txBody>
          <a:bodyPr wrap="square" lIns="0" tIns="0" rIns="0" bIns="0" anchor="t">
            <a:noAutofit/>
          </a:bodyPr>
          <a:lstStyle/>
          <a:p>
            <a:pPr algn="l">
              <a:buNone/>
            </a:pPr>
            <a:r>
              <a:rPr lang="fr-FR" sz="1200" b="1">
                <a:solidFill>
                  <a:srgbClr val="8C6A3F"/>
                </a:solidFill>
                <a:latin typeface="JetBrains Mono ExtraBold"/>
              </a:rPr>
              <a:t>turboconsultant.com</a:t>
            </a:r>
          </a:p>
        </p:txBody>
      </p:sp>
    </p:spTree>
    <p:extLst>
      <p:ext uri="{BB962C8B-B14F-4D97-AF65-F5344CB8AC3E}">
        <p14:creationId xmlns:p14="http://schemas.microsoft.com/office/powerpoint/2010/main" val="280071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Séparateur">
    <p:spTree>
      <p:nvGrpSpPr>
        <p:cNvPr id="1" name=""/>
        <p:cNvGrpSpPr/>
        <p:nvPr/>
      </p:nvGrpSpPr>
      <p:grpSpPr>
        <a:xfrm>
          <a:off x="0" y="0"/>
          <a:ext cx="0" cy="0"/>
          <a:chOff x="0" y="0"/>
          <a:chExt cx="0" cy="0"/>
        </a:xfrm>
      </p:grpSpPr>
      <p:sp>
        <p:nvSpPr>
          <p:cNvPr id="10" name="Wordmark"/>
          <p:cNvSpPr txBox="1"/>
          <p:nvPr/>
        </p:nvSpPr>
        <p:spPr>
          <a:xfrm>
            <a:off x="609600" y="609600"/>
            <a:ext cx="5080000" cy="3302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3600" b="0" dirty="0">
                <a:solidFill>
                  <a:srgbClr val="8C6A3F"/>
                </a:solidFill>
                <a:latin typeface="Instrument Serif"/>
              </a:rPr>
              <a:t>.</a:t>
            </a:r>
          </a:p>
        </p:txBody>
      </p:sp>
      <p:sp>
        <p:nvSpPr>
          <p:cNvPr id="11" name="Filet"/>
          <p:cNvSpPr/>
          <p:nvPr/>
        </p:nvSpPr>
        <p:spPr>
          <a:xfrm>
            <a:off x="609600" y="3683000"/>
            <a:ext cx="558800" cy="25400"/>
          </a:xfrm>
          <a:prstGeom prst="rect">
            <a:avLst/>
          </a:prstGeom>
          <a:solidFill>
            <a:srgbClr val="8C6A3F"/>
          </a:solidFill>
          <a:ln>
            <a:noFill/>
          </a:ln>
        </p:spPr>
        <p:txBody>
          <a:bodyPr/>
          <a:lstStyle/>
          <a:p>
            <a:endParaRPr/>
          </a:p>
        </p:txBody>
      </p:sp>
      <p:sp>
        <p:nvSpPr>
          <p:cNvPr id="12" name="Numéro"/>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
        <p:nvSpPr>
          <p:cNvPr id="13" name="Titre"/>
          <p:cNvSpPr>
            <a:spLocks noGrp="1"/>
          </p:cNvSpPr>
          <p:nvPr>
            <p:ph type="title"/>
          </p:nvPr>
        </p:nvSpPr>
        <p:spPr>
          <a:xfrm>
            <a:off x="609600" y="3810000"/>
            <a:ext cx="10414000" cy="6604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section</a:t>
            </a:r>
          </a:p>
        </p:txBody>
      </p:sp>
      <p:sp>
        <p:nvSpPr>
          <p:cNvPr id="14" name="Sous-titre"/>
          <p:cNvSpPr>
            <a:spLocks noGrp="1"/>
          </p:cNvSpPr>
          <p:nvPr>
            <p:ph type="body" idx="2"/>
          </p:nvPr>
        </p:nvSpPr>
        <p:spPr>
          <a:xfrm>
            <a:off x="609600" y="4597400"/>
            <a:ext cx="9144000" cy="330200"/>
          </a:xfrm>
          <a:prstGeom prst="rect">
            <a:avLst/>
          </a:prstGeom>
        </p:spPr>
        <p:txBody>
          <a:bodyPr wrap="square" lIns="0" tIns="0" rIns="0" bIns="0" anchor="t">
            <a:noAutofit/>
          </a:bodyPr>
          <a:lstStyle>
            <a:lvl1pPr algn="l">
              <a:buNone/>
              <a:defRPr sz="1500">
                <a:solidFill>
                  <a:srgbClr val="8A7865"/>
                </a:solidFill>
                <a:latin typeface="DM Sans 14pt"/>
              </a:defRPr>
            </a:lvl1pPr>
          </a:lstStyle>
          <a:p>
            <a:pPr algn="l">
              <a:buNone/>
            </a:pPr>
            <a:r>
              <a:rPr lang="fr-FR" sz="1500">
                <a:solidFill>
                  <a:srgbClr val="8A7865"/>
                </a:solidFill>
                <a:latin typeface="DM Sans 14pt"/>
              </a:rPr>
              <a:t>Sous-titre optionnel</a:t>
            </a:r>
          </a:p>
        </p:txBody>
      </p:sp>
      <p:sp>
        <p:nvSpPr>
          <p:cNvPr id="15"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Medium"/>
              </a:rPr>
              <a:t>TURBOCONSULTANT · turboconsultant.com</a:t>
            </a:r>
          </a:p>
        </p:txBody>
      </p:sp>
    </p:spTree>
    <p:extLst>
      <p:ext uri="{BB962C8B-B14F-4D97-AF65-F5344CB8AC3E}">
        <p14:creationId xmlns:p14="http://schemas.microsoft.com/office/powerpoint/2010/main" val="16106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itre">
    <p:spTree>
      <p:nvGrpSpPr>
        <p:cNvPr id="1" name=""/>
        <p:cNvGrpSpPr/>
        <p:nvPr/>
      </p:nvGrpSpPr>
      <p:grpSpPr>
        <a:xfrm>
          <a:off x="0" y="0"/>
          <a:ext cx="0" cy="0"/>
          <a:chOff x="0" y="0"/>
          <a:chExt cx="0" cy="0"/>
        </a:xfrm>
      </p:grpSpPr>
      <p:sp>
        <p:nvSpPr>
          <p:cNvPr id="10" name="Wordmark"/>
          <p:cNvSpPr txBox="1"/>
          <p:nvPr/>
        </p:nvSpPr>
        <p:spPr>
          <a:xfrm>
            <a:off x="609600" y="609600"/>
            <a:ext cx="5334000" cy="381000"/>
          </a:xfrm>
          <a:prstGeom prst="rect">
            <a:avLst/>
          </a:prstGeom>
          <a:noFill/>
        </p:spPr>
        <p:txBody>
          <a:bodyPr wrap="square" lIns="0" tIns="0" rIns="0" bIns="0" anchor="t">
            <a:noAutofit/>
          </a:bodyPr>
          <a:lstStyle/>
          <a:p>
            <a:pPr algn="l">
              <a:buNone/>
            </a:pPr>
            <a:r>
              <a:rPr lang="fr-FR" sz="3600" b="0">
                <a:solidFill>
                  <a:srgbClr val="1A120D"/>
                </a:solidFill>
                <a:latin typeface="Instrument Serif"/>
              </a:rPr>
              <a:t>Turboconsultant</a:t>
            </a:r>
            <a:r>
              <a:rPr lang="fr-FR" sz="3600" b="0">
                <a:solidFill>
                  <a:srgbClr val="8C6A3F"/>
                </a:solidFill>
                <a:latin typeface="Instrument Serif"/>
              </a:rPr>
              <a:t>.</a:t>
            </a:r>
          </a:p>
        </p:txBody>
      </p:sp>
      <p:sp>
        <p:nvSpPr>
          <p:cNvPr id="11" name="Titre"/>
          <p:cNvSpPr>
            <a:spLocks noGrp="1"/>
          </p:cNvSpPr>
          <p:nvPr>
            <p:ph type="title"/>
          </p:nvPr>
        </p:nvSpPr>
        <p:spPr>
          <a:xfrm>
            <a:off x="609600" y="2997200"/>
            <a:ext cx="10464800" cy="19050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la présentation</a:t>
            </a:r>
          </a:p>
        </p:txBody>
      </p:sp>
      <p:sp>
        <p:nvSpPr>
          <p:cNvPr id="12" name="Date"/>
          <p:cNvSpPr>
            <a:spLocks noGrp="1"/>
          </p:cNvSpPr>
          <p:nvPr>
            <p:ph type="body" idx="1"/>
          </p:nvPr>
        </p:nvSpPr>
        <p:spPr>
          <a:xfrm>
            <a:off x="609600" y="2616200"/>
            <a:ext cx="6604000" cy="279400"/>
          </a:xfrm>
          <a:prstGeom prst="rect">
            <a:avLst/>
          </a:prstGeom>
        </p:spPr>
        <p:txBody>
          <a:bodyPr wrap="square" lIns="0" tIns="0" rIns="0" bIns="0" anchor="t">
            <a:noAutofit/>
          </a:bodyPr>
          <a:lstStyle>
            <a:lvl1pPr algn="l">
              <a:buNone/>
              <a:defRPr sz="1100" spc="160">
                <a:solidFill>
                  <a:srgbClr val="8A7865"/>
                </a:solidFill>
                <a:latin typeface="JetBrains Mono Medium"/>
              </a:defRPr>
            </a:lvl1pPr>
          </a:lstStyle>
          <a:p>
            <a:pPr algn="l">
              <a:buNone/>
            </a:pPr>
            <a:r>
              <a:rPr lang="fr-FR" sz="1100" spc="160">
                <a:solidFill>
                  <a:srgbClr val="8A7865"/>
                </a:solidFill>
                <a:latin typeface="JetBrains Mono Medium"/>
              </a:rPr>
              <a:t>3 JUILLET 2026</a:t>
            </a:r>
          </a:p>
        </p:txBody>
      </p:sp>
      <p:sp>
        <p:nvSpPr>
          <p:cNvPr id="13" name="Méta"/>
          <p:cNvSpPr>
            <a:spLocks noGrp="1"/>
          </p:cNvSpPr>
          <p:nvPr>
            <p:ph type="body" idx="2"/>
          </p:nvPr>
        </p:nvSpPr>
        <p:spPr>
          <a:xfrm>
            <a:off x="609600" y="6248400"/>
            <a:ext cx="8128000" cy="431800"/>
          </a:xfrm>
          <a:prstGeom prst="rect">
            <a:avLst/>
          </a:prstGeom>
        </p:spPr>
        <p:txBody>
          <a:bodyPr wrap="square" lIns="0" tIns="0" rIns="0" bIns="0" anchor="t">
            <a:noAutofit/>
          </a:bodyPr>
          <a:lstStyle>
            <a:lvl1pPr algn="l">
              <a:buNone/>
              <a:defRPr sz="1050">
                <a:solidFill>
                  <a:srgbClr val="8A7865"/>
                </a:solidFill>
                <a:latin typeface="JetBrains Mono Medium"/>
              </a:defRPr>
            </a:lvl1pPr>
          </a:lstStyle>
          <a:p>
            <a:pPr algn="l">
              <a:buNone/>
            </a:pPr>
            <a:r>
              <a:rPr lang="fr-FR" sz="1050">
                <a:solidFill>
                  <a:srgbClr val="8A7865"/>
                </a:solidFill>
                <a:latin typeface="JetBrains Mono Medium"/>
              </a:rPr>
              <a:t>Turboconsultant · Auteur · Confidentiel</a:t>
            </a:r>
          </a:p>
        </p:txBody>
      </p:sp>
    </p:spTree>
    <p:extLst>
      <p:ext uri="{BB962C8B-B14F-4D97-AF65-F5344CB8AC3E}">
        <p14:creationId xmlns:p14="http://schemas.microsoft.com/office/powerpoint/2010/main" val="83607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Texte">
    <p:spTree>
      <p:nvGrpSpPr>
        <p:cNvPr id="1" name=""/>
        <p:cNvGrpSpPr/>
        <p:nvPr/>
      </p:nvGrpSpPr>
      <p:grpSpPr>
        <a:xfrm>
          <a:off x="0" y="0"/>
          <a:ext cx="0" cy="0"/>
          <a:chOff x="0" y="0"/>
          <a:chExt cx="0" cy="0"/>
        </a:xfrm>
      </p:grpSpPr>
      <p:sp>
        <p:nvSpPr>
          <p:cNvPr id="11" name="Titre"/>
          <p:cNvSpPr>
            <a:spLocks noGrp="1"/>
          </p:cNvSpPr>
          <p:nvPr>
            <p:ph type="title"/>
          </p:nvPr>
        </p:nvSpPr>
        <p:spPr>
          <a:xfrm>
            <a:off x="609600" y="558800"/>
            <a:ext cx="10972800" cy="635000"/>
          </a:xfrm>
          <a:prstGeom prst="rect">
            <a:avLst/>
          </a:prstGeom>
        </p:spPr>
        <p:txBody>
          <a:bodyPr wrap="square" lIns="0" tIns="0" rIns="0" bIns="0" anchor="t">
            <a:noAutofit/>
          </a:bodyPr>
          <a:lstStyle>
            <a:lvl1pPr algn="l">
              <a:buNone/>
              <a:defRPr sz="2800" b="0">
                <a:solidFill>
                  <a:srgbClr val="1A120D"/>
                </a:solidFill>
                <a:latin typeface="Instrument Serif"/>
              </a:defRPr>
            </a:lvl1pPr>
          </a:lstStyle>
          <a:p>
            <a:pPr algn="l">
              <a:buNone/>
            </a:pPr>
            <a:r>
              <a:rPr lang="fr-FR" sz="2800" b="0">
                <a:solidFill>
                  <a:srgbClr val="1A120D"/>
                </a:solidFill>
                <a:latin typeface="Instrument Serif"/>
              </a:rPr>
              <a:t>Titre-action : un finding, pas un sujet</a:t>
            </a:r>
          </a:p>
        </p:txBody>
      </p:sp>
      <p:sp>
        <p:nvSpPr>
          <p:cNvPr id="12" name="Corps"/>
          <p:cNvSpPr>
            <a:spLocks noGrp="1"/>
          </p:cNvSpPr>
          <p:nvPr>
            <p:ph type="body" idx="1"/>
          </p:nvPr>
        </p:nvSpPr>
        <p:spPr>
          <a:xfrm>
            <a:off x="609600" y="1676400"/>
            <a:ext cx="10972800" cy="4191000"/>
          </a:xfrm>
          <a:prstGeom prst="rect">
            <a:avLst/>
          </a:prstGeom>
        </p:spPr>
        <p:txBody>
          <a:bodyPr wrap="square" lIns="0" tIns="0" rIns="0" bIns="0" anchor="t">
            <a:noAutofit/>
          </a:bodyPr>
          <a:lstStyle>
            <a:lvl1pPr algn="l">
              <a:lnSpc>
                <a:spcPct val="130000"/>
              </a:lnSpc>
              <a:buNone/>
              <a:defRPr sz="1500">
                <a:solidFill>
                  <a:srgbClr val="1A120D"/>
                </a:solidFill>
                <a:latin typeface="DM Sans 14pt"/>
              </a:defRPr>
            </a:lvl1pPr>
          </a:lstStyle>
          <a:p>
            <a:pPr algn="l">
              <a:lnSpc>
                <a:spcPct val="130000"/>
              </a:lnSpc>
              <a:buNone/>
            </a:pPr>
            <a:r>
              <a:rPr lang="fr-FR" sz="1500" dirty="0">
                <a:solidFill>
                  <a:srgbClr val="1A120D"/>
                </a:solidFill>
                <a:latin typeface="DM Sans 14pt"/>
              </a:rPr>
              <a:t>Point clé — développez en une ligne.</a:t>
            </a:r>
          </a:p>
        </p:txBody>
      </p:sp>
      <p:sp>
        <p:nvSpPr>
          <p:cNvPr id="13"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Medium"/>
              </a:rPr>
              <a:t>TURBOCONSULTANT · turboconsultant.com</a:t>
            </a:r>
          </a:p>
        </p:txBody>
      </p:sp>
      <p:sp>
        <p:nvSpPr>
          <p:cNvPr id="2" name="Filet">
            <a:extLst>
              <a:ext uri="{FF2B5EF4-FFF2-40B4-BE49-F238E27FC236}">
                <a16:creationId xmlns:a16="http://schemas.microsoft.com/office/drawing/2014/main" id="{731CF112-E7FC-5BA0-7B61-5388C6C40EAD}"/>
              </a:ext>
            </a:extLst>
          </p:cNvPr>
          <p:cNvSpPr/>
          <p:nvPr userDrawn="1"/>
        </p:nvSpPr>
        <p:spPr>
          <a:xfrm>
            <a:off x="609600" y="1277731"/>
            <a:ext cx="558800" cy="25400"/>
          </a:xfrm>
          <a:prstGeom prst="rect">
            <a:avLst/>
          </a:prstGeom>
          <a:solidFill>
            <a:srgbClr val="8C6A3F"/>
          </a:solidFill>
          <a:ln>
            <a:noFill/>
          </a:ln>
        </p:spPr>
        <p:txBody>
          <a:bodyPr/>
          <a:lstStyle/>
          <a:p>
            <a:endParaRPr/>
          </a:p>
        </p:txBody>
      </p:sp>
    </p:spTree>
    <p:extLst>
      <p:ext uri="{BB962C8B-B14F-4D97-AF65-F5344CB8AC3E}">
        <p14:creationId xmlns:p14="http://schemas.microsoft.com/office/powerpoint/2010/main" val="38702037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B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60D5BE-B99D-2D7F-0D51-EB0B64219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9EBC7970-B565-E294-22C5-A3D0EE23EF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13189067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sldNum="0" hdr="0" ftr="0" dt="0"/>
  <p:txStyles>
    <p:titleStyle>
      <a:lvl1pPr algn="l" defTabSz="914400" rtl="0" eaLnBrk="1" latinLnBrk="0" hangingPunct="1">
        <a:lnSpc>
          <a:spcPct val="90000"/>
        </a:lnSpc>
        <a:spcBef>
          <a:spcPct val="0"/>
        </a:spcBef>
        <a:buNone/>
        <a:defRPr sz="4000" b="0" kern="1200">
          <a:solidFill>
            <a:srgbClr val="1A120D"/>
          </a:solidFill>
          <a:latin typeface="Instrument Serif"/>
          <a:ea typeface="+mj-ea"/>
          <a:cs typeface="+mj-cs"/>
        </a:defRPr>
      </a:lvl1pPr>
    </p:titleStyle>
    <p:bodyStyle>
      <a:lvl1pPr marL="0" indent="0" algn="l" defTabSz="914400" rtl="0" eaLnBrk="1" latinLnBrk="0" hangingPunct="1">
        <a:lnSpc>
          <a:spcPct val="130000"/>
        </a:lnSpc>
        <a:spcBef>
          <a:spcPts val="1000"/>
        </a:spcBef>
        <a:buNone/>
        <a:defRPr sz="1500" kern="1200">
          <a:solidFill>
            <a:srgbClr val="1A120D"/>
          </a:solidFill>
          <a:latin typeface="DM Sans 14pt"/>
          <a:ea typeface="+mn-ea"/>
          <a:cs typeface="+mn-cs"/>
        </a:defRPr>
      </a:lvl1pPr>
      <a:lvl2pPr marL="228600" indent="0" algn="l" defTabSz="914400" rtl="0" eaLnBrk="1" latinLnBrk="0" hangingPunct="1">
        <a:lnSpc>
          <a:spcPct val="130000"/>
        </a:lnSpc>
        <a:spcBef>
          <a:spcPts val="500"/>
        </a:spcBef>
        <a:buNone/>
        <a:defRPr sz="2400" kern="1200">
          <a:solidFill>
            <a:srgbClr val="1A120D"/>
          </a:solidFill>
          <a:latin typeface="DM Sans 14pt"/>
          <a:ea typeface="+mn-ea"/>
          <a:cs typeface="+mn-cs"/>
        </a:defRPr>
      </a:lvl2pPr>
      <a:lvl3pPr marL="457200" indent="0" algn="l" defTabSz="914400" rtl="0" eaLnBrk="1" latinLnBrk="0" hangingPunct="1">
        <a:lnSpc>
          <a:spcPct val="130000"/>
        </a:lnSpc>
        <a:spcBef>
          <a:spcPts val="500"/>
        </a:spcBef>
        <a:buNone/>
        <a:defRPr sz="2000" kern="1200">
          <a:solidFill>
            <a:srgbClr val="1A120D"/>
          </a:solidFill>
          <a:latin typeface="DM Sans 14pt"/>
          <a:ea typeface="+mn-ea"/>
          <a:cs typeface="+mn-cs"/>
        </a:defRPr>
      </a:lvl3pPr>
      <a:lvl4pPr marL="6858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4pPr>
      <a:lvl5pPr marL="9144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5pPr>
      <a:lvl6pPr marL="11430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6pPr>
      <a:lvl7pPr marL="13716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7pPr>
      <a:lvl8pPr marL="16002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8pPr>
      <a:lvl9pPr marL="1828800" indent="0" algn="l" defTabSz="914400" rtl="0" eaLnBrk="1" latinLnBrk="0" hangingPunct="1">
        <a:lnSpc>
          <a:spcPct val="130000"/>
        </a:lnSpc>
        <a:spcBef>
          <a:spcPts val="500"/>
        </a:spcBef>
        <a:buNone/>
        <a:defRPr sz="1800" kern="1200">
          <a:solidFill>
            <a:srgbClr val="1A120D"/>
          </a:solidFill>
          <a:latin typeface="DM Sans 14pt"/>
          <a:ea typeface="+mn-ea"/>
          <a:cs typeface="+mn-cs"/>
        </a:defRPr>
      </a:lvl9pPr>
    </p:bodyStyle>
    <p:otherStyle>
      <a:defPPr>
        <a:defRPr lang="en-FR"/>
      </a:defPPr>
      <a:lvl1pPr marL="0" algn="l" defTabSz="914400" rtl="0" eaLnBrk="1" latinLnBrk="0" hangingPunct="1">
        <a:defRPr sz="1800" kern="1200">
          <a:solidFill>
            <a:schemeClr val="tx1"/>
          </a:solidFill>
          <a:latin typeface="DM Sans 14pt"/>
          <a:ea typeface="+mn-ea"/>
          <a:cs typeface="+mn-cs"/>
        </a:defRPr>
      </a:lvl1pPr>
      <a:lvl2pPr marL="457200" algn="l" defTabSz="914400" rtl="0" eaLnBrk="1" latinLnBrk="0" hangingPunct="1">
        <a:defRPr sz="1800" kern="1200">
          <a:solidFill>
            <a:schemeClr val="tx1"/>
          </a:solidFill>
          <a:latin typeface="DM Sans 14pt"/>
          <a:ea typeface="+mn-ea"/>
          <a:cs typeface="+mn-cs"/>
        </a:defRPr>
      </a:lvl2pPr>
      <a:lvl3pPr marL="914400" algn="l" defTabSz="914400" rtl="0" eaLnBrk="1" latinLnBrk="0" hangingPunct="1">
        <a:defRPr sz="1800" kern="1200">
          <a:solidFill>
            <a:schemeClr val="tx1"/>
          </a:solidFill>
          <a:latin typeface="DM Sans 14pt"/>
          <a:ea typeface="+mn-ea"/>
          <a:cs typeface="+mn-cs"/>
        </a:defRPr>
      </a:lvl3pPr>
      <a:lvl4pPr marL="1371600" algn="l" defTabSz="914400" rtl="0" eaLnBrk="1" latinLnBrk="0" hangingPunct="1">
        <a:defRPr sz="1800" kern="1200">
          <a:solidFill>
            <a:schemeClr val="tx1"/>
          </a:solidFill>
          <a:latin typeface="DM Sans 14pt"/>
          <a:ea typeface="+mn-ea"/>
          <a:cs typeface="+mn-cs"/>
        </a:defRPr>
      </a:lvl4pPr>
      <a:lvl5pPr marL="1828800" algn="l" defTabSz="914400" rtl="0" eaLnBrk="1" latinLnBrk="0" hangingPunct="1">
        <a:defRPr sz="1800" kern="1200">
          <a:solidFill>
            <a:schemeClr val="tx1"/>
          </a:solidFill>
          <a:latin typeface="DM Sans 14pt"/>
          <a:ea typeface="+mn-ea"/>
          <a:cs typeface="+mn-cs"/>
        </a:defRPr>
      </a:lvl5pPr>
      <a:lvl6pPr marL="2286000" algn="l" defTabSz="914400" rtl="0" eaLnBrk="1" latinLnBrk="0" hangingPunct="1">
        <a:defRPr sz="1800" kern="1200">
          <a:solidFill>
            <a:schemeClr val="tx1"/>
          </a:solidFill>
          <a:latin typeface="DM Sans 14pt"/>
          <a:ea typeface="+mn-ea"/>
          <a:cs typeface="+mn-cs"/>
        </a:defRPr>
      </a:lvl6pPr>
      <a:lvl7pPr marL="2743200" algn="l" defTabSz="914400" rtl="0" eaLnBrk="1" latinLnBrk="0" hangingPunct="1">
        <a:defRPr sz="1800" kern="1200">
          <a:solidFill>
            <a:schemeClr val="tx1"/>
          </a:solidFill>
          <a:latin typeface="DM Sans 14pt"/>
          <a:ea typeface="+mn-ea"/>
          <a:cs typeface="+mn-cs"/>
        </a:defRPr>
      </a:lvl7pPr>
      <a:lvl8pPr marL="3200400" algn="l" defTabSz="914400" rtl="0" eaLnBrk="1" latinLnBrk="0" hangingPunct="1">
        <a:defRPr sz="1800" kern="1200">
          <a:solidFill>
            <a:schemeClr val="tx1"/>
          </a:solidFill>
          <a:latin typeface="DM Sans 14pt"/>
          <a:ea typeface="+mn-ea"/>
          <a:cs typeface="+mn-cs"/>
        </a:defRPr>
      </a:lvl8pPr>
      <a:lvl9pPr marL="3657600" algn="l" defTabSz="914400" rtl="0" eaLnBrk="1" latinLnBrk="0" hangingPunct="1">
        <a:defRPr sz="1800" kern="1200">
          <a:solidFill>
            <a:schemeClr val="tx1"/>
          </a:solidFill>
          <a:latin typeface="DM Sans 14p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TC[T2|neutral]"/>
          <p:cNvSpPr>
            <a:spLocks noGrp="1"/>
          </p:cNvSpPr>
          <p:nvPr>
            <p:ph type="title"/>
          </p:nvPr>
        </p:nvSpPr>
        <p:spPr/>
        <p:txBody>
          <a:bodyPr/>
          <a:lstStyle/>
          <a:p>
            <a:pPr algn="l">
              <a:buNone/>
            </a:pPr>
            <a:r>
              <a:t>EV charging: strategic options</a:t>
            </a:r>
          </a:p>
        </p:txBody>
      </p:sp>
      <p:sp>
        <p:nvSpPr>
          <p:cNvPr id="3" name="Text Placeholder 2::TC[T4|neutral]"/>
          <p:cNvSpPr>
            <a:spLocks noGrp="1"/>
          </p:cNvSpPr>
          <p:nvPr>
            <p:ph type="body" idx="1"/>
          </p:nvPr>
        </p:nvSpPr>
        <p:spPr/>
        <p:txBody>
          <a:bodyPr/>
          <a:lstStyle/>
          <a:p>
            <a:pPr>
              <a:buNone/>
            </a:pPr>
            <a:r>
              <a:t>Verdal Group · 4 August 2026</a:t>
            </a:r>
          </a:p>
        </p:txBody>
      </p:sp>
      <p:sp>
        <p:nvSpPr>
          <p:cNvPr id="4" name="Text Placeholder 3::TC[T4|neutral]"/>
          <p:cNvSpPr>
            <a:spLocks noGrp="1"/>
          </p:cNvSpPr>
          <p:nvPr>
            <p:ph type="body" idx="2"/>
          </p:nvPr>
        </p:nvSpPr>
        <p:spPr/>
        <p:txBody>
          <a:bodyPr/>
          <a:lstStyle/>
          <a:p>
            <a:pPr>
              <a:buNone/>
            </a:pPr>
            <a:r>
              <a:t>Mandate VG-STRAT-2026-07 · prepared for Katrin Sommer, VP Strategy, and the Board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TC[T2|neutral]"/>
          <p:cNvSpPr>
            <a:spLocks noGrp="1"/>
          </p:cNvSpPr>
          <p:nvPr>
            <p:ph type="title"/>
          </p:nvPr>
        </p:nvSpPr>
        <p:spPr/>
        <p:txBody>
          <a:bodyPr/>
          <a:lstStyle/>
          <a:p>
            <a:pPr algn="l">
              <a:buNone/>
            </a:pPr>
            <a:r>
              <a:t>What can and cannot be established</a:t>
            </a:r>
          </a:p>
        </p:txBody>
      </p:sp>
      <p:sp>
        <p:nvSpPr>
          <p:cNvPr id="2" name="Numéro">
            <a:extLst>
              <a:ext uri="{FF2B5EF4-FFF2-40B4-BE49-F238E27FC236}">
                <a16:creationId xmlns:a16="http://schemas.microsoft.com/office/drawing/2014/main" id="{17C53B0D-7FB5-9770-DC53-5DCAD2A67069}"/>
              </a:ext>
            </a:extLst>
          </p:cNvPr>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dirty="0">
                <a:solidFill>
                  <a:srgbClr val="8C6A3F"/>
                </a:solidFill>
                <a:latin typeface="Instrument Serif"/>
              </a:rPr>
              <a:t>03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Three things cannot be produced inside this mandate; each is named now, </a:t>
            </a:r>
            <a:r>
              <a:rPr sz="2200" b="0" i="1">
                <a:solidFill>
                  <a:srgbClr val="8C6A3F"/>
                </a:solidFill>
                <a:latin typeface="Instrument Serif"/>
              </a:rPr>
              <a:t>with the substitute that replaces it</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WHAT CAN AND CANNOT BE ESTABLISHED</a:t>
            </a:r>
          </a:p>
        </p:txBody>
      </p:sp>
      <p:sp>
        <p:nvSpPr>
          <p:cNvPr id="4" name="Rectangle 3::TC[T5|furniture]"/>
          <p:cNvSpPr/>
          <p:nvPr/>
        </p:nvSpPr>
        <p:spPr>
          <a:xfrm>
            <a:off x="612648" y="1600200"/>
            <a:ext cx="3545840" cy="293316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TC[T5|furniture]"/>
          <p:cNvSpPr/>
          <p:nvPr/>
        </p:nvSpPr>
        <p:spPr>
          <a:xfrm>
            <a:off x="612648"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TC[T3|neutral]"/>
          <p:cNvSpPr txBox="1"/>
          <p:nvPr/>
        </p:nvSpPr>
        <p:spPr>
          <a:xfrm>
            <a:off x="749808" y="1728216"/>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No voice of the customer</a:t>
            </a:r>
          </a:p>
        </p:txBody>
      </p:sp>
      <p:sp>
        <p:nvSpPr>
          <p:cNvPr id="7" name="TextBox 6::TC[T4|neutral]"/>
          <p:cNvSpPr txBox="1"/>
          <p:nvPr/>
        </p:nvSpPr>
        <p:spPr>
          <a:xfrm>
            <a:off x="749808" y="2075688"/>
            <a:ext cx="3271520" cy="2366238"/>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No customer research has been conducted, and none can be commissioned, analysed and defended before 30 September. Willingness to pay and charging behaviour will not be asserted. In its place: the interview programme, any EV data Verdal already holds against its loyalty base, and — decisively — a pilot measurement specified in the hundred-day plan.</a:t>
            </a:r>
          </a:p>
        </p:txBody>
      </p:sp>
      <p:sp>
        <p:nvSpPr>
          <p:cNvPr id="8" name="Rectangle 7::TC[T5|furniture]"/>
          <p:cNvSpPr/>
          <p:nvPr/>
        </p:nvSpPr>
        <p:spPr>
          <a:xfrm>
            <a:off x="4323080" y="1600200"/>
            <a:ext cx="3545840" cy="293316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TC[T5|furniture]"/>
          <p:cNvSpPr/>
          <p:nvPr/>
        </p:nvSpPr>
        <p:spPr>
          <a:xfrm>
            <a:off x="4323080"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TC[T3|neutral]"/>
          <p:cNvSpPr txBox="1"/>
          <p:nvPr/>
        </p:nvSpPr>
        <p:spPr>
          <a:xfrm>
            <a:off x="4460240" y="1728216"/>
            <a:ext cx="3271520" cy="310896"/>
          </a:xfrm>
          <a:prstGeom prst="rect">
            <a:avLst/>
          </a:prstGeom>
          <a:noFill/>
        </p:spPr>
        <p:txBody>
          <a:bodyPr wrap="square" lIns="25400" tIns="12700" rIns="25400" bIns="12700" anchor="t">
            <a:noAutofit/>
          </a:bodyPr>
          <a:lstStyle/>
          <a:p>
            <a:pPr algn="l">
              <a:buNone/>
            </a:pPr>
            <a:r>
              <a:rPr sz="950" b="1">
                <a:solidFill>
                  <a:srgbClr val="221E19"/>
                </a:solidFill>
                <a:latin typeface="DM Sans 14pt"/>
              </a:rPr>
              <a:t>No destination-charging utilisation benchmark</a:t>
            </a:r>
          </a:p>
        </p:txBody>
      </p:sp>
      <p:sp>
        <p:nvSpPr>
          <p:cNvPr id="11" name="TextBox 10::TC[T4|neutral]"/>
          <p:cNvSpPr txBox="1"/>
          <p:nvPr/>
        </p:nvSpPr>
        <p:spPr>
          <a:xfrm>
            <a:off x="4460240" y="2075688"/>
            <a:ext cx="3271520" cy="2366238"/>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Every published European utilisation figure covers highway or mixed networks. The operators whose estates most resemble Verdal's disclose nothing, and utilisation is the single variable that decides profitability. In its place: the throughput data held by Verdal's two incumbent operators, and a bounded range with its derivation shown until that data arrives.</a:t>
            </a:r>
          </a:p>
        </p:txBody>
      </p:sp>
      <p:sp>
        <p:nvSpPr>
          <p:cNvPr id="12" name="Rectangle 11::TC[T5|furniture]"/>
          <p:cNvSpPr/>
          <p:nvPr/>
        </p:nvSpPr>
        <p:spPr>
          <a:xfrm>
            <a:off x="8033512" y="1600200"/>
            <a:ext cx="3545840" cy="293316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TC[T3|neutral]"/>
          <p:cNvSpPr txBox="1"/>
          <p:nvPr/>
        </p:nvSpPr>
        <p:spPr>
          <a:xfrm>
            <a:off x="8170672" y="1728216"/>
            <a:ext cx="3271520" cy="310896"/>
          </a:xfrm>
          <a:prstGeom prst="rect">
            <a:avLst/>
          </a:prstGeom>
          <a:noFill/>
        </p:spPr>
        <p:txBody>
          <a:bodyPr wrap="square" lIns="25400" tIns="12700" rIns="25400" bIns="12700" anchor="t">
            <a:noAutofit/>
          </a:bodyPr>
          <a:lstStyle/>
          <a:p>
            <a:pPr algn="l">
              <a:buNone/>
            </a:pPr>
            <a:r>
              <a:rPr sz="950" b="1">
                <a:solidFill>
                  <a:srgbClr val="221E19"/>
                </a:solidFill>
                <a:latin typeface="DM Sans 14pt"/>
              </a:rPr>
              <a:t>No confident continental benchmark for what a site host is paid</a:t>
            </a:r>
          </a:p>
        </p:txBody>
      </p:sp>
      <p:sp>
        <p:nvSpPr>
          <p:cNvPr id="15" name="TextBox 14::TC[T4|neutral]"/>
          <p:cNvSpPr txBox="1"/>
          <p:nvPr/>
        </p:nvSpPr>
        <p:spPr>
          <a:xfrm>
            <a:off x="8170672" y="2075688"/>
            <a:ext cx="3271520" cy="2366238"/>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Lease fees and revenue shares in European retail charging deals are almost universally undisclosed, and what benchmark exists is single-market and contested between sources. In its place: Verdal's own two agreements read in full, and an anonymised read from a retail property adviser in each of the six countries.</a:t>
            </a:r>
          </a:p>
        </p:txBody>
      </p:sp>
      <p:sp>
        <p:nvSpPr>
          <p:cNvPr id="16" name="Rectangle 15::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None is fatal. Each converts into an interview, a client dataset or a pilot measurement.</a:t>
            </a:r>
          </a:p>
        </p:txBody>
      </p:sp>
      <p:sp>
        <p:nvSpPr>
          <p:cNvPr id="18" name="TextBox 17::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RfP section 5 (no customer research conducted); methodologies 01, 02 and 04.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TCZONE[0.670,2.070,6.992,3.79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engagement runs on four hypotheses, and every one of them is open today — </a:t>
            </a:r>
            <a:r>
              <a:rPr sz="2200" b="0" i="1">
                <a:solidFill>
                  <a:srgbClr val="8C6A3F"/>
                </a:solidFill>
                <a:latin typeface="Instrument Serif"/>
              </a:rPr>
              <a:t>the work is designed to close them, not to confirm them</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WHAT CAN AND CANNOT BE ESTABLISHED</a:t>
            </a:r>
          </a:p>
        </p:txBody>
      </p:sp>
      <p:sp>
        <p:nvSpPr>
          <p:cNvPr id="4" name="TextBox 3::TC[T3|neutral]"/>
          <p:cNvSpPr txBox="1"/>
          <p:nvPr/>
        </p:nvSpPr>
        <p:spPr>
          <a:xfrm>
            <a:off x="612648" y="1600200"/>
            <a:ext cx="6393484" cy="237744"/>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THE FOUR WORKING HYPOTHESES AND THE TEST THAT CLOSES EACH</a:t>
            </a:r>
          </a:p>
        </p:txBody>
      </p:sp>
      <p:sp>
        <p:nvSpPr>
          <p:cNvPr id="5" name="TextBox 4::TC[ANCHOR]"/>
          <p:cNvSpPr txBox="1"/>
          <p:nvPr/>
        </p:nvSpPr>
        <p:spPr>
          <a:xfrm>
            <a:off x="1092159" y="2062621"/>
            <a:ext cx="2708619" cy="155178"/>
          </a:xfrm>
          <a:prstGeom prst="rect">
            <a:avLst/>
          </a:prstGeom>
          <a:noFill/>
        </p:spPr>
        <p:txBody>
          <a:bodyPr wrap="none" lIns="25400" tIns="12700" rIns="25400" bIns="12700" anchor="b">
            <a:noAutofit/>
          </a:bodyPr>
          <a:lstStyle/>
          <a:p>
            <a:pPr algn="l">
              <a:buNone/>
            </a:pPr>
            <a:r>
              <a:rPr sz="850" b="0">
                <a:solidFill>
                  <a:srgbClr val="4E4B47"/>
                </a:solidFill>
                <a:latin typeface="DM Sans 14pt"/>
              </a:rPr>
              <a:t>Hypothesis</a:t>
            </a:r>
          </a:p>
        </p:txBody>
      </p:sp>
      <p:sp>
        <p:nvSpPr>
          <p:cNvPr id="6" name="TextBox 5::TC[ANCHOR]"/>
          <p:cNvSpPr txBox="1"/>
          <p:nvPr/>
        </p:nvSpPr>
        <p:spPr>
          <a:xfrm>
            <a:off x="3800778" y="2062621"/>
            <a:ext cx="440499" cy="155178"/>
          </a:xfrm>
          <a:prstGeom prst="rect">
            <a:avLst/>
          </a:prstGeom>
          <a:noFill/>
        </p:spPr>
        <p:txBody>
          <a:bodyPr wrap="none" lIns="25400" tIns="12700" rIns="25400" bIns="12700" anchor="b">
            <a:noAutofit/>
          </a:bodyPr>
          <a:lstStyle/>
          <a:p>
            <a:pPr algn="ctr">
              <a:buNone/>
            </a:pPr>
            <a:r>
              <a:rPr sz="850" b="0">
                <a:solidFill>
                  <a:srgbClr val="4E4B47"/>
                </a:solidFill>
                <a:latin typeface="DM Sans 14pt"/>
              </a:rPr>
              <a:t>Verdict</a:t>
            </a:r>
          </a:p>
        </p:txBody>
      </p:sp>
      <p:sp>
        <p:nvSpPr>
          <p:cNvPr id="7" name="TextBox 6::TC[ANCHOR]"/>
          <p:cNvSpPr txBox="1"/>
          <p:nvPr/>
        </p:nvSpPr>
        <p:spPr>
          <a:xfrm>
            <a:off x="4273245" y="2062621"/>
            <a:ext cx="662876" cy="155178"/>
          </a:xfrm>
          <a:prstGeom prst="rect">
            <a:avLst/>
          </a:prstGeom>
          <a:noFill/>
        </p:spPr>
        <p:txBody>
          <a:bodyPr wrap="none" lIns="25400" tIns="12700" rIns="25400" bIns="12700" anchor="b">
            <a:noAutofit/>
          </a:bodyPr>
          <a:lstStyle/>
          <a:p>
            <a:pPr algn="l">
              <a:buNone/>
            </a:pPr>
            <a:r>
              <a:rPr sz="850" b="0">
                <a:solidFill>
                  <a:srgbClr val="4E4B47"/>
                </a:solidFill>
                <a:latin typeface="DM Sans 14pt"/>
              </a:rPr>
              <a:t>Confidence</a:t>
            </a:r>
          </a:p>
        </p:txBody>
      </p:sp>
      <p:sp>
        <p:nvSpPr>
          <p:cNvPr id="8" name="TextBox 7::TC[ANCHOR]"/>
          <p:cNvSpPr txBox="1"/>
          <p:nvPr/>
        </p:nvSpPr>
        <p:spPr>
          <a:xfrm>
            <a:off x="4968089" y="2062621"/>
            <a:ext cx="1795090" cy="155178"/>
          </a:xfrm>
          <a:prstGeom prst="rect">
            <a:avLst/>
          </a:prstGeom>
          <a:noFill/>
        </p:spPr>
        <p:txBody>
          <a:bodyPr wrap="none" lIns="25400" tIns="12700" rIns="25400" bIns="12700" anchor="b">
            <a:noAutofit/>
          </a:bodyPr>
          <a:lstStyle/>
          <a:p>
            <a:pPr algn="l">
              <a:buNone/>
            </a:pPr>
            <a:r>
              <a:rPr sz="850" b="0">
                <a:solidFill>
                  <a:srgbClr val="4E4B47"/>
                </a:solidFill>
                <a:latin typeface="DM Sans 14pt"/>
              </a:rPr>
              <a:t>Planned tests</a:t>
            </a:r>
          </a:p>
        </p:txBody>
      </p:sp>
      <p:sp>
        <p:nvSpPr>
          <p:cNvPr id="9" name="Rectangle 8"/>
          <p:cNvSpPr/>
          <p:nvPr/>
        </p:nvSpPr>
        <p:spPr>
          <a:xfrm>
            <a:off x="1060191" y="2231661"/>
            <a:ext cx="5702988" cy="566110"/>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92159" y="2252455"/>
            <a:ext cx="2676652" cy="524523"/>
          </a:xfrm>
          <a:prstGeom prst="rect">
            <a:avLst/>
          </a:prstGeom>
          <a:noFill/>
        </p:spPr>
        <p:txBody>
          <a:bodyPr wrap="square" lIns="25400" tIns="12700" rIns="25400" bIns="12700" anchor="t">
            <a:noAutofit/>
          </a:bodyPr>
          <a:lstStyle/>
          <a:p>
            <a:pPr algn="l">
              <a:buNone/>
            </a:pPr>
            <a:r>
              <a:rPr sz="950" b="0">
                <a:solidFill>
                  <a:srgbClr val="221E19"/>
                </a:solidFill>
                <a:latin typeface="DM Sans 14pt"/>
              </a:rPr>
              <a:t>The Board figure measures a level of the chain above the one Verdal earns at</a:t>
            </a:r>
          </a:p>
        </p:txBody>
      </p:sp>
      <p:sp>
        <p:nvSpPr>
          <p:cNvPr id="11" name="Oval 10"/>
          <p:cNvSpPr/>
          <p:nvPr/>
        </p:nvSpPr>
        <p:spPr>
          <a:xfrm>
            <a:off x="3950700" y="2444388"/>
            <a:ext cx="140656" cy="140656"/>
          </a:xfrm>
          <a:prstGeom prst="ellipse">
            <a:avLst/>
          </a:prstGeom>
          <a:noFill/>
          <a:ln w="1651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3992897" y="2486585"/>
            <a:ext cx="56262" cy="56262"/>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4273245" y="248728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4355541" y="248728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437837" y="2487284"/>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4520133" y="2487284"/>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4602429" y="2487284"/>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968089" y="2252455"/>
            <a:ext cx="1763123" cy="524523"/>
          </a:xfrm>
          <a:prstGeom prst="rect">
            <a:avLst/>
          </a:prstGeom>
          <a:noFill/>
        </p:spPr>
        <p:txBody>
          <a:bodyPr wrap="square" lIns="25400" tIns="12700" rIns="25400" bIns="12700" anchor="t">
            <a:noAutofit/>
          </a:bodyPr>
          <a:lstStyle/>
          <a:p>
            <a:pPr algn="l">
              <a:buNone/>
            </a:pPr>
            <a:r>
              <a:rPr sz="900" b="0">
                <a:solidFill>
                  <a:srgbClr val="4E4B47"/>
                </a:solidFill>
                <a:latin typeface="DM Sans 14pt"/>
              </a:rPr>
              <a:t>2 tests</a:t>
            </a:r>
          </a:p>
        </p:txBody>
      </p:sp>
      <p:sp>
        <p:nvSpPr>
          <p:cNvPr id="19" name="Rectangle 18"/>
          <p:cNvSpPr/>
          <p:nvPr/>
        </p:nvSpPr>
        <p:spPr>
          <a:xfrm>
            <a:off x="1060191" y="2825496"/>
            <a:ext cx="5702988" cy="566110"/>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92159" y="2846290"/>
            <a:ext cx="2676652" cy="524523"/>
          </a:xfrm>
          <a:prstGeom prst="rect">
            <a:avLst/>
          </a:prstGeom>
          <a:noFill/>
        </p:spPr>
        <p:txBody>
          <a:bodyPr wrap="square" lIns="25400" tIns="12700" rIns="25400" bIns="12700" anchor="t">
            <a:noAutofit/>
          </a:bodyPr>
          <a:lstStyle/>
          <a:p>
            <a:pPr algn="l">
              <a:buNone/>
            </a:pPr>
            <a:r>
              <a:rPr sz="950" b="0">
                <a:solidFill>
                  <a:srgbClr val="221E19"/>
                </a:solidFill>
                <a:latin typeface="DM Sans 14pt"/>
              </a:rPr>
              <a:t>Dwell time at a grocery store caps the power level that can pay for itself</a:t>
            </a:r>
          </a:p>
        </p:txBody>
      </p:sp>
      <p:sp>
        <p:nvSpPr>
          <p:cNvPr id="21" name="Oval 20"/>
          <p:cNvSpPr/>
          <p:nvPr/>
        </p:nvSpPr>
        <p:spPr>
          <a:xfrm>
            <a:off x="3950700" y="3038223"/>
            <a:ext cx="140656" cy="140656"/>
          </a:xfrm>
          <a:prstGeom prst="ellipse">
            <a:avLst/>
          </a:prstGeom>
          <a:noFill/>
          <a:ln w="1651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3992897" y="3080420"/>
            <a:ext cx="56262" cy="56262"/>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p:cNvSpPr/>
          <p:nvPr/>
        </p:nvSpPr>
        <p:spPr>
          <a:xfrm>
            <a:off x="4273245" y="308112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4355541" y="308112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Oval 24"/>
          <p:cNvSpPr/>
          <p:nvPr/>
        </p:nvSpPr>
        <p:spPr>
          <a:xfrm>
            <a:off x="4437837" y="308112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4520133" y="308112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Oval 26"/>
          <p:cNvSpPr/>
          <p:nvPr/>
        </p:nvSpPr>
        <p:spPr>
          <a:xfrm>
            <a:off x="4602429" y="308112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4968089" y="2846290"/>
            <a:ext cx="1763123" cy="524523"/>
          </a:xfrm>
          <a:prstGeom prst="rect">
            <a:avLst/>
          </a:prstGeom>
          <a:noFill/>
        </p:spPr>
        <p:txBody>
          <a:bodyPr wrap="square" lIns="25400" tIns="12700" rIns="25400" bIns="12700" anchor="t">
            <a:noAutofit/>
          </a:bodyPr>
          <a:lstStyle/>
          <a:p>
            <a:pPr algn="l">
              <a:buNone/>
            </a:pPr>
            <a:r>
              <a:rPr sz="900" b="0">
                <a:solidFill>
                  <a:srgbClr val="4E4B47"/>
                </a:solidFill>
                <a:latin typeface="DM Sans 14pt"/>
              </a:rPr>
              <a:t>2 tests</a:t>
            </a:r>
          </a:p>
        </p:txBody>
      </p:sp>
      <p:sp>
        <p:nvSpPr>
          <p:cNvPr id="29" name="Rectangle 28"/>
          <p:cNvSpPr/>
          <p:nvPr/>
        </p:nvSpPr>
        <p:spPr>
          <a:xfrm>
            <a:off x="1060191" y="3419331"/>
            <a:ext cx="5702988" cy="566110"/>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1092159" y="3440125"/>
            <a:ext cx="2676652" cy="524523"/>
          </a:xfrm>
          <a:prstGeom prst="rect">
            <a:avLst/>
          </a:prstGeom>
          <a:noFill/>
        </p:spPr>
        <p:txBody>
          <a:bodyPr wrap="square" lIns="25400" tIns="12700" rIns="25400" bIns="12700" anchor="t">
            <a:noAutofit/>
          </a:bodyPr>
          <a:lstStyle/>
          <a:p>
            <a:pPr algn="l">
              <a:buNone/>
            </a:pPr>
            <a:r>
              <a:rPr sz="950" b="0">
                <a:solidFill>
                  <a:srgbClr val="221E19"/>
                </a:solidFill>
                <a:latin typeface="DM Sans 14pt"/>
              </a:rPr>
              <a:t>Utilisation, not price, decides whether operating charging is profitable</a:t>
            </a:r>
          </a:p>
        </p:txBody>
      </p:sp>
      <p:sp>
        <p:nvSpPr>
          <p:cNvPr id="31" name="Oval 30"/>
          <p:cNvSpPr/>
          <p:nvPr/>
        </p:nvSpPr>
        <p:spPr>
          <a:xfrm>
            <a:off x="3950700" y="3632058"/>
            <a:ext cx="140656" cy="140656"/>
          </a:xfrm>
          <a:prstGeom prst="ellipse">
            <a:avLst/>
          </a:prstGeom>
          <a:noFill/>
          <a:ln w="1651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Oval 31"/>
          <p:cNvSpPr/>
          <p:nvPr/>
        </p:nvSpPr>
        <p:spPr>
          <a:xfrm>
            <a:off x="3992897" y="3674255"/>
            <a:ext cx="56262" cy="56262"/>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Oval 32"/>
          <p:cNvSpPr/>
          <p:nvPr/>
        </p:nvSpPr>
        <p:spPr>
          <a:xfrm>
            <a:off x="4273245" y="36749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4355541" y="36749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Oval 34"/>
          <p:cNvSpPr/>
          <p:nvPr/>
        </p:nvSpPr>
        <p:spPr>
          <a:xfrm>
            <a:off x="4437837" y="36749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Oval 35"/>
          <p:cNvSpPr/>
          <p:nvPr/>
        </p:nvSpPr>
        <p:spPr>
          <a:xfrm>
            <a:off x="4520133" y="3674955"/>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Oval 36"/>
          <p:cNvSpPr/>
          <p:nvPr/>
        </p:nvSpPr>
        <p:spPr>
          <a:xfrm>
            <a:off x="4602429" y="3674955"/>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4968089" y="3440125"/>
            <a:ext cx="1763123" cy="524523"/>
          </a:xfrm>
          <a:prstGeom prst="rect">
            <a:avLst/>
          </a:prstGeom>
          <a:noFill/>
        </p:spPr>
        <p:txBody>
          <a:bodyPr wrap="square" lIns="25400" tIns="12700" rIns="25400" bIns="12700" anchor="t">
            <a:noAutofit/>
          </a:bodyPr>
          <a:lstStyle/>
          <a:p>
            <a:pPr algn="l">
              <a:buNone/>
            </a:pPr>
            <a:r>
              <a:rPr sz="900" b="0">
                <a:solidFill>
                  <a:srgbClr val="4E4B47"/>
                </a:solidFill>
                <a:latin typeface="DM Sans 14pt"/>
              </a:rPr>
              <a:t>2 tests</a:t>
            </a:r>
          </a:p>
        </p:txBody>
      </p:sp>
      <p:sp>
        <p:nvSpPr>
          <p:cNvPr id="39" name="Rectangle 38"/>
          <p:cNvSpPr/>
          <p:nvPr/>
        </p:nvSpPr>
        <p:spPr>
          <a:xfrm>
            <a:off x="1060191" y="4013167"/>
            <a:ext cx="5702988" cy="566110"/>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1092159" y="4033960"/>
            <a:ext cx="2676652" cy="524523"/>
          </a:xfrm>
          <a:prstGeom prst="rect">
            <a:avLst/>
          </a:prstGeom>
          <a:noFill/>
        </p:spPr>
        <p:txBody>
          <a:bodyPr wrap="square" lIns="25400" tIns="12700" rIns="25400" bIns="12700" anchor="t">
            <a:noAutofit/>
          </a:bodyPr>
          <a:lstStyle/>
          <a:p>
            <a:pPr algn="l">
              <a:buNone/>
            </a:pPr>
            <a:r>
              <a:rPr sz="950" b="0">
                <a:solidFill>
                  <a:srgbClr val="221E19"/>
                </a:solidFill>
                <a:latin typeface="DM Sans 14pt"/>
              </a:rPr>
              <a:t>Existing lease terms, not country economics, decide where Verdal could move first</a:t>
            </a:r>
          </a:p>
        </p:txBody>
      </p:sp>
      <p:sp>
        <p:nvSpPr>
          <p:cNvPr id="41" name="Oval 40"/>
          <p:cNvSpPr/>
          <p:nvPr/>
        </p:nvSpPr>
        <p:spPr>
          <a:xfrm>
            <a:off x="3950700" y="4225893"/>
            <a:ext cx="140656" cy="140656"/>
          </a:xfrm>
          <a:prstGeom prst="ellipse">
            <a:avLst/>
          </a:prstGeom>
          <a:noFill/>
          <a:ln w="1651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Oval 41"/>
          <p:cNvSpPr/>
          <p:nvPr/>
        </p:nvSpPr>
        <p:spPr>
          <a:xfrm>
            <a:off x="3992897" y="4268090"/>
            <a:ext cx="56262" cy="56262"/>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Oval 42"/>
          <p:cNvSpPr/>
          <p:nvPr/>
        </p:nvSpPr>
        <p:spPr>
          <a:xfrm>
            <a:off x="4273245" y="426879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Oval 43"/>
          <p:cNvSpPr/>
          <p:nvPr/>
        </p:nvSpPr>
        <p:spPr>
          <a:xfrm>
            <a:off x="4355541" y="426879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Oval 44"/>
          <p:cNvSpPr/>
          <p:nvPr/>
        </p:nvSpPr>
        <p:spPr>
          <a:xfrm>
            <a:off x="4437837" y="426879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Oval 45"/>
          <p:cNvSpPr/>
          <p:nvPr/>
        </p:nvSpPr>
        <p:spPr>
          <a:xfrm>
            <a:off x="4520133" y="426879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Oval 46"/>
          <p:cNvSpPr/>
          <p:nvPr/>
        </p:nvSpPr>
        <p:spPr>
          <a:xfrm>
            <a:off x="4602429" y="4268790"/>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4968089" y="4033960"/>
            <a:ext cx="1763123" cy="524523"/>
          </a:xfrm>
          <a:prstGeom prst="rect">
            <a:avLst/>
          </a:prstGeom>
          <a:noFill/>
        </p:spPr>
        <p:txBody>
          <a:bodyPr wrap="square" lIns="25400" tIns="12700" rIns="25400" bIns="12700" anchor="t">
            <a:noAutofit/>
          </a:bodyPr>
          <a:lstStyle/>
          <a:p>
            <a:pPr algn="l">
              <a:buNone/>
            </a:pPr>
            <a:r>
              <a:rPr sz="900" b="0">
                <a:solidFill>
                  <a:srgbClr val="4E4B47"/>
                </a:solidFill>
                <a:latin typeface="DM Sans 14pt"/>
              </a:rPr>
              <a:t>2 tests</a:t>
            </a:r>
          </a:p>
        </p:txBody>
      </p:sp>
      <p:sp>
        <p:nvSpPr>
          <p:cNvPr id="49" name="Rectangle 48"/>
          <p:cNvSpPr/>
          <p:nvPr/>
        </p:nvSpPr>
        <p:spPr>
          <a:xfrm>
            <a:off x="1060191" y="4641657"/>
            <a:ext cx="182853" cy="182853"/>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Oval 49"/>
          <p:cNvSpPr/>
          <p:nvPr/>
        </p:nvSpPr>
        <p:spPr>
          <a:xfrm>
            <a:off x="1081290" y="4662756"/>
            <a:ext cx="140656" cy="140656"/>
          </a:xfrm>
          <a:prstGeom prst="ellipse">
            <a:avLst/>
          </a:prstGeom>
          <a:noFill/>
          <a:ln w="1651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Oval 50"/>
          <p:cNvSpPr/>
          <p:nvPr/>
        </p:nvSpPr>
        <p:spPr>
          <a:xfrm>
            <a:off x="1123487" y="4704953"/>
            <a:ext cx="56262" cy="56262"/>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TextBox 51::TC[ANCHOR]"/>
          <p:cNvSpPr txBox="1"/>
          <p:nvPr/>
        </p:nvSpPr>
        <p:spPr>
          <a:xfrm>
            <a:off x="1281406" y="4656160"/>
            <a:ext cx="452628" cy="153847"/>
          </a:xfrm>
          <a:prstGeom prst="rect">
            <a:avLst/>
          </a:prstGeom>
          <a:noFill/>
        </p:spPr>
        <p:txBody>
          <a:bodyPr wrap="none" lIns="25400" tIns="12700" rIns="25400" bIns="12700" anchor="ctr">
            <a:noAutofit/>
          </a:bodyPr>
          <a:lstStyle/>
          <a:p>
            <a:pPr algn="l">
              <a:buNone/>
            </a:pPr>
            <a:r>
              <a:rPr sz="900" b="0">
                <a:solidFill>
                  <a:srgbClr val="221E19"/>
                </a:solidFill>
                <a:latin typeface="DM Sans 14pt"/>
              </a:rPr>
              <a:t>Open</a:t>
            </a:r>
          </a:p>
        </p:txBody>
      </p:sp>
      <p:sp>
        <p:nvSpPr>
          <p:cNvPr id="53" name="Rectangle 52"/>
          <p:cNvSpPr/>
          <p:nvPr/>
        </p:nvSpPr>
        <p:spPr>
          <a:xfrm>
            <a:off x="1826180" y="4641657"/>
            <a:ext cx="419212" cy="182853"/>
          </a:xfrm>
          <a:prstGeom prst="rect">
            <a:avLst/>
          </a:prstGeom>
          <a:solidFill>
            <a:srgbClr val="FCFB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Oval 53"/>
          <p:cNvSpPr/>
          <p:nvPr/>
        </p:nvSpPr>
        <p:spPr>
          <a:xfrm>
            <a:off x="1843762" y="470565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Oval 54"/>
          <p:cNvSpPr/>
          <p:nvPr/>
        </p:nvSpPr>
        <p:spPr>
          <a:xfrm>
            <a:off x="1926058" y="470565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Oval 55"/>
          <p:cNvSpPr/>
          <p:nvPr/>
        </p:nvSpPr>
        <p:spPr>
          <a:xfrm>
            <a:off x="2008354" y="470565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Oval 56"/>
          <p:cNvSpPr/>
          <p:nvPr/>
        </p:nvSpPr>
        <p:spPr>
          <a:xfrm>
            <a:off x="2090650" y="4705652"/>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Oval 57"/>
          <p:cNvSpPr/>
          <p:nvPr/>
        </p:nvSpPr>
        <p:spPr>
          <a:xfrm>
            <a:off x="2172946" y="4705652"/>
            <a:ext cx="54864" cy="54864"/>
          </a:xfrm>
          <a:prstGeom prst="ellipse">
            <a:avLst/>
          </a:prstGeom>
          <a:noFill/>
          <a:ln w="10160">
            <a:solidFill>
              <a:srgbClr val="7A777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TextBox 58::TC[ANCHOR]"/>
          <p:cNvSpPr txBox="1"/>
          <p:nvPr/>
        </p:nvSpPr>
        <p:spPr>
          <a:xfrm>
            <a:off x="2266171" y="4656160"/>
            <a:ext cx="2401443" cy="153847"/>
          </a:xfrm>
          <a:prstGeom prst="rect">
            <a:avLst/>
          </a:prstGeom>
          <a:noFill/>
        </p:spPr>
        <p:txBody>
          <a:bodyPr wrap="none" lIns="25400" tIns="12700" rIns="25400" bIns="12700" anchor="ctr">
            <a:noAutofit/>
          </a:bodyPr>
          <a:lstStyle/>
          <a:p>
            <a:pPr algn="l">
              <a:buNone/>
            </a:pPr>
            <a:r>
              <a:rPr sz="900" b="0">
                <a:solidFill>
                  <a:srgbClr val="221E19"/>
                </a:solidFill>
                <a:latin typeface="DM Sans 14pt"/>
              </a:rPr>
              <a:t>Confidence, 1 to 5 filled pastilles</a:t>
            </a:r>
          </a:p>
        </p:txBody>
      </p:sp>
      <p:sp>
        <p:nvSpPr>
          <p:cNvPr id="60" name="TextBox 59"/>
          <p:cNvSpPr txBox="1"/>
          <p:nvPr/>
        </p:nvSpPr>
        <p:spPr>
          <a:xfrm>
            <a:off x="1060191" y="4852236"/>
            <a:ext cx="5702988" cy="308609"/>
          </a:xfrm>
          <a:prstGeom prst="rect">
            <a:avLst/>
          </a:prstGeom>
          <a:noFill/>
        </p:spPr>
        <p:txBody>
          <a:bodyPr wrap="square" lIns="25400" tIns="12700" rIns="25400" bIns="12700" anchor="t">
            <a:noAutofit/>
          </a:bodyPr>
          <a:lstStyle/>
          <a:p>
            <a:pPr algn="l">
              <a:buNone/>
            </a:pPr>
            <a:r>
              <a:rPr sz="900" b="0">
                <a:solidFill>
                  <a:srgbClr val="4E4B47"/>
                </a:solidFill>
                <a:latin typeface="DM Sans 14pt"/>
              </a:rPr>
              <a:t>Confidence is a judgement drawn as pastilles, never a measured probability.</a:t>
            </a:r>
          </a:p>
          <a:p>
            <a:pPr algn="l">
              <a:buNone/>
            </a:pPr>
            <a:r>
              <a:rPr sz="900" b="0">
                <a:solidFill>
                  <a:srgbClr val="4E4B47"/>
                </a:solidFill>
                <a:latin typeface="DM Sans 14pt"/>
              </a:rPr>
              <a:t>Tests that do not fit the row are COUNTED, never cut.</a:t>
            </a:r>
          </a:p>
        </p:txBody>
      </p:sp>
      <p:sp>
        <p:nvSpPr>
          <p:cNvPr id="61" name="Rectangle 60::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TextBox 61::TC[T3|narrative_accent#g1]"/>
          <p:cNvSpPr txBox="1"/>
          <p:nvPr/>
        </p:nvSpPr>
        <p:spPr>
          <a:xfrm>
            <a:off x="768096" y="5504688"/>
            <a:ext cx="6238036" cy="484632"/>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A hypothesis closed by argument rather than by its named test has not been closed.</a:t>
            </a:r>
          </a:p>
        </p:txBody>
      </p:sp>
      <p:sp>
        <p:nvSpPr>
          <p:cNvPr id="63" name="Rectangle 62::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Rectangle 63::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TextBox 64::TC[T3|neutral]"/>
          <p:cNvSpPr txBox="1"/>
          <p:nvPr/>
        </p:nvSpPr>
        <p:spPr>
          <a:xfrm>
            <a:off x="7335316" y="171907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WHY THE STATUS READS OPEN, FOUR TIMES</a:t>
            </a:r>
          </a:p>
        </p:txBody>
      </p:sp>
      <p:sp>
        <p:nvSpPr>
          <p:cNvPr id="66" name="TextBox 65::TC[T4|neutral]"/>
          <p:cNvSpPr txBox="1"/>
          <p:nvPr/>
        </p:nvSpPr>
        <p:spPr>
          <a:xfrm>
            <a:off x="7335316" y="2075688"/>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Each is stated so that it can be refuted. Otherwise it is not one.</a:t>
            </a:r>
          </a:p>
        </p:txBody>
      </p:sp>
      <p:sp>
        <p:nvSpPr>
          <p:cNvPr id="67" name="TextBox 66::TC[T4|neutral]"/>
          <p:cNvSpPr txBox="1"/>
          <p:nvPr/>
        </p:nvSpPr>
        <p:spPr>
          <a:xfrm>
            <a:off x="7335316" y="2627376"/>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Confidence is low on all four — the honest position at week zero.</a:t>
            </a:r>
          </a:p>
        </p:txBody>
      </p:sp>
      <p:sp>
        <p:nvSpPr>
          <p:cNvPr id="68" name="TextBox 67::TC[T4|neutral]"/>
          <p:cNvSpPr txBox="1"/>
          <p:nvPr/>
        </p:nvSpPr>
        <p:spPr>
          <a:xfrm>
            <a:off x="7335316" y="3179064"/>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Every figure carries a label: verified, probable, or hypothesis.</a:t>
            </a:r>
          </a:p>
        </p:txBody>
      </p:sp>
      <p:sp>
        <p:nvSpPr>
          <p:cNvPr id="69" name="Rectangle 68::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0" name="Rectangle 69::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70::TC[T3|neutral]"/>
          <p:cNvSpPr txBox="1"/>
          <p:nvPr/>
        </p:nvSpPr>
        <p:spPr>
          <a:xfrm>
            <a:off x="7335316" y="405079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HOW EACH ONE CLOSES</a:t>
            </a:r>
          </a:p>
        </p:txBody>
      </p:sp>
      <p:sp>
        <p:nvSpPr>
          <p:cNvPr id="72" name="TextBox 71::TC[T4|neutral]"/>
          <p:cNvSpPr txBox="1"/>
          <p:nvPr/>
        </p:nvSpPr>
        <p:spPr>
          <a:xfrm>
            <a:off x="7335316" y="4407408"/>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The test is fixed now, not once the answer is visible.</a:t>
            </a:r>
          </a:p>
        </p:txBody>
      </p:sp>
      <p:sp>
        <p:nvSpPr>
          <p:cNvPr id="73" name="TextBox 72::TC[T4|neutral]"/>
          <p:cNvSpPr txBox="1"/>
          <p:nvPr/>
        </p:nvSpPr>
        <p:spPr>
          <a:xfrm>
            <a:off x="7335316" y="4959096"/>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Where a test needs Verdal data, the request item is named.</a:t>
            </a:r>
          </a:p>
        </p:txBody>
      </p:sp>
      <p:sp>
        <p:nvSpPr>
          <p:cNvPr id="74" name="TextBox 73::TC[T4|neutral]"/>
          <p:cNvSpPr txBox="1"/>
          <p:nvPr/>
        </p:nvSpPr>
        <p:spPr>
          <a:xfrm>
            <a:off x="7335316" y="5510784"/>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Where the evidence does not exist, the deck says so.</a:t>
            </a:r>
          </a:p>
        </p:txBody>
      </p:sp>
      <p:sp>
        <p:nvSpPr>
          <p:cNvPr id="75" name="TextBox 74::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engagement methodologies 01-06, VG-STRAT-2026-07. No analytical result is presented at kick-off.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TC[T2|neutral]"/>
          <p:cNvSpPr>
            <a:spLocks noGrp="1"/>
          </p:cNvSpPr>
          <p:nvPr>
            <p:ph type="title"/>
          </p:nvPr>
        </p:nvSpPr>
        <p:spPr/>
        <p:txBody>
          <a:bodyPr/>
          <a:lstStyle/>
          <a:p>
            <a:pPr algn="l">
              <a:buNone/>
            </a:pPr>
            <a:r>
              <a:t>What we need from Verdal</a:t>
            </a:r>
          </a:p>
        </p:txBody>
      </p:sp>
      <p:sp>
        <p:nvSpPr>
          <p:cNvPr id="2" name="Numéro">
            <a:extLst>
              <a:ext uri="{FF2B5EF4-FFF2-40B4-BE49-F238E27FC236}">
                <a16:creationId xmlns:a16="http://schemas.microsoft.com/office/drawing/2014/main" id="{65A94EB4-9B7B-25D2-F4AE-0523B42085AA}"/>
              </a:ext>
            </a:extLst>
          </p:cNvPr>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dirty="0">
                <a:solidFill>
                  <a:srgbClr val="8C6A3F"/>
                </a:solidFill>
                <a:latin typeface="Instrument Serif"/>
              </a:rPr>
              <a:t>04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Twenty items are requested and six block analysis; the two that matter most together define what Verdal already earns</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WHAT WE NEED FROM VERDAL</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TC[T4|neutral]"/>
          <p:cNvSpPr txBox="1"/>
          <p:nvPr/>
        </p:nvSpPr>
        <p:spPr>
          <a:xfrm>
            <a:off x="685800"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Ref</a:t>
            </a:r>
          </a:p>
        </p:txBody>
      </p:sp>
      <p:sp>
        <p:nvSpPr>
          <p:cNvPr id="6" name="TextBox 5::TC[T4|neutral]"/>
          <p:cNvSpPr txBox="1"/>
          <p:nvPr/>
        </p:nvSpPr>
        <p:spPr>
          <a:xfrm>
            <a:off x="3427476"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Item</a:t>
            </a:r>
          </a:p>
        </p:txBody>
      </p:sp>
      <p:sp>
        <p:nvSpPr>
          <p:cNvPr id="7" name="TextBox 6::TC[T4|neutral]"/>
          <p:cNvSpPr txBox="1"/>
          <p:nvPr/>
        </p:nvSpPr>
        <p:spPr>
          <a:xfrm>
            <a:off x="6169152"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Unblocks</a:t>
            </a:r>
          </a:p>
        </p:txBody>
      </p:sp>
      <p:sp>
        <p:nvSpPr>
          <p:cNvPr id="8" name="TextBox 7::TC[T4|neutral]"/>
          <p:cNvSpPr txBox="1"/>
          <p:nvPr/>
        </p:nvSpPr>
        <p:spPr>
          <a:xfrm>
            <a:off x="8910828"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Needed by</a:t>
            </a:r>
          </a:p>
        </p:txBody>
      </p:sp>
      <p:sp>
        <p:nvSpPr>
          <p:cNvPr id="9" name="Rectangle 8::TC[T5|furniture]"/>
          <p:cNvSpPr/>
          <p:nvPr/>
        </p:nvSpPr>
        <p:spPr>
          <a:xfrm>
            <a:off x="612648" y="1984248"/>
            <a:ext cx="10966704" cy="67017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TC[T4|neutral]"/>
          <p:cNvSpPr txBox="1"/>
          <p:nvPr/>
        </p:nvSpPr>
        <p:spPr>
          <a:xfrm>
            <a:off x="685800" y="1984248"/>
            <a:ext cx="2595372" cy="670179"/>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DR-01</a:t>
            </a:r>
          </a:p>
        </p:txBody>
      </p:sp>
      <p:sp>
        <p:nvSpPr>
          <p:cNvPr id="11" name="TextBox 10::TC[T4|neutral]"/>
          <p:cNvSpPr txBox="1"/>
          <p:nvPr/>
        </p:nvSpPr>
        <p:spPr>
          <a:xfrm>
            <a:off x="3427476" y="1984248"/>
            <a:ext cx="2595372" cy="670179"/>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June Board paper, and the source citation behind the figure</a:t>
            </a:r>
          </a:p>
        </p:txBody>
      </p:sp>
      <p:sp>
        <p:nvSpPr>
          <p:cNvPr id="12" name="TextBox 11::TC[T4|neutral]"/>
          <p:cNvSpPr txBox="1"/>
          <p:nvPr/>
        </p:nvSpPr>
        <p:spPr>
          <a:xfrm>
            <a:off x="6169152" y="1984248"/>
            <a:ext cx="2595372" cy="670179"/>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 the figure test</a:t>
            </a:r>
          </a:p>
        </p:txBody>
      </p:sp>
      <p:sp>
        <p:nvSpPr>
          <p:cNvPr id="13" name="TextBox 12::TC[T4|neutral]"/>
          <p:cNvSpPr txBox="1"/>
          <p:nvPr/>
        </p:nvSpPr>
        <p:spPr>
          <a:xfrm>
            <a:off x="8910828" y="1984248"/>
            <a:ext cx="2595372" cy="670179"/>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14" name="Rectangle 13::TC[T5|furniture]"/>
          <p:cNvSpPr/>
          <p:nvPr/>
        </p:nvSpPr>
        <p:spPr>
          <a:xfrm>
            <a:off x="612648" y="2654427"/>
            <a:ext cx="10966704" cy="58468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TC[T4|neutral]"/>
          <p:cNvSpPr txBox="1"/>
          <p:nvPr/>
        </p:nvSpPr>
        <p:spPr>
          <a:xfrm>
            <a:off x="685800" y="265442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DR-02</a:t>
            </a:r>
          </a:p>
        </p:txBody>
      </p:sp>
      <p:sp>
        <p:nvSpPr>
          <p:cNvPr id="16" name="TextBox 15::TC[T4|neutral]"/>
          <p:cNvSpPr txBox="1"/>
          <p:nvPr/>
        </p:nvSpPr>
        <p:spPr>
          <a:xfrm>
            <a:off x="3427476" y="265442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Both incumbent operator agreements, in full — not in summary</a:t>
            </a:r>
          </a:p>
        </p:txBody>
      </p:sp>
      <p:sp>
        <p:nvSpPr>
          <p:cNvPr id="17" name="TextBox 16::TC[T4|neutral]"/>
          <p:cNvSpPr txBox="1"/>
          <p:nvPr/>
        </p:nvSpPr>
        <p:spPr>
          <a:xfrm>
            <a:off x="6169152" y="265442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WP3, WP5 — exclusivity decides sequencing</a:t>
            </a:r>
          </a:p>
        </p:txBody>
      </p:sp>
      <p:sp>
        <p:nvSpPr>
          <p:cNvPr id="18" name="TextBox 17::TC[T4|neutral]"/>
          <p:cNvSpPr txBox="1"/>
          <p:nvPr/>
        </p:nvSpPr>
        <p:spPr>
          <a:xfrm>
            <a:off x="8910828" y="265442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19" name="Rectangle 18::TC[T5|furniture]"/>
          <p:cNvSpPr/>
          <p:nvPr/>
        </p:nvSpPr>
        <p:spPr>
          <a:xfrm>
            <a:off x="612648" y="3239109"/>
            <a:ext cx="10966704" cy="58468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TC[T4|neutral]"/>
          <p:cNvSpPr txBox="1"/>
          <p:nvPr/>
        </p:nvSpPr>
        <p:spPr>
          <a:xfrm>
            <a:off x="685800" y="3239109"/>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DR-03</a:t>
            </a:r>
          </a:p>
        </p:txBody>
      </p:sp>
      <p:sp>
        <p:nvSpPr>
          <p:cNvPr id="21" name="TextBox 20::TC[T4|neutral]"/>
          <p:cNvSpPr txBox="1"/>
          <p:nvPr/>
        </p:nvSpPr>
        <p:spPr>
          <a:xfrm>
            <a:off x="3427476" y="3239109"/>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Store list by country, with tenure and lease expiry</a:t>
            </a:r>
          </a:p>
        </p:txBody>
      </p:sp>
      <p:sp>
        <p:nvSpPr>
          <p:cNvPr id="22" name="TextBox 21::TC[T4|neutral]"/>
          <p:cNvSpPr txBox="1"/>
          <p:nvPr/>
        </p:nvSpPr>
        <p:spPr>
          <a:xfrm>
            <a:off x="6169152" y="3239109"/>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WP3 — the denominator for every sizing</a:t>
            </a:r>
          </a:p>
        </p:txBody>
      </p:sp>
      <p:sp>
        <p:nvSpPr>
          <p:cNvPr id="23" name="TextBox 22::TC[T4|neutral]"/>
          <p:cNvSpPr txBox="1"/>
          <p:nvPr/>
        </p:nvSpPr>
        <p:spPr>
          <a:xfrm>
            <a:off x="8910828" y="3239109"/>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24" name="Rectangle 23::TC[T5|furniture]"/>
          <p:cNvSpPr/>
          <p:nvPr/>
        </p:nvSpPr>
        <p:spPr>
          <a:xfrm>
            <a:off x="612648" y="3823792"/>
            <a:ext cx="10966704" cy="58468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TC[T4|neutral]"/>
          <p:cNvSpPr txBox="1"/>
          <p:nvPr/>
        </p:nvSpPr>
        <p:spPr>
          <a:xfrm>
            <a:off x="685800" y="3823792"/>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DR-04</a:t>
            </a:r>
          </a:p>
        </p:txBody>
      </p:sp>
      <p:sp>
        <p:nvSpPr>
          <p:cNvPr id="26" name="TextBox 25::TC[T4|neutral]"/>
          <p:cNvSpPr txBox="1"/>
          <p:nvPr/>
        </p:nvSpPr>
        <p:spPr>
          <a:xfrm>
            <a:off x="3427476" y="3823792"/>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Car park capacity, and the bays realistically convertible</a:t>
            </a:r>
          </a:p>
        </p:txBody>
      </p:sp>
      <p:sp>
        <p:nvSpPr>
          <p:cNvPr id="27" name="TextBox 26::TC[T4|neutral]"/>
          <p:cNvSpPr txBox="1"/>
          <p:nvPr/>
        </p:nvSpPr>
        <p:spPr>
          <a:xfrm>
            <a:off x="6169152" y="3823792"/>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WP2, WP3 — the most sensitive parameter</a:t>
            </a:r>
          </a:p>
        </p:txBody>
      </p:sp>
      <p:sp>
        <p:nvSpPr>
          <p:cNvPr id="28" name="TextBox 27::TC[T4|neutral]"/>
          <p:cNvSpPr txBox="1"/>
          <p:nvPr/>
        </p:nvSpPr>
        <p:spPr>
          <a:xfrm>
            <a:off x="8910828" y="3823792"/>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29" name="Rectangle 28::TC[T5|furniture]"/>
          <p:cNvSpPr/>
          <p:nvPr/>
        </p:nvSpPr>
        <p:spPr>
          <a:xfrm>
            <a:off x="612648" y="4408474"/>
            <a:ext cx="10966704" cy="58468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TC[T4|neutral]"/>
          <p:cNvSpPr txBox="1"/>
          <p:nvPr/>
        </p:nvSpPr>
        <p:spPr>
          <a:xfrm>
            <a:off x="685800" y="4408474"/>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DR-06</a:t>
            </a:r>
          </a:p>
        </p:txBody>
      </p:sp>
      <p:sp>
        <p:nvSpPr>
          <p:cNvPr id="31" name="TextBox 30::TC[T4|neutral]"/>
          <p:cNvSpPr txBox="1"/>
          <p:nvPr/>
        </p:nvSpPr>
        <p:spPr>
          <a:xfrm>
            <a:off x="3427476" y="4408474"/>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Dwell-time distribution by store archetype — not the average</a:t>
            </a:r>
          </a:p>
        </p:txBody>
      </p:sp>
      <p:sp>
        <p:nvSpPr>
          <p:cNvPr id="32" name="TextBox 31::TC[T4|neutral]"/>
          <p:cNvSpPr txBox="1"/>
          <p:nvPr/>
        </p:nvSpPr>
        <p:spPr>
          <a:xfrm>
            <a:off x="6169152" y="4408474"/>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WP2 — the whole work package</a:t>
            </a:r>
          </a:p>
        </p:txBody>
      </p:sp>
      <p:sp>
        <p:nvSpPr>
          <p:cNvPr id="33" name="TextBox 32::TC[T4|neutral]"/>
          <p:cNvSpPr txBox="1"/>
          <p:nvPr/>
        </p:nvSpPr>
        <p:spPr>
          <a:xfrm>
            <a:off x="8910828" y="4408474"/>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34" name="Rectangle 33::TC[T5|furniture]"/>
          <p:cNvSpPr/>
          <p:nvPr/>
        </p:nvSpPr>
        <p:spPr>
          <a:xfrm>
            <a:off x="612648" y="4993157"/>
            <a:ext cx="10966704" cy="58468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TC[T4|neutral]"/>
          <p:cNvSpPr txBox="1"/>
          <p:nvPr/>
        </p:nvSpPr>
        <p:spPr>
          <a:xfrm>
            <a:off x="685800" y="499315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DR-09</a:t>
            </a:r>
          </a:p>
        </p:txBody>
      </p:sp>
      <p:sp>
        <p:nvSpPr>
          <p:cNvPr id="36" name="TextBox 35::TC[T4|neutral]"/>
          <p:cNvSpPr txBox="1"/>
          <p:nvPr/>
        </p:nvSpPr>
        <p:spPr>
          <a:xfrm>
            <a:off x="3427476" y="499315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Charging income actually received, per site, last three years</a:t>
            </a:r>
          </a:p>
        </p:txBody>
      </p:sp>
      <p:sp>
        <p:nvSpPr>
          <p:cNvPr id="37" name="TextBox 36::TC[T4|neutral]"/>
          <p:cNvSpPr txBox="1"/>
          <p:nvPr/>
        </p:nvSpPr>
        <p:spPr>
          <a:xfrm>
            <a:off x="6169152" y="499315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WP5 — the counterfactual</a:t>
            </a:r>
          </a:p>
        </p:txBody>
      </p:sp>
      <p:sp>
        <p:nvSpPr>
          <p:cNvPr id="38" name="TextBox 37::TC[T4|neutral]"/>
          <p:cNvSpPr txBox="1"/>
          <p:nvPr/>
        </p:nvSpPr>
        <p:spPr>
          <a:xfrm>
            <a:off x="8910828" y="4993157"/>
            <a:ext cx="2595372" cy="58468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39" name="Rectangle 3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Verdal's counterfactual is not zero — it is the current arrangement.</a:t>
            </a:r>
          </a:p>
        </p:txBody>
      </p:sp>
      <p:sp>
        <p:nvSpPr>
          <p:cNvPr id="41" name="TextBox 40::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data-room request list, mandate VG-STRAT-2026-07. Dates back-planned from final delivery on 30 September 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Four dates carry the engagement, and 11 August decides its quality — </a:t>
            </a:r>
            <a:r>
              <a:rPr sz="2000" b="0" i="1">
                <a:solidFill>
                  <a:srgbClr val="8C6A3F"/>
                </a:solidFill>
                <a:latin typeface="Instrument Serif"/>
              </a:rPr>
              <a:t>after it, the analysis runs on our assumptions rather than Verdal's data</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WHAT WE NEED FROM VERDAL</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TC[T4|neutral]"/>
          <p:cNvSpPr txBox="1"/>
          <p:nvPr/>
        </p:nvSpPr>
        <p:spPr>
          <a:xfrm>
            <a:off x="685800"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Date</a:t>
            </a:r>
          </a:p>
        </p:txBody>
      </p:sp>
      <p:sp>
        <p:nvSpPr>
          <p:cNvPr id="6" name="TextBox 5::TC[T4|neutral]"/>
          <p:cNvSpPr txBox="1"/>
          <p:nvPr/>
        </p:nvSpPr>
        <p:spPr>
          <a:xfrm>
            <a:off x="3427476"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Milestone</a:t>
            </a:r>
          </a:p>
        </p:txBody>
      </p:sp>
      <p:sp>
        <p:nvSpPr>
          <p:cNvPr id="7" name="TextBox 6::TC[T4|neutral]"/>
          <p:cNvSpPr txBox="1"/>
          <p:nvPr/>
        </p:nvSpPr>
        <p:spPr>
          <a:xfrm>
            <a:off x="6169152"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What it has to produce</a:t>
            </a:r>
          </a:p>
        </p:txBody>
      </p:sp>
      <p:sp>
        <p:nvSpPr>
          <p:cNvPr id="8" name="TextBox 7::TC[T4|neutral]"/>
          <p:cNvSpPr txBox="1"/>
          <p:nvPr/>
        </p:nvSpPr>
        <p:spPr>
          <a:xfrm>
            <a:off x="8910828"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What it decides</a:t>
            </a:r>
          </a:p>
        </p:txBody>
      </p:sp>
      <p:sp>
        <p:nvSpPr>
          <p:cNvPr id="9" name="Rectangle 8::TC[T5|furniture]"/>
          <p:cNvSpPr/>
          <p:nvPr/>
        </p:nvSpPr>
        <p:spPr>
          <a:xfrm>
            <a:off x="612648" y="1984248"/>
            <a:ext cx="10966704" cy="93859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TC[T4|neutral]"/>
          <p:cNvSpPr txBox="1"/>
          <p:nvPr/>
        </p:nvSpPr>
        <p:spPr>
          <a:xfrm>
            <a:off x="685800" y="1984248"/>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4 August</a:t>
            </a:r>
          </a:p>
        </p:txBody>
      </p:sp>
      <p:sp>
        <p:nvSpPr>
          <p:cNvPr id="11" name="TextBox 10::TC[T4|neutral]"/>
          <p:cNvSpPr txBox="1"/>
          <p:nvPr/>
        </p:nvSpPr>
        <p:spPr>
          <a:xfrm>
            <a:off x="3427476" y="1984248"/>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Kick-off</a:t>
            </a:r>
          </a:p>
        </p:txBody>
      </p:sp>
      <p:sp>
        <p:nvSpPr>
          <p:cNvPr id="12" name="TextBox 11::TC[T4|neutral]"/>
          <p:cNvSpPr txBox="1"/>
          <p:nvPr/>
        </p:nvSpPr>
        <p:spPr>
          <a:xfrm>
            <a:off x="6169152" y="1984248"/>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Six decisions, of which three cannot wait: the six countries, the Board paper's citation, and a named owner against each blocking data item</a:t>
            </a:r>
          </a:p>
        </p:txBody>
      </p:sp>
      <p:sp>
        <p:nvSpPr>
          <p:cNvPr id="13" name="TextBox 12::TC[T4|neutral]"/>
          <p:cNvSpPr txBox="1"/>
          <p:nvPr/>
        </p:nvSpPr>
        <p:spPr>
          <a:xfrm>
            <a:off x="8910828" y="1984248"/>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Whether the engagement starts on Verdal's facts or on our assumptions</a:t>
            </a:r>
          </a:p>
        </p:txBody>
      </p:sp>
      <p:sp>
        <p:nvSpPr>
          <p:cNvPr id="14" name="Rectangle 13::TC[T5|furniture]"/>
          <p:cNvSpPr/>
          <p:nvPr/>
        </p:nvSpPr>
        <p:spPr>
          <a:xfrm>
            <a:off x="612648" y="2922840"/>
            <a:ext cx="10966704" cy="77781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TC[T4|neutral]"/>
          <p:cNvSpPr txBox="1"/>
          <p:nvPr/>
        </p:nvSpPr>
        <p:spPr>
          <a:xfrm>
            <a:off x="685800" y="2922840"/>
            <a:ext cx="2595372" cy="77781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11 August</a:t>
            </a:r>
          </a:p>
        </p:txBody>
      </p:sp>
      <p:sp>
        <p:nvSpPr>
          <p:cNvPr id="16" name="TextBox 15::TC[T4|neutral]"/>
          <p:cNvSpPr txBox="1"/>
          <p:nvPr/>
        </p:nvSpPr>
        <p:spPr>
          <a:xfrm>
            <a:off x="3427476" y="2922840"/>
            <a:ext cx="2595372" cy="77781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Blocking data due</a:t>
            </a:r>
          </a:p>
        </p:txBody>
      </p:sp>
      <p:sp>
        <p:nvSpPr>
          <p:cNvPr id="17" name="TextBox 16::TC[T4|neutral]"/>
          <p:cNvSpPr txBox="1"/>
          <p:nvPr/>
        </p:nvSpPr>
        <p:spPr>
          <a:xfrm>
            <a:off x="6169152" y="2922840"/>
            <a:ext cx="2595372" cy="77781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six items on the previous page, in full — the operator agreements read rather than summarised</a:t>
            </a:r>
          </a:p>
        </p:txBody>
      </p:sp>
      <p:sp>
        <p:nvSpPr>
          <p:cNvPr id="18" name="TextBox 17::TC[T4|neutral]"/>
          <p:cNvSpPr txBox="1"/>
          <p:nvPr/>
        </p:nvSpPr>
        <p:spPr>
          <a:xfrm>
            <a:off x="8910828" y="2922840"/>
            <a:ext cx="2595372" cy="77781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Whether WP1, WP2 and WP3 report on client data or on stated assumptions</a:t>
            </a:r>
          </a:p>
        </p:txBody>
      </p:sp>
      <p:sp>
        <p:nvSpPr>
          <p:cNvPr id="19" name="Rectangle 18::TC[T5|furniture]"/>
          <p:cNvSpPr/>
          <p:nvPr/>
        </p:nvSpPr>
        <p:spPr>
          <a:xfrm>
            <a:off x="612648" y="3700655"/>
            <a:ext cx="10966704" cy="93859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TC[T4|neutral]"/>
          <p:cNvSpPr txBox="1"/>
          <p:nvPr/>
        </p:nvSpPr>
        <p:spPr>
          <a:xfrm>
            <a:off x="685800" y="3700655"/>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8 September</a:t>
            </a:r>
          </a:p>
        </p:txBody>
      </p:sp>
      <p:sp>
        <p:nvSpPr>
          <p:cNvPr id="21" name="TextBox 20::TC[T4|neutral]"/>
          <p:cNvSpPr txBox="1"/>
          <p:nvPr/>
        </p:nvSpPr>
        <p:spPr>
          <a:xfrm>
            <a:off x="3427476" y="3700655"/>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Interim review</a:t>
            </a:r>
          </a:p>
        </p:txBody>
      </p:sp>
      <p:sp>
        <p:nvSpPr>
          <p:cNvPr id="22" name="TextBox 21::TC[T4|neutral]"/>
          <p:cNvSpPr txBox="1"/>
          <p:nvPr/>
        </p:nvSpPr>
        <p:spPr>
          <a:xfrm>
            <a:off x="6169152" y="3700655"/>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WP1 to WP4 in draft: the sizing and the perimeter test, the segment arithmetic, the country screen, and what operators actually achieve</a:t>
            </a:r>
          </a:p>
        </p:txBody>
      </p:sp>
      <p:sp>
        <p:nvSpPr>
          <p:cNvPr id="23" name="TextBox 22::TC[T4|neutral]"/>
          <p:cNvSpPr txBox="1"/>
          <p:nvPr/>
        </p:nvSpPr>
        <p:spPr>
          <a:xfrm>
            <a:off x="8910828" y="3700655"/>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direction of the recommendation, and whether any work package needs redirecting</a:t>
            </a:r>
          </a:p>
        </p:txBody>
      </p:sp>
      <p:sp>
        <p:nvSpPr>
          <p:cNvPr id="24" name="Rectangle 23::TC[T5|furniture]"/>
          <p:cNvSpPr/>
          <p:nvPr/>
        </p:nvSpPr>
        <p:spPr>
          <a:xfrm>
            <a:off x="612648" y="4639247"/>
            <a:ext cx="10966704" cy="93859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TC[T4|neutral]"/>
          <p:cNvSpPr txBox="1"/>
          <p:nvPr/>
        </p:nvSpPr>
        <p:spPr>
          <a:xfrm>
            <a:off x="685800" y="4639247"/>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30 September</a:t>
            </a:r>
          </a:p>
        </p:txBody>
      </p:sp>
      <p:sp>
        <p:nvSpPr>
          <p:cNvPr id="26" name="TextBox 25::TC[T4|neutral]"/>
          <p:cNvSpPr txBox="1"/>
          <p:nvPr/>
        </p:nvSpPr>
        <p:spPr>
          <a:xfrm>
            <a:off x="3427476" y="4639247"/>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Final delivery</a:t>
            </a:r>
          </a:p>
        </p:txBody>
      </p:sp>
      <p:sp>
        <p:nvSpPr>
          <p:cNvPr id="27" name="TextBox 26::TC[T4|neutral]"/>
          <p:cNvSpPr txBox="1"/>
          <p:nvPr/>
        </p:nvSpPr>
        <p:spPr>
          <a:xfrm>
            <a:off x="6169152" y="4639247"/>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Board deck, Excel model with visible and editable assumptions, one-page recommendation, data-room request list and interview programme</a:t>
            </a:r>
          </a:p>
        </p:txBody>
      </p:sp>
      <p:sp>
        <p:nvSpPr>
          <p:cNvPr id="28" name="TextBox 27::TC[T4|neutral]"/>
          <p:cNvSpPr txBox="1"/>
          <p:nvPr/>
        </p:nvSpPr>
        <p:spPr>
          <a:xfrm>
            <a:off x="8910828" y="4639247"/>
            <a:ext cx="2595372" cy="938592"/>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Whether Verdal commits capital, renegotiates, or waits — and on what conditions</a:t>
            </a:r>
          </a:p>
        </p:txBody>
      </p:sp>
      <p:sp>
        <p:nvSpPr>
          <p:cNvPr id="29" name="Rectangle 2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An item that misses its date becomes a stated assumption, flagged where it is used.</a:t>
            </a:r>
          </a:p>
        </p:txBody>
      </p:sp>
      <p:sp>
        <p:nvSpPr>
          <p:cNvPr id="31" name="TextBox 30::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RfP, Verdal Group, 15 July 2026, sections 3-4; mandate VG-STRAT-2026-07.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Six decisions are asked of this meeting, and the cheapest unblocks the most: which six countries are in scope</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WHAT WE NEED FROM VERDAL</a:t>
            </a:r>
          </a:p>
        </p:txBody>
      </p:sp>
      <p:sp>
        <p:nvSpPr>
          <p:cNvPr id="4" name="Rectangle 3::TC[T5|furniture]"/>
          <p:cNvSpPr/>
          <p:nvPr/>
        </p:nvSpPr>
        <p:spPr>
          <a:xfrm>
            <a:off x="612648" y="1600200"/>
            <a:ext cx="3545840" cy="1752701"/>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TC[T5|furniture]"/>
          <p:cNvSpPr/>
          <p:nvPr/>
        </p:nvSpPr>
        <p:spPr>
          <a:xfrm>
            <a:off x="612648" y="1600200"/>
            <a:ext cx="3545840" cy="457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TC[T3|narrative_accent#g1]"/>
          <p:cNvSpPr txBox="1"/>
          <p:nvPr/>
        </p:nvSpPr>
        <p:spPr>
          <a:xfrm>
            <a:off x="749808" y="1728216"/>
            <a:ext cx="3271520" cy="310896"/>
          </a:xfrm>
          <a:prstGeom prst="rect">
            <a:avLst/>
          </a:prstGeom>
          <a:noFill/>
        </p:spPr>
        <p:txBody>
          <a:bodyPr wrap="square" lIns="25400" tIns="12700" rIns="25400" bIns="12700" anchor="t">
            <a:noAutofit/>
          </a:bodyPr>
          <a:lstStyle/>
          <a:p>
            <a:pPr algn="l">
              <a:buNone/>
            </a:pPr>
            <a:r>
              <a:rPr sz="1100" b="1">
                <a:solidFill>
                  <a:srgbClr val="FFFFFF"/>
                </a:solidFill>
                <a:latin typeface="DM Sans 14pt"/>
              </a:rPr>
              <a:t>Confirm the six countries</a:t>
            </a:r>
          </a:p>
        </p:txBody>
      </p:sp>
      <p:sp>
        <p:nvSpPr>
          <p:cNvPr id="7" name="TextBox 6::TC[T4|narrative_accent#g1]"/>
          <p:cNvSpPr txBox="1"/>
          <p:nvPr/>
        </p:nvSpPr>
        <p:spPr>
          <a:xfrm>
            <a:off x="749808" y="2075688"/>
            <a:ext cx="3271520" cy="1185773"/>
          </a:xfrm>
          <a:prstGeom prst="rect">
            <a:avLst/>
          </a:prstGeom>
          <a:noFill/>
        </p:spPr>
        <p:txBody>
          <a:bodyPr wrap="square" lIns="25400" tIns="12700" rIns="25400" bIns="12700" anchor="t">
            <a:noAutofit/>
          </a:bodyPr>
          <a:lstStyle/>
          <a:p>
            <a:pPr algn="l">
              <a:buNone/>
            </a:pPr>
            <a:r>
              <a:rPr sz="1100" b="0">
                <a:solidFill>
                  <a:srgbClr val="FFFFFF"/>
                </a:solidFill>
                <a:latin typeface="DM Sans 14pt"/>
              </a:rPr>
              <a:t>The RfP says six European countries and stops. WP3 cannot rank a list it has not been given, and every country figure inherits it.</a:t>
            </a:r>
          </a:p>
        </p:txBody>
      </p:sp>
      <p:sp>
        <p:nvSpPr>
          <p:cNvPr id="8" name="Rectangle 7::TC[T5|furniture]"/>
          <p:cNvSpPr/>
          <p:nvPr/>
        </p:nvSpPr>
        <p:spPr>
          <a:xfrm>
            <a:off x="4323080" y="1600200"/>
            <a:ext cx="3545840" cy="1752701"/>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TC[T5|furniture]"/>
          <p:cNvSpPr/>
          <p:nvPr/>
        </p:nvSpPr>
        <p:spPr>
          <a:xfrm>
            <a:off x="4323080"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TC[T3|neutral]"/>
          <p:cNvSpPr txBox="1"/>
          <p:nvPr/>
        </p:nvSpPr>
        <p:spPr>
          <a:xfrm>
            <a:off x="4460240" y="1728216"/>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The Board paper's citation</a:t>
            </a:r>
          </a:p>
        </p:txBody>
      </p:sp>
      <p:sp>
        <p:nvSpPr>
          <p:cNvPr id="11" name="TextBox 10::TC[T4|neutral]"/>
          <p:cNvSpPr txBox="1"/>
          <p:nvPr/>
        </p:nvSpPr>
        <p:spPr>
          <a:xfrm>
            <a:off x="4460240" y="2075688"/>
            <a:ext cx="3271520" cy="1185773"/>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Determines whether the figure is tested against one construction or three. One footnote saves a week.</a:t>
            </a:r>
          </a:p>
        </p:txBody>
      </p:sp>
      <p:sp>
        <p:nvSpPr>
          <p:cNvPr id="12" name="Rectangle 11::TC[T5|furniture]"/>
          <p:cNvSpPr/>
          <p:nvPr/>
        </p:nvSpPr>
        <p:spPr>
          <a:xfrm>
            <a:off x="8033512" y="1600200"/>
            <a:ext cx="3545840" cy="1752701"/>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TC[T3|neutral]"/>
          <p:cNvSpPr txBox="1"/>
          <p:nvPr/>
        </p:nvSpPr>
        <p:spPr>
          <a:xfrm>
            <a:off x="8170672" y="1728216"/>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Six names, six data items</a:t>
            </a:r>
          </a:p>
        </p:txBody>
      </p:sp>
      <p:sp>
        <p:nvSpPr>
          <p:cNvPr id="15" name="TextBox 14::TC[T4|neutral]"/>
          <p:cNvSpPr txBox="1"/>
          <p:nvPr/>
        </p:nvSpPr>
        <p:spPr>
          <a:xfrm>
            <a:off x="8170672" y="2075688"/>
            <a:ext cx="3271520" cy="1185773"/>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An item without an owner is an item that arrives late. The date is 11 August and it is back-planned, not arbitrary.</a:t>
            </a:r>
          </a:p>
        </p:txBody>
      </p:sp>
      <p:sp>
        <p:nvSpPr>
          <p:cNvPr id="16" name="Rectangle 15::TC[T5|furniture]"/>
          <p:cNvSpPr/>
          <p:nvPr/>
        </p:nvSpPr>
        <p:spPr>
          <a:xfrm>
            <a:off x="612648" y="3517493"/>
            <a:ext cx="3545840" cy="1752701"/>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TC[T5|furniture]"/>
          <p:cNvSpPr/>
          <p:nvPr/>
        </p:nvSpPr>
        <p:spPr>
          <a:xfrm>
            <a:off x="612648" y="3517493"/>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TC[T3|neutral]"/>
          <p:cNvSpPr txBox="1"/>
          <p:nvPr/>
        </p:nvSpPr>
        <p:spPr>
          <a:xfrm>
            <a:off x="749808" y="3645509"/>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Clearance on the operators</a:t>
            </a:r>
          </a:p>
        </p:txBody>
      </p:sp>
      <p:sp>
        <p:nvSpPr>
          <p:cNvPr id="19" name="TextBox 18::TC[T4|neutral]"/>
          <p:cNvSpPr txBox="1"/>
          <p:nvPr/>
        </p:nvSpPr>
        <p:spPr>
          <a:xfrm>
            <a:off x="749808" y="3992981"/>
            <a:ext cx="3271520" cy="1185773"/>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Whether we may approach the two incumbents, and how far the conversation may go given the commercial position.</a:t>
            </a:r>
          </a:p>
        </p:txBody>
      </p:sp>
      <p:sp>
        <p:nvSpPr>
          <p:cNvPr id="20" name="Rectangle 19::TC[T5|furniture]"/>
          <p:cNvSpPr/>
          <p:nvPr/>
        </p:nvSpPr>
        <p:spPr>
          <a:xfrm>
            <a:off x="4323080" y="3517493"/>
            <a:ext cx="3545840" cy="1752701"/>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TC[T5|furniture]"/>
          <p:cNvSpPr/>
          <p:nvPr/>
        </p:nvSpPr>
        <p:spPr>
          <a:xfrm>
            <a:off x="4323080" y="3517493"/>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TC[T3|neutral]"/>
          <p:cNvSpPr txBox="1"/>
          <p:nvPr/>
        </p:nvSpPr>
        <p:spPr>
          <a:xfrm>
            <a:off x="4460240" y="3645509"/>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Entry-mode criteria and weights</a:t>
            </a:r>
          </a:p>
        </p:txBody>
      </p:sp>
      <p:sp>
        <p:nvSpPr>
          <p:cNvPr id="23" name="TextBox 22::TC[T4|neutral]"/>
          <p:cNvSpPr txBox="1"/>
          <p:nvPr/>
        </p:nvSpPr>
        <p:spPr>
          <a:xfrm>
            <a:off x="4460240" y="3992981"/>
            <a:ext cx="3271520" cy="1185773"/>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Fixed now, printed on the page they decide. Criteria agreed after the scoring are not criteria.</a:t>
            </a:r>
          </a:p>
        </p:txBody>
      </p:sp>
      <p:sp>
        <p:nvSpPr>
          <p:cNvPr id="24" name="Rectangle 23::TC[T5|furniture]"/>
          <p:cNvSpPr/>
          <p:nvPr/>
        </p:nvSpPr>
        <p:spPr>
          <a:xfrm>
            <a:off x="8033512" y="3517493"/>
            <a:ext cx="3545840" cy="1752701"/>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TC[T5|furniture]"/>
          <p:cNvSpPr/>
          <p:nvPr/>
        </p:nvSpPr>
        <p:spPr>
          <a:xfrm>
            <a:off x="8033512" y="3517493"/>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TC[T3|neutral]"/>
          <p:cNvSpPr txBox="1"/>
          <p:nvPr/>
        </p:nvSpPr>
        <p:spPr>
          <a:xfrm>
            <a:off x="8170672" y="3645509"/>
            <a:ext cx="3271520" cy="310896"/>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Who attends the interim</a:t>
            </a:r>
          </a:p>
        </p:txBody>
      </p:sp>
      <p:sp>
        <p:nvSpPr>
          <p:cNvPr id="27" name="TextBox 26::TC[T4|neutral]"/>
          <p:cNvSpPr txBox="1"/>
          <p:nvPr/>
        </p:nvSpPr>
        <p:spPr>
          <a:xfrm>
            <a:off x="8170672" y="3992981"/>
            <a:ext cx="3271520" cy="1185773"/>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Determines whether 8 September is a working session or a rehearsal for the Board. The two need different material.</a:t>
            </a:r>
          </a:p>
        </p:txBody>
      </p:sp>
      <p:sp>
        <p:nvSpPr>
          <p:cNvPr id="28" name="Rectangle 27::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Criteria agreed after the scoring are not criteria — the WP5 weights are set now.</a:t>
            </a:r>
          </a:p>
        </p:txBody>
      </p:sp>
      <p:sp>
        <p:nvSpPr>
          <p:cNvPr id="30" name="TextBox 29::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RfP, Verdal Group, 15 July 2026, sections 3-4; mandate VG-STRAT-2026-07.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TC[T2|neutral]"/>
          <p:cNvSpPr>
            <a:spLocks noGrp="1"/>
          </p:cNvSpPr>
          <p:nvPr>
            <p:ph type="title"/>
          </p:nvPr>
        </p:nvSpPr>
        <p:spPr/>
        <p:txBody>
          <a:bodyPr/>
          <a:lstStyle/>
          <a:p>
            <a:pPr algn="l">
              <a:buNone/>
            </a:pPr>
            <a: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This hour settles the method and the inputs, not the answer — </a:t>
            </a:r>
            <a:r>
              <a:rPr sz="2200" b="0" i="1">
                <a:solidFill>
                  <a:srgbClr val="8C6A3F"/>
                </a:solidFill>
                <a:latin typeface="Instrument Serif"/>
              </a:rPr>
              <a:t>and three of the six decisions cannot wait for the interim</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KICK-OFF</a:t>
            </a:r>
          </a:p>
        </p:txBody>
      </p:sp>
      <p:sp>
        <p:nvSpPr>
          <p:cNvPr id="4" name="Oval 3::TC[ANCHOR]"/>
          <p:cNvSpPr/>
          <p:nvPr/>
        </p:nvSpPr>
        <p:spPr>
          <a:xfrm>
            <a:off x="667512" y="169164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1</a:t>
            </a:r>
          </a:p>
        </p:txBody>
      </p:sp>
      <p:sp>
        <p:nvSpPr>
          <p:cNvPr id="5" name="TextBox 4::TC[T4|neutral]"/>
          <p:cNvSpPr txBox="1"/>
          <p:nvPr/>
        </p:nvSpPr>
        <p:spPr>
          <a:xfrm>
            <a:off x="1161288" y="1645920"/>
            <a:ext cx="10326624" cy="274320"/>
          </a:xfrm>
          <a:prstGeom prst="rect">
            <a:avLst/>
          </a:prstGeom>
          <a:noFill/>
        </p:spPr>
        <p:txBody>
          <a:bodyPr wrap="none" lIns="25400" tIns="12700" rIns="25400" bIns="12700" anchor="t">
            <a:noAutofit/>
          </a:bodyPr>
          <a:lstStyle/>
          <a:p>
            <a:pPr algn="l">
              <a:buNone/>
            </a:pPr>
            <a:r>
              <a:rPr sz="1200" b="1">
                <a:solidFill>
                  <a:srgbClr val="221E19"/>
                </a:solidFill>
                <a:latin typeface="DM Sans 14pt"/>
              </a:rPr>
              <a:t>The mandate, and how the six work packages divide it</a:t>
            </a:r>
          </a:p>
        </p:txBody>
      </p:sp>
      <p:sp>
        <p:nvSpPr>
          <p:cNvPr id="6" name="TextBox 5::TC[T4|neutral]"/>
          <p:cNvSpPr txBox="1"/>
          <p:nvPr/>
        </p:nvSpPr>
        <p:spPr>
          <a:xfrm>
            <a:off x="1161288" y="1929384"/>
            <a:ext cx="10326624" cy="411480"/>
          </a:xfrm>
          <a:prstGeom prst="rect">
            <a:avLst/>
          </a:prstGeom>
          <a:noFill/>
        </p:spPr>
        <p:txBody>
          <a:bodyPr wrap="square" lIns="25400" tIns="12700" rIns="25400" bIns="12700" anchor="t">
            <a:noAutofit/>
          </a:bodyPr>
          <a:lstStyle/>
          <a:p>
            <a:pPr algn="l">
              <a:buNone/>
            </a:pPr>
            <a:r>
              <a:rPr sz="1100" b="0">
                <a:solidFill>
                  <a:srgbClr val="625E5A"/>
                </a:solidFill>
                <a:latin typeface="DM Sans 14pt"/>
              </a:rPr>
              <a:t>Three start on 4 August on public evidence. Three wait on Verdal. The recommendation consumes all of them and cannot be brought forward.</a:t>
            </a:r>
          </a:p>
        </p:txBody>
      </p:sp>
      <p:sp>
        <p:nvSpPr>
          <p:cNvPr id="7" name="Oval 6::TC[ANCHOR]"/>
          <p:cNvSpPr/>
          <p:nvPr/>
        </p:nvSpPr>
        <p:spPr>
          <a:xfrm>
            <a:off x="667512" y="2487168"/>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2</a:t>
            </a:r>
          </a:p>
        </p:txBody>
      </p:sp>
      <p:sp>
        <p:nvSpPr>
          <p:cNvPr id="8" name="TextBox 7::TC[T4|neutral]"/>
          <p:cNvSpPr txBox="1"/>
          <p:nvPr/>
        </p:nvSpPr>
        <p:spPr>
          <a:xfrm>
            <a:off x="1161288" y="2441448"/>
            <a:ext cx="10326624" cy="274320"/>
          </a:xfrm>
          <a:prstGeom prst="rect">
            <a:avLst/>
          </a:prstGeom>
          <a:noFill/>
        </p:spPr>
        <p:txBody>
          <a:bodyPr wrap="none" lIns="25400" tIns="12700" rIns="25400" bIns="12700" anchor="t">
            <a:noAutofit/>
          </a:bodyPr>
          <a:lstStyle/>
          <a:p>
            <a:pPr algn="l">
              <a:buNone/>
            </a:pPr>
            <a:r>
              <a:rPr sz="1200" b="1">
                <a:solidFill>
                  <a:srgbClr val="221E19"/>
                </a:solidFill>
                <a:latin typeface="DM Sans 14pt"/>
              </a:rPr>
              <a:t>How the Board figure will be tested — the method, not a result</a:t>
            </a:r>
          </a:p>
        </p:txBody>
      </p:sp>
      <p:sp>
        <p:nvSpPr>
          <p:cNvPr id="9" name="TextBox 8::TC[T4|neutral]"/>
          <p:cNvSpPr txBox="1"/>
          <p:nvPr/>
        </p:nvSpPr>
        <p:spPr>
          <a:xfrm>
            <a:off x="1161288" y="2724912"/>
            <a:ext cx="10326624" cy="411480"/>
          </a:xfrm>
          <a:prstGeom prst="rect">
            <a:avLst/>
          </a:prstGeom>
          <a:noFill/>
        </p:spPr>
        <p:txBody>
          <a:bodyPr wrap="square" lIns="25400" tIns="12700" rIns="25400" bIns="12700" anchor="t">
            <a:noAutofit/>
          </a:bodyPr>
          <a:lstStyle/>
          <a:p>
            <a:pPr algn="l">
              <a:buNone/>
            </a:pPr>
            <a:r>
              <a:rPr sz="1100" b="0">
                <a:solidFill>
                  <a:srgbClr val="625E5A"/>
                </a:solidFill>
                <a:latin typeface="DM Sans 14pt"/>
              </a:rPr>
              <a:t>Charging figures are quoted at four levels that differ by orders of magnitude. The test locates the figure on that chain. No reconstruction is presented today.</a:t>
            </a:r>
          </a:p>
        </p:txBody>
      </p:sp>
      <p:sp>
        <p:nvSpPr>
          <p:cNvPr id="10" name="Oval 9::TC[ANCHOR]"/>
          <p:cNvSpPr/>
          <p:nvPr/>
        </p:nvSpPr>
        <p:spPr>
          <a:xfrm>
            <a:off x="667512" y="3282696"/>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3</a:t>
            </a:r>
          </a:p>
        </p:txBody>
      </p:sp>
      <p:sp>
        <p:nvSpPr>
          <p:cNvPr id="11" name="TextBox 10::TC[T4|neutral]"/>
          <p:cNvSpPr txBox="1"/>
          <p:nvPr/>
        </p:nvSpPr>
        <p:spPr>
          <a:xfrm>
            <a:off x="1161288" y="3236976"/>
            <a:ext cx="10326624" cy="274320"/>
          </a:xfrm>
          <a:prstGeom prst="rect">
            <a:avLst/>
          </a:prstGeom>
          <a:noFill/>
        </p:spPr>
        <p:txBody>
          <a:bodyPr wrap="none" lIns="25400" tIns="12700" rIns="25400" bIns="12700" anchor="t">
            <a:noAutofit/>
          </a:bodyPr>
          <a:lstStyle/>
          <a:p>
            <a:pPr algn="l">
              <a:buNone/>
            </a:pPr>
            <a:r>
              <a:rPr sz="1200" b="1">
                <a:solidFill>
                  <a:srgbClr val="221E19"/>
                </a:solidFill>
                <a:latin typeface="DM Sans 14pt"/>
              </a:rPr>
              <a:t>What this engagement can and cannot establish</a:t>
            </a:r>
          </a:p>
        </p:txBody>
      </p:sp>
      <p:sp>
        <p:nvSpPr>
          <p:cNvPr id="12" name="TextBox 11::TC[T4|neutral]"/>
          <p:cNvSpPr txBox="1"/>
          <p:nvPr/>
        </p:nvSpPr>
        <p:spPr>
          <a:xfrm>
            <a:off x="1161288" y="3520440"/>
            <a:ext cx="10326624" cy="411480"/>
          </a:xfrm>
          <a:prstGeom prst="rect">
            <a:avLst/>
          </a:prstGeom>
          <a:noFill/>
        </p:spPr>
        <p:txBody>
          <a:bodyPr wrap="square" lIns="25400" tIns="12700" rIns="25400" bIns="12700" anchor="t">
            <a:noAutofit/>
          </a:bodyPr>
          <a:lstStyle/>
          <a:p>
            <a:pPr algn="l">
              <a:buNone/>
            </a:pPr>
            <a:r>
              <a:rPr sz="1100" b="0">
                <a:solidFill>
                  <a:srgbClr val="625E5A"/>
                </a:solidFill>
                <a:latin typeface="DM Sans 14pt"/>
              </a:rPr>
              <a:t>Three things cannot be produced inside the timeline, and each is named here with the substitute that replaces it, rather than discovered in the final week.</a:t>
            </a:r>
          </a:p>
        </p:txBody>
      </p:sp>
      <p:sp>
        <p:nvSpPr>
          <p:cNvPr id="13" name="Oval 12::TC[ANCHOR]"/>
          <p:cNvSpPr/>
          <p:nvPr/>
        </p:nvSpPr>
        <p:spPr>
          <a:xfrm>
            <a:off x="667512" y="4078224"/>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4</a:t>
            </a:r>
          </a:p>
        </p:txBody>
      </p:sp>
      <p:sp>
        <p:nvSpPr>
          <p:cNvPr id="14" name="TextBox 13::TC[T4|neutral]"/>
          <p:cNvSpPr txBox="1"/>
          <p:nvPr/>
        </p:nvSpPr>
        <p:spPr>
          <a:xfrm>
            <a:off x="1161288" y="4032504"/>
            <a:ext cx="10326624" cy="274320"/>
          </a:xfrm>
          <a:prstGeom prst="rect">
            <a:avLst/>
          </a:prstGeom>
          <a:noFill/>
        </p:spPr>
        <p:txBody>
          <a:bodyPr wrap="none" lIns="25400" tIns="12700" rIns="25400" bIns="12700" anchor="t">
            <a:noAutofit/>
          </a:bodyPr>
          <a:lstStyle/>
          <a:p>
            <a:pPr algn="l">
              <a:buNone/>
            </a:pPr>
            <a:r>
              <a:rPr sz="1200" b="1">
                <a:solidFill>
                  <a:srgbClr val="221E19"/>
                </a:solidFill>
                <a:latin typeface="DM Sans 14pt"/>
              </a:rPr>
              <a:t>What we need from Verdal, and by when</a:t>
            </a:r>
          </a:p>
        </p:txBody>
      </p:sp>
      <p:sp>
        <p:nvSpPr>
          <p:cNvPr id="15" name="TextBox 14::TC[T4|neutral]"/>
          <p:cNvSpPr txBox="1"/>
          <p:nvPr/>
        </p:nvSpPr>
        <p:spPr>
          <a:xfrm>
            <a:off x="1161288" y="4315968"/>
            <a:ext cx="10326624" cy="411480"/>
          </a:xfrm>
          <a:prstGeom prst="rect">
            <a:avLst/>
          </a:prstGeom>
          <a:noFill/>
        </p:spPr>
        <p:txBody>
          <a:bodyPr wrap="square" lIns="25400" tIns="12700" rIns="25400" bIns="12700" anchor="t">
            <a:noAutofit/>
          </a:bodyPr>
          <a:lstStyle/>
          <a:p>
            <a:pPr algn="l">
              <a:buNone/>
            </a:pPr>
            <a:r>
              <a:rPr sz="1100" b="0">
                <a:solidFill>
                  <a:srgbClr val="625E5A"/>
                </a:solidFill>
                <a:latin typeface="DM Sans 14pt"/>
              </a:rPr>
              <a:t>Twenty data-room items, of which six block analysis, all dated 11 August. Nineteen interviews, twelve of them inside Verdal.</a:t>
            </a:r>
          </a:p>
        </p:txBody>
      </p:sp>
      <p:sp>
        <p:nvSpPr>
          <p:cNvPr id="16" name="Oval 15::TC[ANCHOR]"/>
          <p:cNvSpPr/>
          <p:nvPr/>
        </p:nvSpPr>
        <p:spPr>
          <a:xfrm>
            <a:off x="667512" y="4873752"/>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5</a:t>
            </a:r>
          </a:p>
        </p:txBody>
      </p:sp>
      <p:sp>
        <p:nvSpPr>
          <p:cNvPr id="17" name="TextBox 16::TC[T4|neutral]"/>
          <p:cNvSpPr txBox="1"/>
          <p:nvPr/>
        </p:nvSpPr>
        <p:spPr>
          <a:xfrm>
            <a:off x="1161288" y="4828032"/>
            <a:ext cx="10326624" cy="274320"/>
          </a:xfrm>
          <a:prstGeom prst="rect">
            <a:avLst/>
          </a:prstGeom>
          <a:noFill/>
        </p:spPr>
        <p:txBody>
          <a:bodyPr wrap="none" lIns="25400" tIns="12700" rIns="25400" bIns="12700" anchor="t">
            <a:noAutofit/>
          </a:bodyPr>
          <a:lstStyle/>
          <a:p>
            <a:pPr algn="l">
              <a:buNone/>
            </a:pPr>
            <a:r>
              <a:rPr sz="1200" b="1">
                <a:solidFill>
                  <a:srgbClr val="221E19"/>
                </a:solidFill>
                <a:latin typeface="DM Sans 14pt"/>
              </a:rPr>
              <a:t>Six decisions asked of this meeting — three of which cannot wait</a:t>
            </a:r>
          </a:p>
        </p:txBody>
      </p:sp>
      <p:sp>
        <p:nvSpPr>
          <p:cNvPr id="18" name="TextBox 17::TC[T4|neutral]"/>
          <p:cNvSpPr txBox="1"/>
          <p:nvPr/>
        </p:nvSpPr>
        <p:spPr>
          <a:xfrm>
            <a:off x="1161288" y="5111496"/>
            <a:ext cx="10326624" cy="411480"/>
          </a:xfrm>
          <a:prstGeom prst="rect">
            <a:avLst/>
          </a:prstGeom>
          <a:noFill/>
        </p:spPr>
        <p:txBody>
          <a:bodyPr wrap="square" lIns="25400" tIns="12700" rIns="25400" bIns="12700" anchor="t">
            <a:noAutofit/>
          </a:bodyPr>
          <a:lstStyle/>
          <a:p>
            <a:pPr algn="l">
              <a:buNone/>
            </a:pPr>
            <a:r>
              <a:rPr sz="1100" b="0">
                <a:solidFill>
                  <a:srgbClr val="625E5A"/>
                </a:solidFill>
                <a:latin typeface="DM Sans 14pt"/>
              </a:rPr>
              <a:t>The six countries in scope, the Board paper's citation, and a named owner against each blocking item. The other three can follow in the week.</a:t>
            </a:r>
          </a:p>
        </p:txBody>
      </p:sp>
      <p:sp>
        <p:nvSpPr>
          <p:cNvPr id="19" name="Rectangle 1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Nothing in this deck is a result. The results land at the interim, on 8 September.</a:t>
            </a:r>
          </a:p>
        </p:txBody>
      </p:sp>
      <p:sp>
        <p:nvSpPr>
          <p:cNvPr id="21" name="TextBox 20::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RfP, Verdal Group, 15 July 2026, sections 3-4; mandate VG-STRAT-2026-07.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TC[T2|neutral]"/>
          <p:cNvSpPr>
            <a:spLocks noGrp="1"/>
          </p:cNvSpPr>
          <p:nvPr>
            <p:ph type="title"/>
          </p:nvPr>
        </p:nvSpPr>
        <p:spPr/>
        <p:txBody>
          <a:bodyPr/>
          <a:lstStyle/>
          <a:p>
            <a:pPr algn="l">
              <a:buNone/>
            </a:pPr>
            <a:r>
              <a:t>The mandate</a:t>
            </a:r>
          </a:p>
        </p:txBody>
      </p:sp>
      <p:sp>
        <p:nvSpPr>
          <p:cNvPr id="2" name="Numéro">
            <a:extLst>
              <a:ext uri="{FF2B5EF4-FFF2-40B4-BE49-F238E27FC236}">
                <a16:creationId xmlns:a16="http://schemas.microsoft.com/office/drawing/2014/main" id="{6E5E66A0-993B-14B2-D974-1556AC63C79E}"/>
              </a:ext>
            </a:extLst>
          </p:cNvPr>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TCZONE[0.670,1.750,11.993,4.11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One decision breaks into six work packages, and three of them start on public evidence while the other three wait on Verdal</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THE MANDATE</a:t>
            </a:r>
          </a:p>
        </p:txBody>
      </p:sp>
      <p:sp>
        <p:nvSpPr>
          <p:cNvPr id="4" name="Oval 3::TC[ANCHOR]"/>
          <p:cNvSpPr/>
          <p:nvPr/>
        </p:nvSpPr>
        <p:spPr>
          <a:xfrm>
            <a:off x="649224" y="1554480"/>
            <a:ext cx="475488" cy="475488"/>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400" b="1">
                <a:solidFill>
                  <a:srgbClr val="FFFFFF"/>
                </a:solidFill>
                <a:latin typeface="DM Sans 14pt"/>
              </a:rPr>
              <a:t>1</a:t>
            </a:r>
          </a:p>
        </p:txBody>
      </p:sp>
      <p:sp>
        <p:nvSpPr>
          <p:cNvPr id="5" name="TextBox 4::TC[T4|narrative_accent#g1]"/>
          <p:cNvSpPr txBox="1"/>
          <p:nvPr/>
        </p:nvSpPr>
        <p:spPr>
          <a:xfrm>
            <a:off x="1271016" y="1655064"/>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WP1 · Market — size what Verdal can actually address, and test the Board figure</a:t>
            </a:r>
          </a:p>
        </p:txBody>
      </p:sp>
      <p:sp>
        <p:nvSpPr>
          <p:cNvPr id="6" name="TextBox 5::TC[T5|neutral]"/>
          <p:cNvSpPr txBox="1"/>
          <p:nvPr/>
        </p:nvSpPr>
        <p:spPr>
          <a:xfrm>
            <a:off x="1271016" y="1911095"/>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Perimeter discipline first, then a funnel down to the site-host level with every basis visible. Public data plus one client parameter.</a:t>
            </a:r>
          </a:p>
        </p:txBody>
      </p:sp>
      <p:sp>
        <p:nvSpPr>
          <p:cNvPr id="7" name="Oval 6::TC[ANCHOR]"/>
          <p:cNvSpPr/>
          <p:nvPr/>
        </p:nvSpPr>
        <p:spPr>
          <a:xfrm>
            <a:off x="717803" y="2249424"/>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2</a:t>
            </a:r>
          </a:p>
        </p:txBody>
      </p:sp>
      <p:sp>
        <p:nvSpPr>
          <p:cNvPr id="8" name="TextBox 7::TC[T4|neutral]"/>
          <p:cNvSpPr txBox="1"/>
          <p:nvPr/>
        </p:nvSpPr>
        <p:spPr>
          <a:xfrm>
            <a:off x="1271016" y="2281428"/>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WP2 · Segment — the power level the dwell time can absorb</a:t>
            </a:r>
          </a:p>
        </p:txBody>
      </p:sp>
      <p:sp>
        <p:nvSpPr>
          <p:cNvPr id="9" name="TextBox 8::TC[T5|neutral]"/>
          <p:cNvSpPr txBox="1"/>
          <p:nvPr/>
        </p:nvSpPr>
        <p:spPr>
          <a:xfrm>
            <a:off x="1271016" y="2537460"/>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kWh delivered equals power times dwell. Arithmetic settles this before strategy does. Needs the dwell distribution; a stated assumption until then.</a:t>
            </a:r>
          </a:p>
        </p:txBody>
      </p:sp>
      <p:sp>
        <p:nvSpPr>
          <p:cNvPr id="10" name="Oval 9::TC[ANCHOR]"/>
          <p:cNvSpPr/>
          <p:nvPr/>
        </p:nvSpPr>
        <p:spPr>
          <a:xfrm>
            <a:off x="717803" y="2875788"/>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3</a:t>
            </a:r>
          </a:p>
        </p:txBody>
      </p:sp>
      <p:sp>
        <p:nvSpPr>
          <p:cNvPr id="11" name="TextBox 10::TC[T4|neutral]"/>
          <p:cNvSpPr txBox="1"/>
          <p:nvPr/>
        </p:nvSpPr>
        <p:spPr>
          <a:xfrm>
            <a:off x="1271016" y="2907792"/>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WP3 · Geography — which of the six countries first, and why</a:t>
            </a:r>
          </a:p>
        </p:txBody>
      </p:sp>
      <p:sp>
        <p:nvSpPr>
          <p:cNvPr id="12" name="TextBox 11::TC[T5|neutral]"/>
          <p:cNvSpPr txBox="1"/>
          <p:nvPr/>
        </p:nvSpPr>
        <p:spPr>
          <a:xfrm>
            <a:off x="1271016" y="3163824"/>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Two axes built from measured components: country economics against right to win. Lease encumbrance is the sleeper and can outrank economics.</a:t>
            </a:r>
          </a:p>
        </p:txBody>
      </p:sp>
      <p:sp>
        <p:nvSpPr>
          <p:cNvPr id="13" name="Oval 12::TC[ANCHOR]"/>
          <p:cNvSpPr/>
          <p:nvPr/>
        </p:nvSpPr>
        <p:spPr>
          <a:xfrm>
            <a:off x="717803" y="3502152"/>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4</a:t>
            </a:r>
          </a:p>
        </p:txBody>
      </p:sp>
      <p:sp>
        <p:nvSpPr>
          <p:cNvPr id="14" name="TextBox 13::TC[T4|neutral]"/>
          <p:cNvSpPr txBox="1"/>
          <p:nvPr/>
        </p:nvSpPr>
        <p:spPr>
          <a:xfrm>
            <a:off x="1271016" y="3534156"/>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WP4 · Competition — what European operators actually achieve</a:t>
            </a:r>
          </a:p>
        </p:txBody>
      </p:sp>
      <p:sp>
        <p:nvSpPr>
          <p:cNvPr id="15" name="TextBox 14::TC[T5|neutral]"/>
          <p:cNvSpPr txBox="1"/>
          <p:nvPr/>
        </p:nvSpPr>
        <p:spPr>
          <a:xfrm>
            <a:off x="1271016" y="3790188"/>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Unit economics reconstructed from public disclosure, every undisclosed line marked and bounded. Utilisation is derived, never asserted.</a:t>
            </a:r>
          </a:p>
        </p:txBody>
      </p:sp>
      <p:sp>
        <p:nvSpPr>
          <p:cNvPr id="16" name="Oval 15::TC[ANCHOR]"/>
          <p:cNvSpPr/>
          <p:nvPr/>
        </p:nvSpPr>
        <p:spPr>
          <a:xfrm>
            <a:off x="717803" y="4128516"/>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5</a:t>
            </a:r>
          </a:p>
        </p:txBody>
      </p:sp>
      <p:sp>
        <p:nvSpPr>
          <p:cNvPr id="17" name="TextBox 16::TC[T4|neutral]"/>
          <p:cNvSpPr txBox="1"/>
          <p:nvPr/>
        </p:nvSpPr>
        <p:spPr>
          <a:xfrm>
            <a:off x="1271016" y="4160520"/>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WP5 · Entry mode — build, buy, partner, or renegotiate</a:t>
            </a:r>
          </a:p>
        </p:txBody>
      </p:sp>
      <p:sp>
        <p:nvSpPr>
          <p:cNvPr id="18" name="TextBox 17::TC[T5|neutral]"/>
          <p:cNvSpPr txBox="1"/>
          <p:nvPr/>
        </p:nvSpPr>
        <p:spPr>
          <a:xfrm>
            <a:off x="1271016" y="4416552"/>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Four options, not three: the current arrangement stays priced to the end. Scored against criteria agreed in advance, then tested against constraints.</a:t>
            </a:r>
          </a:p>
        </p:txBody>
      </p:sp>
      <p:sp>
        <p:nvSpPr>
          <p:cNvPr id="19" name="Oval 18::TC[ANCHOR]"/>
          <p:cNvSpPr/>
          <p:nvPr/>
        </p:nvSpPr>
        <p:spPr>
          <a:xfrm>
            <a:off x="717803" y="4754880"/>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wrap="square" lIns="12700" tIns="0" rIns="12700" bIns="0" rtlCol="0" anchor="ctr">
            <a:noAutofit/>
          </a:bodyPr>
          <a:lstStyle/>
          <a:p>
            <a:pPr algn="ctr">
              <a:buNone/>
            </a:pPr>
            <a:r>
              <a:rPr sz="1100" b="1">
                <a:solidFill>
                  <a:srgbClr val="FFFFFF"/>
                </a:solidFill>
                <a:latin typeface="DM Sans 14pt"/>
              </a:rPr>
              <a:t>6</a:t>
            </a:r>
          </a:p>
        </p:txBody>
      </p:sp>
      <p:sp>
        <p:nvSpPr>
          <p:cNvPr id="20" name="TextBox 19::TC[T4|neutral]"/>
          <p:cNvSpPr txBox="1"/>
          <p:nvPr/>
        </p:nvSpPr>
        <p:spPr>
          <a:xfrm>
            <a:off x="1271016" y="4786884"/>
            <a:ext cx="10143744"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WP6 · Plan — a hundred days ending in one numeric gate</a:t>
            </a:r>
          </a:p>
        </p:txBody>
      </p:sp>
      <p:sp>
        <p:nvSpPr>
          <p:cNvPr id="21" name="TextBox 20::TC[T5|neutral]"/>
          <p:cNvSpPr txBox="1"/>
          <p:nvPr/>
        </p:nvSpPr>
        <p:spPr>
          <a:xfrm>
            <a:off x="1271016" y="5042916"/>
            <a:ext cx="10143744" cy="260604"/>
          </a:xfrm>
          <a:prstGeom prst="rect">
            <a:avLst/>
          </a:prstGeom>
          <a:noFill/>
        </p:spPr>
        <p:txBody>
          <a:bodyPr wrap="square" lIns="25400" tIns="12700" rIns="25400" bIns="12700" anchor="t">
            <a:noAutofit/>
          </a:bodyPr>
          <a:lstStyle/>
          <a:p>
            <a:pPr algn="l">
              <a:buNone/>
            </a:pPr>
            <a:r>
              <a:rPr sz="950" b="0">
                <a:solidFill>
                  <a:srgbClr val="625E5A"/>
                </a:solidFill>
                <a:latin typeface="DM Sans 14pt"/>
              </a:rPr>
              <a:t>Written for the recommended route only. It converts the largest unknown into a measured number, cheaply, before capital is committed.</a:t>
            </a:r>
          </a:p>
        </p:txBody>
      </p:sp>
      <p:sp>
        <p:nvSpPr>
          <p:cNvPr id="22" name="Rectangle 21::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TC[T3|neutral]"/>
          <p:cNvSpPr txBox="1"/>
          <p:nvPr/>
        </p:nvSpPr>
        <p:spPr>
          <a:xfrm>
            <a:off x="768096" y="5504688"/>
            <a:ext cx="10810951" cy="484632"/>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Five of the six blocking data items sit on WP1 and WP3 — the packages that start first are not the ones that finish first.</a:t>
            </a:r>
          </a:p>
        </p:txBody>
      </p:sp>
      <p:sp>
        <p:nvSpPr>
          <p:cNvPr id="24" name="TextBox 23::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RfP, Verdal Group, 15 July 2026, sections 3-4; mandate VG-STRAT-2026-07.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TCZONE[0.670,2.070,6.992,4.03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Three work packages start on 4 August on public data alone, which makes 11 August — not the analysis — </a:t>
            </a:r>
            <a:r>
              <a:rPr sz="2000" b="0" i="1">
                <a:solidFill>
                  <a:srgbClr val="8C6A3F"/>
                </a:solidFill>
                <a:latin typeface="Instrument Serif"/>
              </a:rPr>
              <a:t>the date that decides the quality of the answer</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THE MANDATE</a:t>
            </a:r>
          </a:p>
        </p:txBody>
      </p:sp>
      <p:sp>
        <p:nvSpPr>
          <p:cNvPr id="4" name="TextBox 3::TC[T3|neutral]"/>
          <p:cNvSpPr txBox="1"/>
          <p:nvPr/>
        </p:nvSpPr>
        <p:spPr>
          <a:xfrm>
            <a:off x="612648" y="1600200"/>
            <a:ext cx="6393484" cy="237744"/>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WORK-PACKAGE SEQUENCE, 4 AUGUST TO 30 SEPTEMBER 2026</a:t>
            </a:r>
          </a:p>
        </p:txBody>
      </p:sp>
      <p:sp>
        <p:nvSpPr>
          <p:cNvPr id="5" name="Rectangle 4"/>
          <p:cNvSpPr/>
          <p:nvPr/>
        </p:nvSpPr>
        <p:spPr>
          <a:xfrm>
            <a:off x="2530693" y="3366820"/>
            <a:ext cx="4232486" cy="353763"/>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530693" y="4074346"/>
            <a:ext cx="4232486" cy="353763"/>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2530693" y="4781873"/>
            <a:ext cx="4232486" cy="353763"/>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530693" y="2814065"/>
            <a:ext cx="4232486" cy="198991"/>
          </a:xfrm>
          <a:prstGeom prst="rect">
            <a:avLst/>
          </a:prstGeom>
          <a:solidFill>
            <a:srgbClr val="F7F5F2"/>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TC[ANCHOR]"/>
          <p:cNvSpPr txBox="1"/>
          <p:nvPr/>
        </p:nvSpPr>
        <p:spPr>
          <a:xfrm>
            <a:off x="2530693" y="2814065"/>
            <a:ext cx="846497" cy="198991"/>
          </a:xfrm>
          <a:prstGeom prst="rect">
            <a:avLst/>
          </a:prstGeom>
          <a:noFill/>
        </p:spPr>
        <p:txBody>
          <a:bodyPr wrap="none" lIns="25400" tIns="12700" rIns="25400" bIns="12700" anchor="ctr">
            <a:noAutofit/>
          </a:bodyPr>
          <a:lstStyle/>
          <a:p>
            <a:pPr algn="ctr">
              <a:buNone/>
            </a:pPr>
            <a:r>
              <a:rPr sz="1000" b="0">
                <a:solidFill>
                  <a:srgbClr val="221E19"/>
                </a:solidFill>
                <a:latin typeface="DM Sans 14pt"/>
              </a:rPr>
              <a:t>4 Aug</a:t>
            </a:r>
          </a:p>
        </p:txBody>
      </p:sp>
      <p:cxnSp>
        <p:nvCxnSpPr>
          <p:cNvPr id="10" name="Connector 9"/>
          <p:cNvCxnSpPr/>
          <p:nvPr/>
        </p:nvCxnSpPr>
        <p:spPr>
          <a:xfrm>
            <a:off x="2530693"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1" name="TextBox 10::TC[ANCHOR]"/>
          <p:cNvSpPr txBox="1"/>
          <p:nvPr/>
        </p:nvSpPr>
        <p:spPr>
          <a:xfrm>
            <a:off x="3377190" y="2814065"/>
            <a:ext cx="846497" cy="198991"/>
          </a:xfrm>
          <a:prstGeom prst="rect">
            <a:avLst/>
          </a:prstGeom>
          <a:noFill/>
        </p:spPr>
        <p:txBody>
          <a:bodyPr wrap="none" lIns="25400" tIns="12700" rIns="25400" bIns="12700" anchor="ctr">
            <a:noAutofit/>
          </a:bodyPr>
          <a:lstStyle/>
          <a:p>
            <a:pPr algn="ctr">
              <a:buNone/>
            </a:pPr>
            <a:r>
              <a:rPr sz="1000" b="0">
                <a:solidFill>
                  <a:srgbClr val="221E19"/>
                </a:solidFill>
                <a:latin typeface="DM Sans 14pt"/>
              </a:rPr>
              <a:t>11 Aug</a:t>
            </a:r>
          </a:p>
        </p:txBody>
      </p:sp>
      <p:cxnSp>
        <p:nvCxnSpPr>
          <p:cNvPr id="12" name="Connector 11"/>
          <p:cNvCxnSpPr/>
          <p:nvPr/>
        </p:nvCxnSpPr>
        <p:spPr>
          <a:xfrm>
            <a:off x="3377190"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3" name="TextBox 12::TC[ANCHOR]"/>
          <p:cNvSpPr txBox="1"/>
          <p:nvPr/>
        </p:nvSpPr>
        <p:spPr>
          <a:xfrm>
            <a:off x="4223688" y="2814065"/>
            <a:ext cx="846497" cy="198991"/>
          </a:xfrm>
          <a:prstGeom prst="rect">
            <a:avLst/>
          </a:prstGeom>
          <a:noFill/>
        </p:spPr>
        <p:txBody>
          <a:bodyPr wrap="none" lIns="25400" tIns="12700" rIns="25400" bIns="12700" anchor="ctr">
            <a:noAutofit/>
          </a:bodyPr>
          <a:lstStyle/>
          <a:p>
            <a:pPr algn="ctr">
              <a:buNone/>
            </a:pPr>
            <a:r>
              <a:rPr sz="1000" b="0">
                <a:solidFill>
                  <a:srgbClr val="221E19"/>
                </a:solidFill>
                <a:latin typeface="DM Sans 14pt"/>
              </a:rPr>
              <a:t>25 Aug</a:t>
            </a:r>
          </a:p>
        </p:txBody>
      </p:sp>
      <p:cxnSp>
        <p:nvCxnSpPr>
          <p:cNvPr id="14" name="Connector 13"/>
          <p:cNvCxnSpPr/>
          <p:nvPr/>
        </p:nvCxnSpPr>
        <p:spPr>
          <a:xfrm>
            <a:off x="4223688"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5" name="TextBox 14::TC[ANCHOR]"/>
          <p:cNvSpPr txBox="1"/>
          <p:nvPr/>
        </p:nvSpPr>
        <p:spPr>
          <a:xfrm>
            <a:off x="5070185" y="2814065"/>
            <a:ext cx="846497" cy="198991"/>
          </a:xfrm>
          <a:prstGeom prst="rect">
            <a:avLst/>
          </a:prstGeom>
          <a:noFill/>
        </p:spPr>
        <p:txBody>
          <a:bodyPr wrap="none" lIns="25400" tIns="12700" rIns="25400" bIns="12700" anchor="ctr">
            <a:noAutofit/>
          </a:bodyPr>
          <a:lstStyle/>
          <a:p>
            <a:pPr algn="ctr">
              <a:buNone/>
            </a:pPr>
            <a:r>
              <a:rPr sz="1000" b="0">
                <a:solidFill>
                  <a:srgbClr val="221E19"/>
                </a:solidFill>
                <a:latin typeface="DM Sans 14pt"/>
              </a:rPr>
              <a:t>8 Sep</a:t>
            </a:r>
          </a:p>
        </p:txBody>
      </p:sp>
      <p:cxnSp>
        <p:nvCxnSpPr>
          <p:cNvPr id="16" name="Connector 15"/>
          <p:cNvCxnSpPr/>
          <p:nvPr/>
        </p:nvCxnSpPr>
        <p:spPr>
          <a:xfrm>
            <a:off x="5070185"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7" name="TextBox 16::TC[ANCHOR]"/>
          <p:cNvSpPr txBox="1"/>
          <p:nvPr/>
        </p:nvSpPr>
        <p:spPr>
          <a:xfrm>
            <a:off x="5916682" y="2814065"/>
            <a:ext cx="846497" cy="198991"/>
          </a:xfrm>
          <a:prstGeom prst="rect">
            <a:avLst/>
          </a:prstGeom>
          <a:noFill/>
        </p:spPr>
        <p:txBody>
          <a:bodyPr wrap="none" lIns="25400" tIns="12700" rIns="25400" bIns="12700" anchor="ctr">
            <a:noAutofit/>
          </a:bodyPr>
          <a:lstStyle/>
          <a:p>
            <a:pPr algn="ctr">
              <a:buNone/>
            </a:pPr>
            <a:r>
              <a:rPr sz="1000" b="0">
                <a:solidFill>
                  <a:srgbClr val="221E19"/>
                </a:solidFill>
                <a:latin typeface="DM Sans 14pt"/>
              </a:rPr>
              <a:t>22 Sep</a:t>
            </a:r>
          </a:p>
        </p:txBody>
      </p:sp>
      <p:cxnSp>
        <p:nvCxnSpPr>
          <p:cNvPr id="18" name="Connector 17"/>
          <p:cNvCxnSpPr/>
          <p:nvPr/>
        </p:nvCxnSpPr>
        <p:spPr>
          <a:xfrm>
            <a:off x="5916682"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6763180" y="3013057"/>
            <a:ext cx="0" cy="212257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060191" y="3013057"/>
            <a:ext cx="1393779" cy="353763"/>
          </a:xfrm>
          <a:prstGeom prst="rect">
            <a:avLst/>
          </a:prstGeom>
          <a:noFill/>
        </p:spPr>
        <p:txBody>
          <a:bodyPr wrap="square" lIns="25400" tIns="12700" rIns="25400" bIns="12700" anchor="ctr">
            <a:noAutofit/>
          </a:bodyPr>
          <a:lstStyle/>
          <a:p>
            <a:pPr algn="l">
              <a:buNone/>
            </a:pPr>
            <a:r>
              <a:rPr sz="1000" b="0">
                <a:solidFill>
                  <a:srgbClr val="221E19"/>
                </a:solidFill>
                <a:latin typeface="DM Sans 14pt"/>
              </a:rPr>
              <a:t>WP1 Market — public data</a:t>
            </a:r>
          </a:p>
        </p:txBody>
      </p:sp>
      <p:sp>
        <p:nvSpPr>
          <p:cNvPr id="21" name="Rectangle 20"/>
          <p:cNvSpPr/>
          <p:nvPr/>
        </p:nvSpPr>
        <p:spPr>
          <a:xfrm>
            <a:off x="2530693" y="3097960"/>
            <a:ext cx="2200893"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60191" y="3366820"/>
            <a:ext cx="1393779" cy="353763"/>
          </a:xfrm>
          <a:prstGeom prst="rect">
            <a:avLst/>
          </a:prstGeom>
          <a:noFill/>
        </p:spPr>
        <p:txBody>
          <a:bodyPr wrap="square" lIns="25400" tIns="12700" rIns="25400" bIns="12700" anchor="ctr">
            <a:noAutofit/>
          </a:bodyPr>
          <a:lstStyle/>
          <a:p>
            <a:pPr algn="l">
              <a:buNone/>
            </a:pPr>
            <a:r>
              <a:rPr sz="1000" b="0">
                <a:solidFill>
                  <a:srgbClr val="221E19"/>
                </a:solidFill>
                <a:latin typeface="DM Sans 14pt"/>
              </a:rPr>
              <a:t>WP3 Geography — public data</a:t>
            </a:r>
          </a:p>
        </p:txBody>
      </p:sp>
      <p:sp>
        <p:nvSpPr>
          <p:cNvPr id="23" name="Rectangle 22"/>
          <p:cNvSpPr/>
          <p:nvPr/>
        </p:nvSpPr>
        <p:spPr>
          <a:xfrm>
            <a:off x="2530693" y="3451723"/>
            <a:ext cx="2200893"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060191" y="3720583"/>
            <a:ext cx="1393779" cy="353763"/>
          </a:xfrm>
          <a:prstGeom prst="rect">
            <a:avLst/>
          </a:prstGeom>
          <a:noFill/>
        </p:spPr>
        <p:txBody>
          <a:bodyPr wrap="square" lIns="25400" tIns="12700" rIns="25400" bIns="12700" anchor="ctr">
            <a:noAutofit/>
          </a:bodyPr>
          <a:lstStyle/>
          <a:p>
            <a:pPr algn="l">
              <a:buNone/>
            </a:pPr>
            <a:r>
              <a:rPr sz="1000" b="0">
                <a:solidFill>
                  <a:srgbClr val="221E19"/>
                </a:solidFill>
                <a:latin typeface="DM Sans 14pt"/>
              </a:rPr>
              <a:t>WP4 Competition — public data</a:t>
            </a:r>
          </a:p>
        </p:txBody>
      </p:sp>
      <p:sp>
        <p:nvSpPr>
          <p:cNvPr id="25" name="Rectangle 24"/>
          <p:cNvSpPr/>
          <p:nvPr/>
        </p:nvSpPr>
        <p:spPr>
          <a:xfrm>
            <a:off x="2530693" y="3805487"/>
            <a:ext cx="2031593"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1060191" y="4074346"/>
            <a:ext cx="1393779" cy="353763"/>
          </a:xfrm>
          <a:prstGeom prst="rect">
            <a:avLst/>
          </a:prstGeom>
          <a:noFill/>
        </p:spPr>
        <p:txBody>
          <a:bodyPr wrap="square" lIns="25400" tIns="12700" rIns="25400" bIns="12700" anchor="ctr">
            <a:noAutofit/>
          </a:bodyPr>
          <a:lstStyle/>
          <a:p>
            <a:pPr algn="l">
              <a:buNone/>
            </a:pPr>
            <a:r>
              <a:rPr sz="1000" b="0">
                <a:solidFill>
                  <a:srgbClr val="221E19"/>
                </a:solidFill>
                <a:latin typeface="DM Sans 14pt"/>
              </a:rPr>
              <a:t>WP2 Segment — needs dwell data</a:t>
            </a:r>
          </a:p>
        </p:txBody>
      </p:sp>
      <p:sp>
        <p:nvSpPr>
          <p:cNvPr id="27" name="Rectangle 26"/>
          <p:cNvSpPr/>
          <p:nvPr/>
        </p:nvSpPr>
        <p:spPr>
          <a:xfrm>
            <a:off x="3377190" y="4159250"/>
            <a:ext cx="1692994"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1060191" y="4428110"/>
            <a:ext cx="1393779" cy="353763"/>
          </a:xfrm>
          <a:prstGeom prst="rect">
            <a:avLst/>
          </a:prstGeom>
          <a:noFill/>
        </p:spPr>
        <p:txBody>
          <a:bodyPr wrap="square" lIns="25400" tIns="12700" rIns="25400" bIns="12700" anchor="ctr">
            <a:noAutofit/>
          </a:bodyPr>
          <a:lstStyle/>
          <a:p>
            <a:pPr algn="l">
              <a:buNone/>
            </a:pPr>
            <a:r>
              <a:rPr sz="1000" b="0">
                <a:solidFill>
                  <a:srgbClr val="221E19"/>
                </a:solidFill>
                <a:latin typeface="DM Sans 14pt"/>
              </a:rPr>
              <a:t>WP5 Entry mode — consumes WP1-4</a:t>
            </a:r>
          </a:p>
        </p:txBody>
      </p:sp>
      <p:sp>
        <p:nvSpPr>
          <p:cNvPr id="29" name="Rectangle 28"/>
          <p:cNvSpPr/>
          <p:nvPr/>
        </p:nvSpPr>
        <p:spPr>
          <a:xfrm>
            <a:off x="4731586" y="4513013"/>
            <a:ext cx="1185096"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1060191" y="4781873"/>
            <a:ext cx="1393779" cy="353763"/>
          </a:xfrm>
          <a:prstGeom prst="rect">
            <a:avLst/>
          </a:prstGeom>
          <a:noFill/>
        </p:spPr>
        <p:txBody>
          <a:bodyPr wrap="square" lIns="25400" tIns="12700" rIns="25400" bIns="12700" anchor="ctr">
            <a:noAutofit/>
          </a:bodyPr>
          <a:lstStyle/>
          <a:p>
            <a:pPr algn="l">
              <a:buNone/>
            </a:pPr>
            <a:r>
              <a:rPr sz="1035" b="0">
                <a:solidFill>
                  <a:srgbClr val="221E19"/>
                </a:solidFill>
                <a:latin typeface="DM Sans 14pt"/>
              </a:rPr>
              <a:t>WP6 Hundred-day plan</a:t>
            </a:r>
          </a:p>
        </p:txBody>
      </p:sp>
      <p:sp>
        <p:nvSpPr>
          <p:cNvPr id="31" name="Rectangle 30"/>
          <p:cNvSpPr/>
          <p:nvPr/>
        </p:nvSpPr>
        <p:spPr>
          <a:xfrm>
            <a:off x="5578084" y="4866776"/>
            <a:ext cx="1185096" cy="18395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cxnSp>
        <p:nvCxnSpPr>
          <p:cNvPr id="32" name="Connector 31"/>
          <p:cNvCxnSpPr/>
          <p:nvPr/>
        </p:nvCxnSpPr>
        <p:spPr>
          <a:xfrm>
            <a:off x="3038591" y="2814065"/>
            <a:ext cx="0" cy="2321571"/>
          </a:xfrm>
          <a:prstGeom prst="line">
            <a:avLst/>
          </a:prstGeom>
          <a:ln w="20320">
            <a:solidFill>
              <a:srgbClr val="8C6A3F"/>
            </a:solidFill>
            <a:prstDash val="dash"/>
          </a:ln>
          <a:effectLst/>
        </p:spPr>
        <p:style>
          <a:lnRef idx="2">
            <a:schemeClr val="accent1"/>
          </a:lnRef>
          <a:fillRef idx="0">
            <a:schemeClr val="accent1"/>
          </a:fillRef>
          <a:effectRef idx="1">
            <a:schemeClr val="accent1"/>
          </a:effectRef>
          <a:fontRef idx="minor">
            <a:schemeClr val="tx1"/>
          </a:fontRef>
        </p:style>
      </p:cxnSp>
      <p:sp>
        <p:nvSpPr>
          <p:cNvPr id="33" name="TextBox 32::TC[ANCHOR]"/>
          <p:cNvSpPr txBox="1"/>
          <p:nvPr/>
        </p:nvSpPr>
        <p:spPr>
          <a:xfrm>
            <a:off x="3064165" y="2710885"/>
            <a:ext cx="895087" cy="110550"/>
          </a:xfrm>
          <a:prstGeom prst="rect">
            <a:avLst/>
          </a:prstGeom>
          <a:noFill/>
        </p:spPr>
        <p:txBody>
          <a:bodyPr wrap="none" lIns="25400" tIns="12700" rIns="25400" bIns="12700" anchor="t">
            <a:noAutofit/>
          </a:bodyPr>
          <a:lstStyle/>
          <a:p>
            <a:pPr algn="l">
              <a:buNone/>
            </a:pPr>
            <a:r>
              <a:rPr sz="900" b="1">
                <a:solidFill>
                  <a:srgbClr val="8C6A3F"/>
                </a:solidFill>
                <a:latin typeface="DM Sans 14pt"/>
              </a:rPr>
              <a:t>Today</a:t>
            </a:r>
          </a:p>
        </p:txBody>
      </p:sp>
      <p:sp>
        <p:nvSpPr>
          <p:cNvPr id="34" name="Rectangle 33::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TC[T3|narrative_accent#g1]"/>
          <p:cNvSpPr txBox="1"/>
          <p:nvPr/>
        </p:nvSpPr>
        <p:spPr>
          <a:xfrm>
            <a:off x="768096" y="5724144"/>
            <a:ext cx="6238036"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The critical path runs through the data room, not the analysis.</a:t>
            </a:r>
          </a:p>
        </p:txBody>
      </p:sp>
      <p:sp>
        <p:nvSpPr>
          <p:cNvPr id="36" name="Rectangle 35::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TC[T3|neutral]"/>
          <p:cNvSpPr txBox="1"/>
          <p:nvPr/>
        </p:nvSpPr>
        <p:spPr>
          <a:xfrm>
            <a:off x="7335316" y="171907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WHAT THE SEQUENCE RESTS ON</a:t>
            </a:r>
          </a:p>
        </p:txBody>
      </p:sp>
      <p:sp>
        <p:nvSpPr>
          <p:cNvPr id="39" name="TextBox 38::TC[T4|neutral]"/>
          <p:cNvSpPr txBox="1"/>
          <p:nvPr/>
        </p:nvSpPr>
        <p:spPr>
          <a:xfrm>
            <a:off x="7335316" y="2075688"/>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Three packages need no Verdal input: filings, registries, tariffs.</a:t>
            </a:r>
          </a:p>
        </p:txBody>
      </p:sp>
      <p:sp>
        <p:nvSpPr>
          <p:cNvPr id="40" name="TextBox 39::TC[T4|neutral]"/>
          <p:cNvSpPr txBox="1"/>
          <p:nvPr/>
        </p:nvSpPr>
        <p:spPr>
          <a:xfrm>
            <a:off x="7335316" y="2627376"/>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WP2 waits on one parameter — the dwell-time distribution.</a:t>
            </a:r>
          </a:p>
        </p:txBody>
      </p:sp>
      <p:sp>
        <p:nvSpPr>
          <p:cNvPr id="41" name="TextBox 40::TC[T4|neutral]"/>
          <p:cNvSpPr txBox="1"/>
          <p:nvPr/>
        </p:nvSpPr>
        <p:spPr>
          <a:xfrm>
            <a:off x="7335316" y="3179064"/>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WP6 is written for the recommended route only, then rewritten.</a:t>
            </a:r>
          </a:p>
        </p:txBody>
      </p:sp>
      <p:sp>
        <p:nvSpPr>
          <p:cNvPr id="42" name="Rectangle 41::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43::TC[T3|neutral]"/>
          <p:cNvSpPr txBox="1"/>
          <p:nvPr/>
        </p:nvSpPr>
        <p:spPr>
          <a:xfrm>
            <a:off x="7335316" y="405079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WHERE THE TIMETABLE IS FRAGILE</a:t>
            </a:r>
          </a:p>
        </p:txBody>
      </p:sp>
      <p:sp>
        <p:nvSpPr>
          <p:cNvPr id="45" name="TextBox 44::TC[T4|neutral]"/>
          <p:cNvSpPr txBox="1"/>
          <p:nvPr/>
        </p:nvSpPr>
        <p:spPr>
          <a:xfrm>
            <a:off x="7335316" y="4407408"/>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Data after 11 August becomes a stated assumption, not a delay.</a:t>
            </a:r>
          </a:p>
        </p:txBody>
      </p:sp>
      <p:sp>
        <p:nvSpPr>
          <p:cNvPr id="46" name="TextBox 45::TC[T4|neutral]"/>
          <p:cNvSpPr txBox="1"/>
          <p:nvPr/>
        </p:nvSpPr>
        <p:spPr>
          <a:xfrm>
            <a:off x="7335316" y="4959096"/>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Analysis closes 15 September so the deck can be built and audited.</a:t>
            </a:r>
          </a:p>
        </p:txBody>
      </p:sp>
      <p:sp>
        <p:nvSpPr>
          <p:cNvPr id="47" name="TextBox 46::TC[T4|neutral]"/>
          <p:cNvSpPr txBox="1"/>
          <p:nvPr/>
        </p:nvSpPr>
        <p:spPr>
          <a:xfrm>
            <a:off x="7335316" y="5510784"/>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The interim carries direction and the fact base, not the answer.</a:t>
            </a:r>
          </a:p>
        </p:txBody>
      </p:sp>
      <p:sp>
        <p:nvSpPr>
          <p:cNvPr id="48" name="TextBox 47::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engagement methodologies 01-06, VG-STRAT-2026-07. No analytical result is presented at kick-off.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TC[T2|neutral]"/>
          <p:cNvSpPr>
            <a:spLocks noGrp="1"/>
          </p:cNvSpPr>
          <p:nvPr>
            <p:ph type="title"/>
          </p:nvPr>
        </p:nvSpPr>
        <p:spPr/>
        <p:txBody>
          <a:bodyPr/>
          <a:lstStyle/>
          <a:p>
            <a:pPr algn="l">
              <a:buNone/>
            </a:pPr>
            <a:r>
              <a:t>How the figure will be tested</a:t>
            </a:r>
          </a:p>
        </p:txBody>
      </p:sp>
      <p:sp>
        <p:nvSpPr>
          <p:cNvPr id="2" name="Numéro">
            <a:extLst>
              <a:ext uri="{FF2B5EF4-FFF2-40B4-BE49-F238E27FC236}">
                <a16:creationId xmlns:a16="http://schemas.microsoft.com/office/drawing/2014/main" id="{7A8C5BDE-76FE-A837-3F7A-B690AD07AAE3}"/>
              </a:ext>
            </a:extLst>
          </p:cNvPr>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dirty="0">
                <a:solidFill>
                  <a:srgbClr val="8C6A3F"/>
                </a:solidFill>
                <a:latin typeface="Instrument Serif"/>
              </a:rPr>
              <a:t>02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TCZONE[0.670,2.070,6.992,3.79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Charging market figures are quoted at four levels that differ by orders of magnitude, </a:t>
            </a:r>
            <a:r>
              <a:rPr sz="2200" b="0" i="1">
                <a:solidFill>
                  <a:srgbClr val="8C6A3F"/>
                </a:solidFill>
                <a:latin typeface="Instrument Serif"/>
              </a:rPr>
              <a:t>and Verdal earns at the narrowest of them</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HOW THE FIGURE WILL BE TESTED</a:t>
            </a:r>
          </a:p>
        </p:txBody>
      </p:sp>
      <p:sp>
        <p:nvSpPr>
          <p:cNvPr id="4" name="TextBox 3::TC[T3|neutral]"/>
          <p:cNvSpPr txBox="1"/>
          <p:nvPr/>
        </p:nvSpPr>
        <p:spPr>
          <a:xfrm>
            <a:off x="612648" y="1600200"/>
            <a:ext cx="6393484" cy="237744"/>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THE FOUR LEVELS AT WHICH A CHARGING FIGURE IS QUOTED, NARROWEST FIRST</a:t>
            </a:r>
          </a:p>
        </p:txBody>
      </p:sp>
      <p:cxnSp>
        <p:nvCxnSpPr>
          <p:cNvPr id="5" name="Connector 4"/>
          <p:cNvCxnSpPr/>
          <p:nvPr/>
        </p:nvCxnSpPr>
        <p:spPr>
          <a:xfrm>
            <a:off x="3911686" y="2702019"/>
            <a:ext cx="0" cy="51984"/>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3911686" y="2754003"/>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3911686" y="2754003"/>
            <a:ext cx="0" cy="51984"/>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3911686" y="3459248"/>
            <a:ext cx="0" cy="5198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3911686" y="3511231"/>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3911686" y="3511231"/>
            <a:ext cx="0" cy="51984"/>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3911686" y="4216476"/>
            <a:ext cx="0" cy="51984"/>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3911686" y="4268460"/>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3911686" y="4268460"/>
            <a:ext cx="0" cy="5198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2942178" y="2048758"/>
            <a:ext cx="1939016" cy="653261"/>
          </a:xfrm>
          <a:prstGeom prst="rect">
            <a:avLst/>
          </a:prstGeom>
          <a:solidFill>
            <a:srgbClr val="E6DED5"/>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3006112" y="2048758"/>
            <a:ext cx="1811146" cy="653261"/>
          </a:xfrm>
          <a:prstGeom prst="rect">
            <a:avLst/>
          </a:prstGeom>
          <a:noFill/>
        </p:spPr>
        <p:txBody>
          <a:bodyPr wrap="square" lIns="25400" tIns="12700" rIns="25400" bIns="12700" anchor="ctr">
            <a:noAutofit/>
          </a:bodyPr>
          <a:lstStyle/>
          <a:p>
            <a:pPr algn="ctr">
              <a:buNone/>
            </a:pPr>
            <a:r>
              <a:rPr sz="1100" b="1">
                <a:solidFill>
                  <a:srgbClr val="221E19"/>
                </a:solidFill>
                <a:latin typeface="DM Sans 14pt"/>
              </a:rPr>
              <a:t>Site-host margin — Verdal</a:t>
            </a:r>
          </a:p>
        </p:txBody>
      </p:sp>
      <p:sp>
        <p:nvSpPr>
          <p:cNvPr id="16" name="Rectangle 15"/>
          <p:cNvSpPr/>
          <p:nvPr/>
        </p:nvSpPr>
        <p:spPr>
          <a:xfrm>
            <a:off x="2314849" y="2805987"/>
            <a:ext cx="3193673" cy="653261"/>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2378784" y="2805987"/>
            <a:ext cx="3065803" cy="653261"/>
          </a:xfrm>
          <a:prstGeom prst="rect">
            <a:avLst/>
          </a:prstGeom>
          <a:noFill/>
        </p:spPr>
        <p:txBody>
          <a:bodyPr wrap="square" lIns="25400" tIns="12700" rIns="25400" bIns="12700" anchor="ctr">
            <a:noAutofit/>
          </a:bodyPr>
          <a:lstStyle/>
          <a:p>
            <a:pPr algn="ctr">
              <a:buNone/>
            </a:pPr>
            <a:r>
              <a:rPr sz="1200" b="0">
                <a:solidFill>
                  <a:srgbClr val="221E19"/>
                </a:solidFill>
                <a:latin typeface="DM Sans 14pt"/>
              </a:rPr>
              <a:t>Operator revenue, gross</a:t>
            </a:r>
          </a:p>
        </p:txBody>
      </p:sp>
      <p:sp>
        <p:nvSpPr>
          <p:cNvPr id="18" name="Rectangle 17"/>
          <p:cNvSpPr/>
          <p:nvPr/>
        </p:nvSpPr>
        <p:spPr>
          <a:xfrm>
            <a:off x="1687520" y="3563215"/>
            <a:ext cx="4448330" cy="653261"/>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1751455" y="3563215"/>
            <a:ext cx="4320461" cy="653261"/>
          </a:xfrm>
          <a:prstGeom prst="rect">
            <a:avLst/>
          </a:prstGeom>
          <a:noFill/>
        </p:spPr>
        <p:txBody>
          <a:bodyPr wrap="square" lIns="25400" tIns="12700" rIns="25400" bIns="12700" anchor="ctr">
            <a:noAutofit/>
          </a:bodyPr>
          <a:lstStyle/>
          <a:p>
            <a:pPr algn="ctr">
              <a:buNone/>
            </a:pPr>
            <a:r>
              <a:rPr sz="1200" b="0">
                <a:solidFill>
                  <a:srgbClr val="221E19"/>
                </a:solidFill>
                <a:latin typeface="DM Sans 14pt"/>
              </a:rPr>
              <a:t>Energy value at the plug</a:t>
            </a:r>
          </a:p>
        </p:txBody>
      </p:sp>
      <p:sp>
        <p:nvSpPr>
          <p:cNvPr id="20" name="Rectangle 19"/>
          <p:cNvSpPr/>
          <p:nvPr/>
        </p:nvSpPr>
        <p:spPr>
          <a:xfrm>
            <a:off x="1060191" y="4320443"/>
            <a:ext cx="5702988" cy="653261"/>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1124126" y="4320443"/>
            <a:ext cx="5575118" cy="653261"/>
          </a:xfrm>
          <a:prstGeom prst="rect">
            <a:avLst/>
          </a:prstGeom>
          <a:noFill/>
        </p:spPr>
        <p:txBody>
          <a:bodyPr wrap="square" lIns="25400" tIns="12700" rIns="25400" bIns="12700" anchor="ctr">
            <a:noAutofit/>
          </a:bodyPr>
          <a:lstStyle/>
          <a:p>
            <a:pPr algn="ctr">
              <a:buNone/>
            </a:pPr>
            <a:r>
              <a:rPr sz="1200" b="0">
                <a:solidFill>
                  <a:srgbClr val="221E19"/>
                </a:solidFill>
                <a:latin typeface="DM Sans 14pt"/>
              </a:rPr>
              <a:t>Infrastructure capex</a:t>
            </a:r>
          </a:p>
        </p:txBody>
      </p:sp>
      <p:sp>
        <p:nvSpPr>
          <p:cNvPr id="22" name="Rectangle 21::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TC[T3|narrative_accent#g1]"/>
          <p:cNvSpPr txBox="1"/>
          <p:nvPr/>
        </p:nvSpPr>
        <p:spPr>
          <a:xfrm>
            <a:off x="768096" y="5504688"/>
            <a:ext cx="6238036" cy="484632"/>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A figure sized at the widest level and applied at Verdal's overstates the prize.</a:t>
            </a:r>
          </a:p>
        </p:txBody>
      </p:sp>
      <p:sp>
        <p:nvSpPr>
          <p:cNvPr id="24" name="Rectangle 23::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5" name="Rectangle 24::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TC[T3|neutral]"/>
          <p:cNvSpPr txBox="1"/>
          <p:nvPr/>
        </p:nvSpPr>
        <p:spPr>
          <a:xfrm>
            <a:off x="7335316" y="171907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WHAT SEPARATES ONE LEVEL FROM THE NEXT</a:t>
            </a:r>
          </a:p>
        </p:txBody>
      </p:sp>
      <p:sp>
        <p:nvSpPr>
          <p:cNvPr id="27" name="TextBox 26::TC[T4|neutral]"/>
          <p:cNvSpPr txBox="1"/>
          <p:nvPr/>
        </p:nvSpPr>
        <p:spPr>
          <a:xfrm>
            <a:off x="7335316" y="2075688"/>
            <a:ext cx="4097426" cy="23774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Capex is spent on charging, not earned from it.</a:t>
            </a:r>
          </a:p>
        </p:txBody>
      </p:sp>
      <p:sp>
        <p:nvSpPr>
          <p:cNvPr id="28" name="TextBox 27::TC[T4|neutral]"/>
          <p:cNvSpPr txBox="1"/>
          <p:nvPr/>
        </p:nvSpPr>
        <p:spPr>
          <a:xfrm>
            <a:off x="7335316" y="2505456"/>
            <a:ext cx="4097426" cy="420624"/>
          </a:xfrm>
          <a:prstGeom prst="rect">
            <a:avLst/>
          </a:prstGeom>
          <a:noFill/>
        </p:spPr>
        <p:txBody>
          <a:bodyPr wrap="square" lIns="25400" tIns="12700" rIns="25400" bIns="12700" anchor="t">
            <a:noAutofit/>
          </a:bodyPr>
          <a:lstStyle/>
          <a:p>
            <a:pPr algn="l">
              <a:buNone/>
            </a:pPr>
            <a:r>
              <a:rPr sz="1100" b="0" dirty="0">
                <a:solidFill>
                  <a:srgbClr val="221E19"/>
                </a:solidFill>
                <a:latin typeface="DM Sans 14pt"/>
              </a:rPr>
              <a:t>•  Energy value passes mostly through to the electricity supplier.</a:t>
            </a:r>
          </a:p>
        </p:txBody>
      </p:sp>
      <p:sp>
        <p:nvSpPr>
          <p:cNvPr id="29" name="TextBox 28::TC[T4|neutral]"/>
          <p:cNvSpPr txBox="1"/>
          <p:nvPr/>
        </p:nvSpPr>
        <p:spPr>
          <a:xfrm>
            <a:off x="7335316" y="2969242"/>
            <a:ext cx="4097426" cy="420624"/>
          </a:xfrm>
          <a:prstGeom prst="rect">
            <a:avLst/>
          </a:prstGeom>
          <a:noFill/>
        </p:spPr>
        <p:txBody>
          <a:bodyPr wrap="square" lIns="25400" tIns="12700" rIns="25400" bIns="12700" anchor="t">
            <a:noAutofit/>
          </a:bodyPr>
          <a:lstStyle/>
          <a:p>
            <a:pPr algn="l">
              <a:buNone/>
            </a:pPr>
            <a:r>
              <a:rPr sz="1100" b="0" dirty="0">
                <a:solidFill>
                  <a:srgbClr val="221E19"/>
                </a:solidFill>
                <a:latin typeface="DM Sans 14pt"/>
              </a:rPr>
              <a:t>•  Operator revenue is gross, before energy, hardware and grid.</a:t>
            </a:r>
          </a:p>
        </p:txBody>
      </p:sp>
      <p:sp>
        <p:nvSpPr>
          <p:cNvPr id="30" name="Rectangle 29::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TC[T3|neutral]"/>
          <p:cNvSpPr txBox="1"/>
          <p:nvPr/>
        </p:nvSpPr>
        <p:spPr>
          <a:xfrm>
            <a:off x="7335316" y="4050792"/>
            <a:ext cx="4097426" cy="274320"/>
          </a:xfrm>
          <a:prstGeom prst="rect">
            <a:avLst/>
          </a:prstGeom>
          <a:noFill/>
        </p:spPr>
        <p:txBody>
          <a:bodyPr wrap="square" lIns="25400" tIns="12700" rIns="25400" bIns="12700" anchor="t">
            <a:noAutofit/>
          </a:bodyPr>
          <a:lstStyle/>
          <a:p>
            <a:pPr algn="l">
              <a:buNone/>
            </a:pPr>
            <a:r>
              <a:rPr sz="1100" b="1">
                <a:solidFill>
                  <a:srgbClr val="221E19"/>
                </a:solidFill>
                <a:latin typeface="DM Sans 14pt"/>
              </a:rPr>
              <a:t>WHY ONLY VERDAL'S LEVEL MATTERS HERE</a:t>
            </a:r>
          </a:p>
        </p:txBody>
      </p:sp>
      <p:sp>
        <p:nvSpPr>
          <p:cNvPr id="33" name="TextBox 32::TC[T4|neutral]"/>
          <p:cNvSpPr txBox="1"/>
          <p:nvPr/>
        </p:nvSpPr>
        <p:spPr>
          <a:xfrm>
            <a:off x="7335316" y="4407408"/>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Verdal is a landowner: a fee, a share, or the operating margin.</a:t>
            </a:r>
          </a:p>
        </p:txBody>
      </p:sp>
      <p:sp>
        <p:nvSpPr>
          <p:cNvPr id="34" name="TextBox 33::TC[T4|neutral]"/>
          <p:cNvSpPr txBox="1"/>
          <p:nvPr/>
        </p:nvSpPr>
        <p:spPr>
          <a:xfrm>
            <a:off x="7335316" y="4959096"/>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Each level is a fraction of the wider one beneath it here.</a:t>
            </a:r>
          </a:p>
        </p:txBody>
      </p:sp>
      <p:sp>
        <p:nvSpPr>
          <p:cNvPr id="35" name="TextBox 34::TC[T4|neutral]"/>
          <p:cNvSpPr txBox="1"/>
          <p:nvPr/>
        </p:nvSpPr>
        <p:spPr>
          <a:xfrm>
            <a:off x="7335316" y="5510784"/>
            <a:ext cx="4097426" cy="420624"/>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  That arithmetic is what WP1 exists to prevent getting wrong.</a:t>
            </a:r>
          </a:p>
        </p:txBody>
      </p:sp>
      <p:sp>
        <p:nvSpPr>
          <p:cNvPr id="36" name="TextBox 35::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engagement methodologies 01-06, VG-STRAT-2026-07. No analytical result is presented at kick-off.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figure is located rather than reproduced or dismissed — </a:t>
            </a:r>
            <a:r>
              <a:rPr sz="2200" b="0" i="1">
                <a:solidFill>
                  <a:srgbClr val="8C6A3F"/>
                </a:solidFill>
                <a:latin typeface="Instrument Serif"/>
              </a:rPr>
              <a:t>three steps, and three things the method deliberately will not do</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HOW THE FIGURE WILL BE TESTED</a:t>
            </a:r>
          </a:p>
        </p:txBody>
      </p:sp>
      <p:sp>
        <p:nvSpPr>
          <p:cNvPr id="4" name="TextBox 3::TC[T3|neutral]"/>
          <p:cNvSpPr txBox="1"/>
          <p:nvPr/>
        </p:nvSpPr>
        <p:spPr>
          <a:xfrm>
            <a:off x="612648" y="1600200"/>
            <a:ext cx="5346192"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1 · RECONSTRUCT — LOCATE EVERY CONSTRUCTION OF THIS ORDER</a:t>
            </a:r>
          </a:p>
        </p:txBody>
      </p:sp>
      <p:sp>
        <p:nvSpPr>
          <p:cNvPr id="5" name="TextBox 4::TC[T4|neutral]"/>
          <p:cNvSpPr txBox="1"/>
          <p:nvPr/>
        </p:nvSpPr>
        <p:spPr>
          <a:xfrm>
            <a:off x="612648" y="1929384"/>
            <a:ext cx="5346192" cy="1513332"/>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Find each published figure near this magnitude for Europe around 2030 and record, at source, exactly what it measures, its geography and its horizon. A number read through a secondary summary is not read at source, and the distinction decides whether the reconstruction holds.</a:t>
            </a:r>
          </a:p>
        </p:txBody>
      </p:sp>
      <p:sp>
        <p:nvSpPr>
          <p:cNvPr id="6" name="TextBox 5::TC[T3|neutral]"/>
          <p:cNvSpPr txBox="1"/>
          <p:nvPr/>
        </p:nvSpPr>
        <p:spPr>
          <a:xfrm>
            <a:off x="6233160" y="1600200"/>
            <a:ext cx="5346192"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2 · BUILD VERDAL'S OWN FUNNEL, BASIS BY BASIS</a:t>
            </a:r>
          </a:p>
        </p:txBody>
      </p:sp>
      <p:sp>
        <p:nvSpPr>
          <p:cNvPr id="7" name="TextBox 6::TC[T4|neutral]"/>
          <p:cNvSpPr txBox="1"/>
          <p:nvPr/>
        </p:nvSpPr>
        <p:spPr>
          <a:xfrm>
            <a:off x="6233160" y="1929384"/>
            <a:ext cx="5346192" cy="1513332"/>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European public charging energy, then the destination-charging share, then the grocery share of destination charging, then the six countries, then Verdal's addressable share, then margin per kWh at the site-host level. Every step states its basis and its confidence level.</a:t>
            </a:r>
          </a:p>
        </p:txBody>
      </p:sp>
      <p:sp>
        <p:nvSpPr>
          <p:cNvPr id="8" name="TextBox 7::TC[T3|neutral]"/>
          <p:cNvSpPr txBox="1"/>
          <p:nvPr/>
        </p:nvSpPr>
        <p:spPr>
          <a:xfrm>
            <a:off x="612648" y="3680460"/>
            <a:ext cx="5346192"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3 · PUT BOTH FIGURES ON ONE EXHIBIT</a:t>
            </a:r>
          </a:p>
        </p:txBody>
      </p:sp>
      <p:sp>
        <p:nvSpPr>
          <p:cNvPr id="9" name="TextBox 8::TC[T4|neutral]"/>
          <p:cNvSpPr txBox="1"/>
          <p:nvPr/>
        </p:nvSpPr>
        <p:spPr>
          <a:xfrm>
            <a:off x="612648" y="4009644"/>
            <a:ext cx="5346192" cy="1513332"/>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The Board's number and the Verdal-level number side by side, with the perimeter difference visible and the bridge between them drawn. That page is the deliverable of the work package; everything before it exists to make it defensible.</a:t>
            </a:r>
          </a:p>
        </p:txBody>
      </p:sp>
      <p:sp>
        <p:nvSpPr>
          <p:cNvPr id="10" name="TextBox 9::TC[T3|neutral]"/>
          <p:cNvSpPr txBox="1"/>
          <p:nvPr/>
        </p:nvSpPr>
        <p:spPr>
          <a:xfrm>
            <a:off x="6233160" y="3680460"/>
            <a:ext cx="5346192" cy="274320"/>
          </a:xfrm>
          <a:prstGeom prst="rect">
            <a:avLst/>
          </a:prstGeom>
          <a:noFill/>
        </p:spPr>
        <p:txBody>
          <a:bodyPr wrap="none" lIns="25400" tIns="12700" rIns="25400" bIns="12700" anchor="t">
            <a:noAutofit/>
          </a:bodyPr>
          <a:lstStyle/>
          <a:p>
            <a:pPr algn="l">
              <a:buNone/>
            </a:pPr>
            <a:r>
              <a:rPr sz="1100" b="1">
                <a:solidFill>
                  <a:srgbClr val="221E19"/>
                </a:solidFill>
                <a:latin typeface="DM Sans 14pt"/>
              </a:rPr>
              <a:t>WHAT THE METHOD DELIBERATELY REFUSES TO DO</a:t>
            </a:r>
          </a:p>
        </p:txBody>
      </p:sp>
      <p:sp>
        <p:nvSpPr>
          <p:cNvPr id="11" name="TextBox 10::TC[T4|neutral]"/>
          <p:cNvSpPr txBox="1"/>
          <p:nvPr/>
        </p:nvSpPr>
        <p:spPr>
          <a:xfrm>
            <a:off x="6233160" y="4009644"/>
            <a:ext cx="5346192" cy="1513332"/>
          </a:xfrm>
          <a:prstGeom prst="rect">
            <a:avLst/>
          </a:prstGeom>
          <a:noFill/>
        </p:spPr>
        <p:txBody>
          <a:bodyPr wrap="square" lIns="25400" tIns="12700" rIns="25400" bIns="12700" anchor="t">
            <a:noAutofit/>
          </a:bodyPr>
          <a:lstStyle/>
          <a:p>
            <a:pPr algn="l">
              <a:buNone/>
            </a:pPr>
            <a:r>
              <a:rPr sz="1100" b="0">
                <a:solidFill>
                  <a:srgbClr val="221E19"/>
                </a:solidFill>
                <a:latin typeface="DM Sans 14pt"/>
              </a:rPr>
              <a:t>It does not re-forecast the European market — a fifth forecast added to four existing ones settles nothing. It does not start from the assumption that the Board figure is wrong. And it does not fill an undisclosed line with a plausible value: where a figure cannot be sourced, the deck says so and bounds it.</a:t>
            </a:r>
          </a:p>
        </p:txBody>
      </p:sp>
      <p:sp>
        <p:nvSpPr>
          <p:cNvPr id="12" name="Rectangle 11::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A refutation, if there is one, has to be earned from sources — it is not the starting hypothesis.</a:t>
            </a:r>
          </a:p>
        </p:txBody>
      </p:sp>
      <p:sp>
        <p:nvSpPr>
          <p:cNvPr id="14" name="TextBox 13::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engagement methodologies 01-06, VG-STRAT-2026-07. No analytical result is presented at kick-off.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TCZONE[0.670,1.750,11.993,4.350]">
    <p:spTree>
      <p:nvGrpSpPr>
        <p:cNvPr id="1" name=""/>
        <p:cNvGrpSpPr/>
        <p:nvPr/>
      </p:nvGrpSpPr>
      <p:grpSpPr>
        <a:xfrm>
          <a:off x="0" y="0"/>
          <a:ext cx="0" cy="0"/>
          <a:chOff x="0" y="0"/>
          <a:chExt cx="0" cy="0"/>
        </a:xfrm>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No published source has yet been found stating the claim in those terms, </a:t>
            </a:r>
            <a:r>
              <a:rPr sz="2000" b="0" i="1">
                <a:solidFill>
                  <a:srgbClr val="8C6A3F"/>
                </a:solidFill>
                <a:latin typeface="Instrument Serif"/>
              </a:rPr>
              <a:t>which is why the Board paper's own citation is the first item we ask for</a:t>
            </a:r>
          </a:p>
        </p:txBody>
      </p:sp>
      <p:sp>
        <p:nvSpPr>
          <p:cNvPr id="3" name="TextBox 2::TC[T1|neutral]"/>
          <p:cNvSpPr txBox="1"/>
          <p:nvPr/>
        </p:nvSpPr>
        <p:spPr>
          <a:xfrm>
            <a:off x="612648" y="274320"/>
            <a:ext cx="10963656" cy="219456"/>
          </a:xfrm>
          <a:prstGeom prst="rect">
            <a:avLst/>
          </a:prstGeom>
          <a:noFill/>
        </p:spPr>
        <p:txBody>
          <a:bodyPr wrap="none" lIns="25400" tIns="12700" rIns="25400" bIns="12700" anchor="t">
            <a:noAutofit/>
          </a:bodyPr>
          <a:lstStyle/>
          <a:p>
            <a:pPr algn="l">
              <a:buNone/>
            </a:pPr>
            <a:r>
              <a:rPr sz="1050" b="1">
                <a:solidFill>
                  <a:srgbClr val="625E5A"/>
                </a:solidFill>
                <a:latin typeface="JetBrains Mono ExtraBold"/>
              </a:rPr>
              <a:t>HOW THE FIGURE WILL BE TESTED</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TC[T4|neutral]"/>
          <p:cNvSpPr txBox="1"/>
          <p:nvPr/>
        </p:nvSpPr>
        <p:spPr>
          <a:xfrm>
            <a:off x="685800"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Construction type</a:t>
            </a:r>
          </a:p>
        </p:txBody>
      </p:sp>
      <p:sp>
        <p:nvSpPr>
          <p:cNvPr id="6" name="TextBox 5::TC[T4|neutral]"/>
          <p:cNvSpPr txBox="1"/>
          <p:nvPr/>
        </p:nvSpPr>
        <p:spPr>
          <a:xfrm>
            <a:off x="3427476"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What it measures</a:t>
            </a:r>
          </a:p>
        </p:txBody>
      </p:sp>
      <p:sp>
        <p:nvSpPr>
          <p:cNvPr id="7" name="TextBox 6::TC[T4|neutral]"/>
          <p:cNvSpPr txBox="1"/>
          <p:nvPr/>
        </p:nvSpPr>
        <p:spPr>
          <a:xfrm>
            <a:off x="6169152" y="1655064"/>
            <a:ext cx="2595372" cy="274320"/>
          </a:xfrm>
          <a:prstGeom prst="rect">
            <a:avLst/>
          </a:prstGeom>
          <a:noFill/>
        </p:spPr>
        <p:txBody>
          <a:bodyPr wrap="none" lIns="25400" tIns="12700" rIns="25400" bIns="12700" anchor="ctr">
            <a:noAutofit/>
          </a:bodyPr>
          <a:lstStyle/>
          <a:p>
            <a:pPr algn="l">
              <a:buNone/>
            </a:pPr>
            <a:r>
              <a:rPr sz="1100" b="1">
                <a:solidFill>
                  <a:srgbClr val="FFFFFF"/>
                </a:solidFill>
                <a:latin typeface="DM Sans 14pt"/>
              </a:rPr>
              <a:t>Horizon and geography</a:t>
            </a:r>
          </a:p>
        </p:txBody>
      </p:sp>
      <p:sp>
        <p:nvSpPr>
          <p:cNvPr id="8" name="TextBox 7::TC[T4|neutral]"/>
          <p:cNvSpPr txBox="1"/>
          <p:nvPr/>
        </p:nvSpPr>
        <p:spPr>
          <a:xfrm>
            <a:off x="8910828" y="1655064"/>
            <a:ext cx="2595372" cy="274320"/>
          </a:xfrm>
          <a:prstGeom prst="rect">
            <a:avLst/>
          </a:prstGeom>
          <a:noFill/>
        </p:spPr>
        <p:txBody>
          <a:bodyPr wrap="none" lIns="25400" tIns="12700" rIns="25400" bIns="12700" anchor="ctr">
            <a:noAutofit/>
          </a:bodyPr>
          <a:lstStyle/>
          <a:p>
            <a:pPr algn="l">
              <a:buNone/>
            </a:pPr>
            <a:r>
              <a:rPr sz="1000" b="1">
                <a:solidFill>
                  <a:srgbClr val="FFFFFF"/>
                </a:solidFill>
                <a:latin typeface="DM Sans 14pt"/>
              </a:rPr>
              <a:t>Why it is not the confirmed source</a:t>
            </a:r>
          </a:p>
        </p:txBody>
      </p:sp>
      <p:sp>
        <p:nvSpPr>
          <p:cNvPr id="9" name="Rectangle 8::TC[T5|furniture]"/>
          <p:cNvSpPr/>
          <p:nvPr/>
        </p:nvSpPr>
        <p:spPr>
          <a:xfrm>
            <a:off x="612648" y="1984248"/>
            <a:ext cx="10966704" cy="8615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TC[T4|neutral]"/>
          <p:cNvSpPr txBox="1"/>
          <p:nvPr/>
        </p:nvSpPr>
        <p:spPr>
          <a:xfrm>
            <a:off x="685800" y="1984248"/>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A traceable primary source</a:t>
            </a:r>
          </a:p>
        </p:txBody>
      </p:sp>
      <p:sp>
        <p:nvSpPr>
          <p:cNvPr id="11" name="TextBox 10::TC[T4|neutral]"/>
          <p:cNvSpPr txBox="1"/>
          <p:nvPr/>
        </p:nvSpPr>
        <p:spPr>
          <a:xfrm>
            <a:off x="3427476" y="1984248"/>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originating document behind the Board paper's figure, whatever it turns out to measure</a:t>
            </a:r>
          </a:p>
        </p:txBody>
      </p:sp>
      <p:sp>
        <p:nvSpPr>
          <p:cNvPr id="12" name="TextBox 11::TC[T4|neutral]"/>
          <p:cNvSpPr txBox="1"/>
          <p:nvPr/>
        </p:nvSpPr>
        <p:spPr>
          <a:xfrm>
            <a:off x="6169152" y="1984248"/>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Would match the claim exactly, by definition</a:t>
            </a:r>
          </a:p>
        </p:txBody>
      </p:sp>
      <p:sp>
        <p:nvSpPr>
          <p:cNvPr id="13" name="TextBox 12::TC[T4|neutral]"/>
          <p:cNvSpPr txBox="1"/>
          <p:nvPr/>
        </p:nvSpPr>
        <p:spPr>
          <a:xfrm>
            <a:off x="8910828" y="1984248"/>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Searched for and not found. Two independent passes of the published literature returned no source stating the claim in those terms. Requested as DR-01.</a:t>
            </a:r>
          </a:p>
        </p:txBody>
      </p:sp>
      <p:sp>
        <p:nvSpPr>
          <p:cNvPr id="14" name="Rectangle 13::TC[T5|furniture]"/>
          <p:cNvSpPr/>
          <p:nvPr/>
        </p:nvSpPr>
        <p:spPr>
          <a:xfrm>
            <a:off x="612648" y="2845752"/>
            <a:ext cx="10966704" cy="86150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TC[T4|neutral]"/>
          <p:cNvSpPr txBox="1"/>
          <p:nvPr/>
        </p:nvSpPr>
        <p:spPr>
          <a:xfrm>
            <a:off x="685800" y="2845752"/>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Cumulative build-out capex</a:t>
            </a:r>
          </a:p>
        </p:txBody>
      </p:sp>
      <p:sp>
        <p:nvSpPr>
          <p:cNvPr id="16" name="TextBox 15::TC[T4|neutral]"/>
          <p:cNvSpPr txBox="1"/>
          <p:nvPr/>
        </p:nvSpPr>
        <p:spPr>
          <a:xfrm>
            <a:off x="3427476" y="2845752"/>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What building the European charging network costs — money spent on charging, not earned from it, and earned by equipment makers and installers</a:t>
            </a:r>
          </a:p>
        </p:txBody>
      </p:sp>
      <p:sp>
        <p:nvSpPr>
          <p:cNvPr id="17" name="TextBox 16::TC[T4|neutral]"/>
          <p:cNvSpPr txBox="1"/>
          <p:nvPr/>
        </p:nvSpPr>
        <p:spPr>
          <a:xfrm>
            <a:off x="6169152" y="2845752"/>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Cumulative to 2030, Europe</a:t>
            </a:r>
          </a:p>
        </p:txBody>
      </p:sp>
      <p:sp>
        <p:nvSpPr>
          <p:cNvPr id="18" name="TextBox 17::TC[T4|neutral]"/>
          <p:cNvSpPr txBox="1"/>
          <p:nvPr/>
        </p:nvSpPr>
        <p:spPr>
          <a:xfrm>
            <a:off x="8910828" y="2845752"/>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A cumulative total is not an annual market, and the paper does not say which of the two it means. The two readings differ by roughly seven times.</a:t>
            </a:r>
          </a:p>
        </p:txBody>
      </p:sp>
      <p:sp>
        <p:nvSpPr>
          <p:cNvPr id="19" name="Rectangle 18::TC[T5|furniture]"/>
          <p:cNvSpPr/>
          <p:nvPr/>
        </p:nvSpPr>
        <p:spPr>
          <a:xfrm>
            <a:off x="612648" y="3707257"/>
            <a:ext cx="10966704" cy="100907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TC[T4|neutral]"/>
          <p:cNvSpPr txBox="1"/>
          <p:nvPr/>
        </p:nvSpPr>
        <p:spPr>
          <a:xfrm>
            <a:off x="685800" y="3707257"/>
            <a:ext cx="2595372" cy="1009077"/>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Annual energy value at the plug</a:t>
            </a:r>
          </a:p>
        </p:txBody>
      </p:sp>
      <p:sp>
        <p:nvSpPr>
          <p:cNvPr id="21" name="TextBox 20::TC[T4|neutral]"/>
          <p:cNvSpPr txBox="1"/>
          <p:nvPr/>
        </p:nvSpPr>
        <p:spPr>
          <a:xfrm>
            <a:off x="3427476" y="3707257"/>
            <a:ext cx="2595372" cy="1009077"/>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whole electricity bill through European public charge points in a single year, before any cost is deducted</a:t>
            </a:r>
          </a:p>
        </p:txBody>
      </p:sp>
      <p:sp>
        <p:nvSpPr>
          <p:cNvPr id="22" name="TextBox 21::TC[T4|neutral]"/>
          <p:cNvSpPr txBox="1"/>
          <p:nvPr/>
        </p:nvSpPr>
        <p:spPr>
          <a:xfrm>
            <a:off x="6169152" y="3707257"/>
            <a:ext cx="2595372" cy="1009077"/>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Annual 2030, Europe</a:t>
            </a:r>
          </a:p>
        </p:txBody>
      </p:sp>
      <p:sp>
        <p:nvSpPr>
          <p:cNvPr id="23" name="TextBox 22::TC[T4|neutral]"/>
          <p:cNvSpPr txBox="1"/>
          <p:nvPr/>
        </p:nvSpPr>
        <p:spPr>
          <a:xfrm>
            <a:off x="8910828" y="3707257"/>
            <a:ext cx="2595372" cy="1009077"/>
          </a:xfrm>
          <a:prstGeom prst="rect">
            <a:avLst/>
          </a:prstGeom>
          <a:noFill/>
        </p:spPr>
        <p:txBody>
          <a:bodyPr wrap="square" lIns="25400" tIns="12700" rIns="25400" bIns="12700" anchor="ctr">
            <a:noAutofit/>
          </a:bodyPr>
          <a:lstStyle/>
          <a:p>
            <a:pPr algn="l">
              <a:buNone/>
            </a:pPr>
            <a:r>
              <a:rPr sz="1050" b="0">
                <a:solidFill>
                  <a:srgbClr val="221E19"/>
                </a:solidFill>
                <a:latin typeface="DM Sans 14pt"/>
              </a:rPr>
              <a:t>Most of it is the cost of the electricity itself and passes to the supplier. The published range across sources is wide enough to bracket the claim from either side.</a:t>
            </a:r>
          </a:p>
        </p:txBody>
      </p:sp>
      <p:sp>
        <p:nvSpPr>
          <p:cNvPr id="24" name="Rectangle 23::TC[T5|furniture]"/>
          <p:cNvSpPr/>
          <p:nvPr/>
        </p:nvSpPr>
        <p:spPr>
          <a:xfrm>
            <a:off x="612648" y="4716335"/>
            <a:ext cx="10966704" cy="86150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TC[T4|neutral]"/>
          <p:cNvSpPr txBox="1"/>
          <p:nvPr/>
        </p:nvSpPr>
        <p:spPr>
          <a:xfrm>
            <a:off x="685800" y="4716335"/>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Equipment-market forecasts</a:t>
            </a:r>
          </a:p>
        </p:txBody>
      </p:sp>
      <p:sp>
        <p:nvSpPr>
          <p:cNvPr id="26" name="TextBox 25::TC[T4|neutral]"/>
          <p:cNvSpPr txBox="1"/>
          <p:nvPr/>
        </p:nvSpPr>
        <p:spPr>
          <a:xfrm>
            <a:off x="3427476" y="4716335"/>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Sales of charging hardware, installation and embedded software across the European market</a:t>
            </a:r>
          </a:p>
        </p:txBody>
      </p:sp>
      <p:sp>
        <p:nvSpPr>
          <p:cNvPr id="27" name="TextBox 26::TC[T4|neutral]"/>
          <p:cNvSpPr txBox="1"/>
          <p:nvPr/>
        </p:nvSpPr>
        <p:spPr>
          <a:xfrm>
            <a:off x="6169152" y="4716335"/>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Annual 2033 and 2034, Europe or EU-27</a:t>
            </a:r>
          </a:p>
        </p:txBody>
      </p:sp>
      <p:sp>
        <p:nvSpPr>
          <p:cNvPr id="28" name="TextBox 27::TC[T4|neutral]"/>
          <p:cNvSpPr txBox="1"/>
          <p:nvPr/>
        </p:nvSpPr>
        <p:spPr>
          <a:xfrm>
            <a:off x="8910828" y="4716335"/>
            <a:ext cx="2595372" cy="861504"/>
          </a:xfrm>
          <a:prstGeom prst="rect">
            <a:avLst/>
          </a:prstGeom>
          <a:noFill/>
        </p:spPr>
        <p:txBody>
          <a:bodyPr wrap="square" lIns="25400" tIns="12700" rIns="25400" bIns="12700" anchor="ctr">
            <a:noAutofit/>
          </a:bodyPr>
          <a:lstStyle/>
          <a:p>
            <a:pPr algn="l">
              <a:buNone/>
            </a:pPr>
            <a:r>
              <a:rPr sz="1100" b="0">
                <a:solidFill>
                  <a:srgbClr val="221E19"/>
                </a:solidFill>
                <a:latin typeface="DM Sans 14pt"/>
              </a:rPr>
              <a:t>The horizon is not 2030, so the figure is not comparable as stated. Three of the closest digit matches carry horizons three or four years later.</a:t>
            </a:r>
          </a:p>
        </p:txBody>
      </p:sp>
      <p:sp>
        <p:nvSpPr>
          <p:cNvPr id="29" name="Rectangle 2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TC[T3|neutral]"/>
          <p:cNvSpPr txBox="1"/>
          <p:nvPr/>
        </p:nvSpPr>
        <p:spPr>
          <a:xfrm>
            <a:off x="768096" y="5724144"/>
            <a:ext cx="10810951" cy="265176"/>
          </a:xfrm>
          <a:prstGeom prst="rect">
            <a:avLst/>
          </a:prstGeom>
          <a:noFill/>
        </p:spPr>
        <p:txBody>
          <a:bodyPr wrap="square" lIns="25400" tIns="12700" rIns="25400" bIns="12700" anchor="b">
            <a:noAutofit/>
          </a:bodyPr>
          <a:lstStyle/>
          <a:p>
            <a:pPr algn="l">
              <a:buNone/>
            </a:pPr>
            <a:r>
              <a:rPr sz="1300" b="1">
                <a:solidFill>
                  <a:srgbClr val="221E19"/>
                </a:solidFill>
                <a:latin typeface="DM Sans 14pt"/>
              </a:rPr>
              <a:t>→  None of these is ranked against the others. The paper's own citation is what would settle it.</a:t>
            </a:r>
          </a:p>
        </p:txBody>
      </p:sp>
      <p:sp>
        <p:nvSpPr>
          <p:cNvPr id="31" name="TextBox 30::TC[T5|neutral]"/>
          <p:cNvSpPr txBox="1"/>
          <p:nvPr/>
        </p:nvSpPr>
        <p:spPr>
          <a:xfrm>
            <a:off x="612648" y="6108192"/>
            <a:ext cx="10966704" cy="219456"/>
          </a:xfrm>
          <a:prstGeom prst="rect">
            <a:avLst/>
          </a:prstGeom>
          <a:noFill/>
        </p:spPr>
        <p:txBody>
          <a:bodyPr wrap="none" lIns="25400" tIns="12700" rIns="25400" bIns="12700" anchor="t">
            <a:noAutofit/>
          </a:bodyPr>
          <a:lstStyle/>
          <a:p>
            <a:pPr algn="l">
              <a:buNone/>
            </a:pPr>
            <a:r>
              <a:rPr sz="950" b="0">
                <a:solidFill>
                  <a:srgbClr val="625E5A"/>
                </a:solidFill>
                <a:latin typeface="JetBrains Mono Medium"/>
              </a:rPr>
              <a:t>Source: published market and industry literature reviewed to 27 July 2026. No figure is attributed to the Board paper, whose source has not been identified.</a:t>
            </a:r>
          </a:p>
        </p:txBody>
      </p:sp>
    </p:spTree>
  </p:cSld>
  <p:clrMapOvr>
    <a:masterClrMapping/>
  </p:clrMapOvr>
</p:sld>
</file>

<file path=ppt/theme/theme1.xml><?xml version="1.0" encoding="utf-8"?>
<a:theme xmlns:a="http://schemas.openxmlformats.org/drawingml/2006/main" name="Office Theme [1784174345852]">
  <a:themeElements>
    <a:clrScheme name="Office">
      <a:dk1>
        <a:srgbClr val="1A120D"/>
      </a:dk1>
      <a:lt1>
        <a:srgbClr val="F4EBE0"/>
      </a:lt1>
      <a:dk2>
        <a:srgbClr val="8A7865"/>
      </a:dk2>
      <a:lt2>
        <a:srgbClr val="EBE0D0"/>
      </a:lt2>
      <a:accent1>
        <a:srgbClr val="8C6A3F"/>
      </a:accent1>
      <a:accent2>
        <a:srgbClr val="2D8659"/>
      </a:accent2>
      <a:accent3>
        <a:srgbClr val="B3402F"/>
      </a:accent3>
      <a:accent4>
        <a:srgbClr val="5C4A3A"/>
      </a:accent4>
      <a:accent5>
        <a:srgbClr val="6E6B64"/>
      </a:accent5>
      <a:accent6>
        <a:srgbClr val="8A7865"/>
      </a:accent6>
      <a:hlink>
        <a:srgbClr val="467886"/>
      </a:hlink>
      <a:folHlink>
        <a:srgbClr val="96607D"/>
      </a:folHlink>
    </a:clrScheme>
    <a:fontScheme name="Office">
      <a:majorFont>
        <a:latin typeface="Instrument Serif"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646534-47AF-084B-8881-43A4F7870443}">
  <we:reference id="wa200010001" version="1.0.0.1" store="en-US" storeType="OMEX"/>
  <we:alternateReferences>
    <we:reference id="WA200010001" version="1.0.0.1" store="" storeType="OMEX"/>
  </we:alternateReferences>
  <we:properties>
    <we:property name="claude.fileId" value="&quot;6f129201-3a2d-4d0a-8e7e-d56daa04a2c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725</TotalTime>
  <Words>2790</Words>
  <Application>Microsoft Macintosh PowerPoint</Application>
  <PresentationFormat>Widescreen</PresentationFormat>
  <Paragraphs>242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DM Sans 14pt</vt:lpstr>
      <vt:lpstr>Instrument Serif</vt:lpstr>
      <vt:lpstr>JetBrains Mono ExtraBold</vt:lpstr>
      <vt:lpstr>JetBrains Mono Medium</vt:lpstr>
      <vt:lpstr>Office Theme [1784174345852]</vt:lpstr>
      <vt:lpstr>EV charging: strategic options</vt:lpstr>
      <vt:lpstr>This hour settles the method and the inputs, not the answer — and three of the six decisions cannot wait for the interim</vt:lpstr>
      <vt:lpstr>The mandate</vt:lpstr>
      <vt:lpstr>One decision breaks into six work packages, and three of them start on public evidence while the other three wait on Verdal</vt:lpstr>
      <vt:lpstr>Three work packages start on 4 August on public data alone, which makes 11 August — not the analysis — the date that decides the quality of the answer</vt:lpstr>
      <vt:lpstr>How the figure will be tested</vt:lpstr>
      <vt:lpstr>Charging market figures are quoted at four levels that differ by orders of magnitude, and Verdal earns at the narrowest of them</vt:lpstr>
      <vt:lpstr>The figure is located rather than reproduced or dismissed — three steps, and three things the method deliberately will not do</vt:lpstr>
      <vt:lpstr>No published source has yet been found stating the claim in those terms, which is why the Board paper's own citation is the first item we ask for</vt:lpstr>
      <vt:lpstr>What can and cannot be established</vt:lpstr>
      <vt:lpstr>Three things cannot be produced inside this mandate; each is named now, with the substitute that replaces it</vt:lpstr>
      <vt:lpstr>The engagement runs on four hypotheses, and every one of them is open today — the work is designed to close them, not to confirm them</vt:lpstr>
      <vt:lpstr>What we need from Verdal</vt:lpstr>
      <vt:lpstr>Twenty items are requested and six block analysis; the two that matter most together define what Verdal already earns</vt:lpstr>
      <vt:lpstr>Four dates carry the engagement, and 11 August decides its quality — after it, the analysis runs on our assumptions rather than Verdal's data</vt:lpstr>
      <vt:lpstr>Six decisions are asked of this meeting, and the cheapest unblocks the most: which six countries are in scope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Jean-Christophe Lanoix</dc:creator>
  <cp:lastModifiedBy>Jean-Christophe Lanoix</cp:lastModifiedBy>
  <cp:revision>22</cp:revision>
  <dcterms:created xsi:type="dcterms:W3CDTF">2026-07-15T16:09:50Z</dcterms:created>
  <dcterms:modified xsi:type="dcterms:W3CDTF">2026-07-27T14:34:48Z</dcterms:modified>
</cp:coreProperties>
</file>