
<file path=[Content_Types].xml><?xml version="1.0" encoding="utf-8"?>
<Types xmlns="http://schemas.openxmlformats.org/package/2006/content-types">
  <Default Extension="jpeg" ContentType="image/jpeg"/>
  <Default Extension="rels" ContentType="application/vnd.openxmlformats-package.relationships+xml"/>
  <Default Extension="xml" ContentType="application/xml"/>
  <Override PartName="/docProps/app.xml" ContentType="application/vnd.openxmlformats-officedocument.extended-properties+xml"/>
  <Override PartName="/docProps/core.xml" ContentType="application/vnd.openxmlformats-package.core-properties+xml"/>
  <Override PartName="/ppt/presProps.xml" ContentType="application/vnd.openxmlformats-officedocument.presentationml.presProps+xml"/>
  <Override PartName="/ppt/presentation.xml" ContentType="application/vnd.openxmlformats-officedocument.presentationml.presentation.main+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Masters/slideMaster1.xml" ContentType="application/vnd.openxmlformats-officedocument.presentationml.slideMaster+xml"/>
  <Override PartName="/ppt/slides/slide1.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tableStyles.xml" ContentType="application/vnd.openxmlformats-officedocument.presentationml.tableStyles+xml"/>
  <Override PartName="/ppt/theme/theme1.xml" ContentType="application/vnd.openxmlformats-officedocument.theme+xml"/>
  <Override PartName="/ppt/viewProps.xml" ContentType="application/vnd.openxmlformats-officedocument.presentationml.viewProps+xml"/>
  <Override PartName="/ppt/webextensions/taskpanes.xml" ContentType="application/vnd.ms-office.webextensiontaskpanes+xml"/>
  <Override PartName="/ppt/webextensions/webextension1.xml" ContentType="application/vnd.ms-office.webextension+xml"/>
</Types>
</file>

<file path=_rels/.rels><?xml version='1.0' encoding='UTF-8' standalone='yes'?>
<Relationships xmlns="http://schemas.openxmlformats.org/package/2006/relationships"><Relationship Id="rId1" Type="http://schemas.microsoft.com/office/2011/relationships/webextensiontaskpanes" Target="ppt/webextensions/taskpanes.xml"/><Relationship Id="rId2" Type="http://schemas.openxmlformats.org/officeDocument/2006/relationships/officeDocument" Target="ppt/presentation.xml"/><Relationship Id="rId3" Type="http://schemas.openxmlformats.org/package/2006/relationships/metadata/thumbnail" Target="docProps/thumbnail.jpeg"/><Relationship Id="rId4" Type="http://schemas.openxmlformats.org/package/2006/relationships/metadata/core-properties" Target="docProps/core.xml"/><Relationship Id="rId5"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708" r:id="rId1"/>
  </p:sldMasterIdLst>
  <p:sldIdLst>
    <p:sldId id="256" r:id="rId5"/>
    <p:sldId id="257" r:id="rId4"/>
    <p:sldId id="258" r:id="rId3"/>
    <p:sldId id="259" r:id="rId2"/>
    <p:sldId id="260" r:id="rId10"/>
    <p:sldId id="261" r:id="rId11"/>
    <p:sldId id="262" r:id="rId12"/>
    <p:sldId id="263" r:id="rId13"/>
    <p:sldId id="264" r:id="rId14"/>
    <p:sldId id="265" r:id="rId15"/>
    <p:sldId id="266" r:id="rId16"/>
    <p:sldId id="267" r:id="rId17"/>
    <p:sldId id="268" r:id="rId18"/>
    <p:sldId id="269" r:id="rId19"/>
    <p:sldId id="270" r:id="rId20"/>
    <p:sldId id="271" r:id="rId21"/>
    <p:sldId id="272" r:id="rId22"/>
    <p:sldId id="273" r:id="rId23"/>
    <p:sldId id="274" r:id="rId24"/>
    <p:sldId id="275" r:id="rId25"/>
    <p:sldId id="276" r:id="rId26"/>
    <p:sldId id="277" r:id="rId27"/>
  </p:sldIdLst>
  <p:sldSz cx="12192000" cy="6858000"/>
  <p:notesSz cx="6858000" cy="9144000"/>
  <p:defaultTextStyle>
    <a:defPPr>
      <a:defRPr lang="en-FR"/>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862"/>
    <p:restoredTop sz="94658"/>
  </p:normalViewPr>
  <p:slideViewPr>
    <p:cSldViewPr snapToGrid="0">
      <p:cViewPr varScale="1">
        <p:scale>
          <a:sx n="120" d="100"/>
          <a:sy n="120" d="100"/>
        </p:scale>
        <p:origin x="784"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1" Type="http://schemas.openxmlformats.org/officeDocument/2006/relationships/slideMaster" Target="slideMasters/slideMaster1.xml"/><Relationship Id="rId2" Type="http://schemas.openxmlformats.org/officeDocument/2006/relationships/slide" Target="slides/slide4.xml"/><Relationship Id="rId3" Type="http://schemas.openxmlformats.org/officeDocument/2006/relationships/slide" Target="slides/slide3.xml"/><Relationship Id="rId4" Type="http://schemas.openxmlformats.org/officeDocument/2006/relationships/slide" Target="slides/slide2.xml"/><Relationship Id="rId5" Type="http://schemas.openxmlformats.org/officeDocument/2006/relationships/slide" Target="slides/slide1.xml"/><Relationship Id="rId6" Type="http://schemas.openxmlformats.org/officeDocument/2006/relationships/presProps" Target="presProps.xml"/><Relationship Id="rId7" Type="http://schemas.openxmlformats.org/officeDocument/2006/relationships/viewProps" Target="viewProps.xml"/><Relationship Id="rId8" Type="http://schemas.openxmlformats.org/officeDocument/2006/relationships/theme" Target="theme/theme1.xml"/><Relationship Id="rId9" Type="http://schemas.openxmlformats.org/officeDocument/2006/relationships/tableStyles" Target="tableStyles.xml"/><Relationship Id="rId10" Type="http://schemas.openxmlformats.org/officeDocument/2006/relationships/slide" Target="slides/slide5.xml"/><Relationship Id="rId11" Type="http://schemas.openxmlformats.org/officeDocument/2006/relationships/slide" Target="slides/slide6.xml"/><Relationship Id="rId12" Type="http://schemas.openxmlformats.org/officeDocument/2006/relationships/slide" Target="slides/slide7.xml"/><Relationship Id="rId13" Type="http://schemas.openxmlformats.org/officeDocument/2006/relationships/slide" Target="slides/slide8.xml"/><Relationship Id="rId14" Type="http://schemas.openxmlformats.org/officeDocument/2006/relationships/slide" Target="slides/slide9.xml"/><Relationship Id="rId15" Type="http://schemas.openxmlformats.org/officeDocument/2006/relationships/slide" Target="slides/slide10.xml"/><Relationship Id="rId16" Type="http://schemas.openxmlformats.org/officeDocument/2006/relationships/slide" Target="slides/slide11.xml"/><Relationship Id="rId17" Type="http://schemas.openxmlformats.org/officeDocument/2006/relationships/slide" Target="slides/slide12.xml"/><Relationship Id="rId18" Type="http://schemas.openxmlformats.org/officeDocument/2006/relationships/slide" Target="slides/slide13.xml"/><Relationship Id="rId19" Type="http://schemas.openxmlformats.org/officeDocument/2006/relationships/slide" Target="slides/slide14.xml"/><Relationship Id="rId20" Type="http://schemas.openxmlformats.org/officeDocument/2006/relationships/slide" Target="slides/slide15.xml"/><Relationship Id="rId21" Type="http://schemas.openxmlformats.org/officeDocument/2006/relationships/slide" Target="slides/slide16.xml"/><Relationship Id="rId22" Type="http://schemas.openxmlformats.org/officeDocument/2006/relationships/slide" Target="slides/slide17.xml"/><Relationship Id="rId23" Type="http://schemas.openxmlformats.org/officeDocument/2006/relationships/slide" Target="slides/slide18.xml"/><Relationship Id="rId24" Type="http://schemas.openxmlformats.org/officeDocument/2006/relationships/slide" Target="slides/slide19.xml"/><Relationship Id="rId25" Type="http://schemas.openxmlformats.org/officeDocument/2006/relationships/slide" Target="slides/slide20.xml"/><Relationship Id="rId26" Type="http://schemas.openxmlformats.org/officeDocument/2006/relationships/slide" Target="slides/slide21.xml"/><Relationship Id="rId27" Type="http://schemas.openxmlformats.org/officeDocument/2006/relationships/slide" Target="slides/slide22.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woTxTwoObj">
  <p:cSld name="Fin">
    <p:spTree>
      <p:nvGrpSpPr>
        <p:cNvPr id="1" name=""/>
        <p:cNvGrpSpPr/>
        <p:nvPr/>
      </p:nvGrpSpPr>
      <p:grpSpPr>
        <a:xfrm>
          <a:off x="0" y="0"/>
          <a:ext cx="0" cy="0"/>
          <a:chOff x="0" y="0"/>
          <a:chExt cx="0" cy="0"/>
        </a:xfrm>
      </p:grpSpPr>
      <p:sp>
        <p:nvSpPr>
          <p:cNvPr id="10" name="Wordmark"/>
          <p:cNvSpPr txBox="1"/>
          <p:nvPr/>
        </p:nvSpPr>
        <p:spPr>
          <a:xfrm>
            <a:off x="609600" y="609600"/>
            <a:ext cx="5080000" cy="355600"/>
          </a:xfrm>
          <a:prstGeom prst="rect">
            <a:avLst/>
          </a:prstGeom>
          <a:noFill/>
        </p:spPr>
        <p:txBody>
          <a:bodyPr wrap="square" lIns="0" tIns="0" rIns="0" bIns="0" anchor="t">
            <a:noAutofit/>
          </a:bodyPr>
          <a:lstStyle/>
          <a:p>
            <a:pPr algn="l">
              <a:buNone/>
            </a:pPr>
            <a:r>
              <a:rPr lang="fr-FR" sz="3600" b="0" dirty="0" err="1">
                <a:solidFill>
                  <a:srgbClr val="1A120D"/>
                </a:solidFill>
                <a:latin typeface="Instrument Serif"/>
              </a:rPr>
              <a:t>Turboconsultant</a:t>
            </a:r>
            <a:r>
              <a:rPr lang="fr-FR" sz="1800" b="0" dirty="0">
                <a:solidFill>
                  <a:srgbClr val="8C6A3F"/>
                </a:solidFill>
                <a:latin typeface="Instrument Serif"/>
              </a:rPr>
              <a:t>.</a:t>
            </a:r>
          </a:p>
        </p:txBody>
      </p:sp>
      <p:sp>
        <p:nvSpPr>
          <p:cNvPr id="11" name="Filet"/>
          <p:cNvSpPr/>
          <p:nvPr/>
        </p:nvSpPr>
        <p:spPr>
          <a:xfrm>
            <a:off x="609600" y="3454400"/>
            <a:ext cx="660400" cy="25400"/>
          </a:xfrm>
          <a:prstGeom prst="rect">
            <a:avLst/>
          </a:prstGeom>
          <a:solidFill>
            <a:srgbClr val="8C6A3F"/>
          </a:solidFill>
          <a:ln>
            <a:noFill/>
          </a:ln>
        </p:spPr>
        <p:txBody>
          <a:bodyPr/>
          <a:lstStyle/>
          <a:p>
            <a:endParaRPr/>
          </a:p>
        </p:txBody>
      </p:sp>
      <p:sp>
        <p:nvSpPr>
          <p:cNvPr id="12" name="Titre"/>
          <p:cNvSpPr>
            <a:spLocks noGrp="1"/>
          </p:cNvSpPr>
          <p:nvPr>
            <p:ph type="title" hasCustomPrompt="1"/>
          </p:nvPr>
        </p:nvSpPr>
        <p:spPr>
          <a:xfrm>
            <a:off x="609600" y="2489200"/>
            <a:ext cx="10414000" cy="762000"/>
          </a:xfrm>
          <a:prstGeom prst="rect">
            <a:avLst/>
          </a:prstGeom>
        </p:spPr>
        <p:txBody>
          <a:bodyPr wrap="square" lIns="0" tIns="0" rIns="0" bIns="0" anchor="t">
            <a:noAutofit/>
          </a:bodyPr>
          <a:lstStyle>
            <a:lvl1pPr algn="l">
              <a:buNone/>
              <a:defRPr sz="4000" b="0">
                <a:solidFill>
                  <a:srgbClr val="1A120D"/>
                </a:solidFill>
                <a:latin typeface="Instrument Serif"/>
              </a:defRPr>
            </a:lvl1pPr>
          </a:lstStyle>
          <a:p>
            <a:pPr algn="l">
              <a:buNone/>
            </a:pPr>
            <a:r>
              <a:rPr lang="fr-FR" sz="4000" b="0" dirty="0" err="1">
                <a:solidFill>
                  <a:srgbClr val="1A120D"/>
                </a:solidFill>
                <a:latin typeface="Instrument Serif"/>
              </a:rPr>
              <a:t>Thank</a:t>
            </a:r>
            <a:r>
              <a:rPr lang="fr-FR" sz="4000" b="0" dirty="0">
                <a:solidFill>
                  <a:srgbClr val="1A120D"/>
                </a:solidFill>
                <a:latin typeface="Instrument Serif"/>
              </a:rPr>
              <a:t> </a:t>
            </a:r>
            <a:r>
              <a:rPr lang="fr-FR" sz="4000" b="0" dirty="0" err="1">
                <a:solidFill>
                  <a:srgbClr val="1A120D"/>
                </a:solidFill>
                <a:latin typeface="Instrument Serif"/>
              </a:rPr>
              <a:t>you</a:t>
            </a:r>
            <a:r>
              <a:rPr lang="fr-FR" sz="4000" b="0" dirty="0">
                <a:solidFill>
                  <a:srgbClr val="1A120D"/>
                </a:solidFill>
                <a:latin typeface="Instrument Serif"/>
              </a:rPr>
              <a:t> for </a:t>
            </a:r>
            <a:r>
              <a:rPr lang="fr-FR" sz="4000" b="0" dirty="0" err="1">
                <a:solidFill>
                  <a:srgbClr val="1A120D"/>
                </a:solidFill>
                <a:latin typeface="Instrument Serif"/>
              </a:rPr>
              <a:t>your</a:t>
            </a:r>
            <a:r>
              <a:rPr lang="fr-FR" sz="4000" b="0" dirty="0">
                <a:solidFill>
                  <a:srgbClr val="1A120D"/>
                </a:solidFill>
                <a:latin typeface="Instrument Serif"/>
              </a:rPr>
              <a:t> attention</a:t>
            </a:r>
          </a:p>
        </p:txBody>
      </p:sp>
      <p:sp>
        <p:nvSpPr>
          <p:cNvPr id="13" name="Nom"/>
          <p:cNvSpPr>
            <a:spLocks noGrp="1"/>
          </p:cNvSpPr>
          <p:nvPr>
            <p:ph type="body" idx="1" hasCustomPrompt="1"/>
          </p:nvPr>
        </p:nvSpPr>
        <p:spPr>
          <a:xfrm>
            <a:off x="609600" y="3810000"/>
            <a:ext cx="8890000" cy="381000"/>
          </a:xfrm>
          <a:prstGeom prst="rect">
            <a:avLst/>
          </a:prstGeom>
        </p:spPr>
        <p:txBody>
          <a:bodyPr wrap="square" lIns="0" tIns="0" rIns="0" bIns="0" anchor="t">
            <a:noAutofit/>
          </a:bodyPr>
          <a:lstStyle>
            <a:lvl1pPr algn="l">
              <a:buNone/>
              <a:defRPr sz="1800" b="0">
                <a:solidFill>
                  <a:srgbClr val="1A120D"/>
                </a:solidFill>
                <a:latin typeface="Instrument Serif"/>
              </a:defRPr>
            </a:lvl1pPr>
          </a:lstStyle>
          <a:p>
            <a:pPr algn="l">
              <a:buNone/>
            </a:pPr>
            <a:r>
              <a:rPr lang="fr-FR" sz="1800" b="0" dirty="0">
                <a:solidFill>
                  <a:srgbClr val="1A120D"/>
                </a:solidFill>
                <a:latin typeface="Instrument Serif"/>
              </a:rPr>
              <a:t>Jean-Christophe Lanoix</a:t>
            </a:r>
          </a:p>
        </p:txBody>
      </p:sp>
      <p:sp>
        <p:nvSpPr>
          <p:cNvPr id="14" name="Rôle"/>
          <p:cNvSpPr>
            <a:spLocks noGrp="1"/>
          </p:cNvSpPr>
          <p:nvPr>
            <p:ph type="body" idx="2" hasCustomPrompt="1"/>
          </p:nvPr>
        </p:nvSpPr>
        <p:spPr>
          <a:xfrm>
            <a:off x="609600" y="4318000"/>
            <a:ext cx="8890000" cy="254000"/>
          </a:xfrm>
          <a:prstGeom prst="rect">
            <a:avLst/>
          </a:prstGeom>
        </p:spPr>
        <p:txBody>
          <a:bodyPr wrap="square" lIns="0" tIns="0" rIns="0" bIns="0" anchor="t">
            <a:noAutofit/>
          </a:bodyPr>
          <a:lstStyle>
            <a:lvl1pPr algn="l">
              <a:buNone/>
              <a:defRPr sz="1000" spc="160">
                <a:solidFill>
                  <a:srgbClr val="8A7865"/>
                </a:solidFill>
                <a:latin typeface="JetBrains Mono"/>
              </a:defRPr>
            </a:lvl1pPr>
          </a:lstStyle>
          <a:p>
            <a:pPr algn="l">
              <a:buNone/>
            </a:pPr>
            <a:r>
              <a:rPr lang="fr-FR" sz="1000" spc="160" dirty="0">
                <a:solidFill>
                  <a:srgbClr val="8A7865"/>
                </a:solidFill>
                <a:latin typeface="JetBrains Mono"/>
              </a:rPr>
              <a:t>FOUNDER · TURBOCONSULTANT</a:t>
            </a:r>
          </a:p>
        </p:txBody>
      </p:sp>
      <p:sp>
        <p:nvSpPr>
          <p:cNvPr id="15" name="Email"/>
          <p:cNvSpPr>
            <a:spLocks noGrp="1"/>
          </p:cNvSpPr>
          <p:nvPr>
            <p:ph type="body" idx="3" hasCustomPrompt="1"/>
          </p:nvPr>
        </p:nvSpPr>
        <p:spPr>
          <a:xfrm>
            <a:off x="609600" y="4648200"/>
            <a:ext cx="8890000" cy="304800"/>
          </a:xfrm>
          <a:prstGeom prst="rect">
            <a:avLst/>
          </a:prstGeom>
        </p:spPr>
        <p:txBody>
          <a:bodyPr wrap="square" lIns="0" tIns="0" rIns="0" bIns="0" anchor="t">
            <a:noAutofit/>
          </a:bodyPr>
          <a:lstStyle>
            <a:lvl1pPr algn="l">
              <a:buNone/>
              <a:defRPr sz="1300">
                <a:solidFill>
                  <a:srgbClr val="1A120D"/>
                </a:solidFill>
                <a:latin typeface="JetBrains Mono"/>
              </a:defRPr>
            </a:lvl1pPr>
          </a:lstStyle>
          <a:p>
            <a:pPr algn="l">
              <a:buNone/>
            </a:pPr>
            <a:r>
              <a:rPr lang="fr-FR" sz="1300" dirty="0" err="1">
                <a:solidFill>
                  <a:srgbClr val="1A120D"/>
                </a:solidFill>
                <a:latin typeface="JetBrains Mono"/>
              </a:rPr>
              <a:t>jcl@turboconsultant.com</a:t>
            </a:r>
            <a:endParaRPr lang="fr-FR" sz="1300" dirty="0">
              <a:solidFill>
                <a:srgbClr val="1A120D"/>
              </a:solidFill>
              <a:latin typeface="JetBrains Mono"/>
            </a:endParaRPr>
          </a:p>
        </p:txBody>
      </p:sp>
      <p:sp>
        <p:nvSpPr>
          <p:cNvPr id="16" name="Domaine"/>
          <p:cNvSpPr txBox="1"/>
          <p:nvPr/>
        </p:nvSpPr>
        <p:spPr>
          <a:xfrm>
            <a:off x="609600" y="5003800"/>
            <a:ext cx="8890000" cy="279400"/>
          </a:xfrm>
          <a:prstGeom prst="rect">
            <a:avLst/>
          </a:prstGeom>
          <a:noFill/>
        </p:spPr>
        <p:txBody>
          <a:bodyPr wrap="square" lIns="0" tIns="0" rIns="0" bIns="0" anchor="t">
            <a:noAutofit/>
          </a:bodyPr>
          <a:lstStyle/>
          <a:p>
            <a:pPr algn="l">
              <a:buNone/>
            </a:pPr>
            <a:r>
              <a:rPr lang="fr-FR" sz="1200" b="1">
                <a:solidFill>
                  <a:srgbClr val="8C6A3F"/>
                </a:solidFill>
                <a:latin typeface="JetBrains Mono"/>
              </a:rPr>
              <a:t>turboconsultant.com</a:t>
            </a:r>
          </a:p>
        </p:txBody>
      </p:sp>
    </p:spTree>
    <p:extLst>
      <p:ext uri="{BB962C8B-B14F-4D97-AF65-F5344CB8AC3E}">
        <p14:creationId xmlns:p14="http://schemas.microsoft.com/office/powerpoint/2010/main" val="2800711688"/>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titleOnly">
  <p:cSld name="Séparateur">
    <p:spTree>
      <p:nvGrpSpPr>
        <p:cNvPr id="1" name=""/>
        <p:cNvGrpSpPr/>
        <p:nvPr/>
      </p:nvGrpSpPr>
      <p:grpSpPr>
        <a:xfrm>
          <a:off x="0" y="0"/>
          <a:ext cx="0" cy="0"/>
          <a:chOff x="0" y="0"/>
          <a:chExt cx="0" cy="0"/>
        </a:xfrm>
      </p:grpSpPr>
      <p:sp>
        <p:nvSpPr>
          <p:cNvPr id="10" name="Wordmark"/>
          <p:cNvSpPr txBox="1"/>
          <p:nvPr/>
        </p:nvSpPr>
        <p:spPr>
          <a:xfrm>
            <a:off x="609600" y="609600"/>
            <a:ext cx="5080000" cy="330200"/>
          </a:xfrm>
          <a:prstGeom prst="rect">
            <a:avLst/>
          </a:prstGeom>
          <a:noFill/>
        </p:spPr>
        <p:txBody>
          <a:bodyPr wrap="square" lIns="0" tIns="0" rIns="0" bIns="0" anchor="t">
            <a:noAutofit/>
          </a:bodyPr>
          <a:lstStyle/>
          <a:p>
            <a:pPr algn="l">
              <a:buNone/>
            </a:pPr>
            <a:r>
              <a:rPr lang="fr-FR" sz="3600" b="0" dirty="0" err="1">
                <a:solidFill>
                  <a:srgbClr val="1A120D"/>
                </a:solidFill>
                <a:latin typeface="Instrument Serif"/>
              </a:rPr>
              <a:t>Turboconsultant</a:t>
            </a:r>
            <a:r>
              <a:rPr lang="fr-FR" sz="3600" b="0" dirty="0">
                <a:solidFill>
                  <a:srgbClr val="8C6A3F"/>
                </a:solidFill>
                <a:latin typeface="Instrument Serif"/>
              </a:rPr>
              <a:t>.</a:t>
            </a:r>
          </a:p>
        </p:txBody>
      </p:sp>
      <p:sp>
        <p:nvSpPr>
          <p:cNvPr id="11" name="Filet"/>
          <p:cNvSpPr/>
          <p:nvPr/>
        </p:nvSpPr>
        <p:spPr>
          <a:xfrm>
            <a:off x="609600" y="3683000"/>
            <a:ext cx="558800" cy="25400"/>
          </a:xfrm>
          <a:prstGeom prst="rect">
            <a:avLst/>
          </a:prstGeom>
          <a:solidFill>
            <a:srgbClr val="8C6A3F"/>
          </a:solidFill>
          <a:ln>
            <a:noFill/>
          </a:ln>
        </p:spPr>
        <p:txBody>
          <a:bodyPr/>
          <a:lstStyle/>
          <a:p>
            <a:endParaRPr/>
          </a:p>
        </p:txBody>
      </p:sp>
      <p:sp>
        <p:nvSpPr>
          <p:cNvPr id="12" name="Numéro"/>
          <p:cNvSpPr>
            <a:spLocks noGrp="1"/>
          </p:cNvSpPr>
          <p:nvPr>
            <p:ph type="body" idx="1"/>
          </p:nvPr>
        </p:nvSpPr>
        <p:spPr>
          <a:xfrm>
            <a:off x="609600" y="2616200"/>
            <a:ext cx="2794000" cy="990600"/>
          </a:xfrm>
          <a:prstGeom prst="rect">
            <a:avLst/>
          </a:prstGeom>
        </p:spPr>
        <p:txBody>
          <a:bodyPr wrap="square" lIns="0" tIns="0" rIns="0" bIns="0" anchor="t">
            <a:noAutofit/>
          </a:bodyPr>
          <a:lstStyle>
            <a:lvl1pPr algn="l">
              <a:buNone/>
              <a:defRPr sz="5600">
                <a:solidFill>
                  <a:srgbClr val="8C6A3F"/>
                </a:solidFill>
                <a:latin typeface="Instrument Serif"/>
              </a:defRPr>
            </a:lvl1pPr>
          </a:lstStyle>
          <a:p>
            <a:pPr algn="l">
              <a:buNone/>
            </a:pPr>
            <a:r>
              <a:rPr lang="fr-FR" sz="5600">
                <a:solidFill>
                  <a:srgbClr val="8C6A3F"/>
                </a:solidFill>
                <a:latin typeface="Instrument Serif"/>
              </a:rPr>
              <a:t>01</a:t>
            </a:r>
          </a:p>
        </p:txBody>
      </p:sp>
      <p:sp>
        <p:nvSpPr>
          <p:cNvPr id="13" name="Titre"/>
          <p:cNvSpPr>
            <a:spLocks noGrp="1"/>
          </p:cNvSpPr>
          <p:nvPr>
            <p:ph type="title"/>
          </p:nvPr>
        </p:nvSpPr>
        <p:spPr>
          <a:xfrm>
            <a:off x="609600" y="3810000"/>
            <a:ext cx="10414000" cy="660400"/>
          </a:xfrm>
          <a:prstGeom prst="rect">
            <a:avLst/>
          </a:prstGeom>
        </p:spPr>
        <p:txBody>
          <a:bodyPr wrap="square" lIns="0" tIns="0" rIns="0" bIns="0" anchor="t">
            <a:noAutofit/>
          </a:bodyPr>
          <a:lstStyle>
            <a:lvl1pPr algn="l">
              <a:buNone/>
              <a:defRPr sz="3400" b="0">
                <a:solidFill>
                  <a:srgbClr val="1A120D"/>
                </a:solidFill>
                <a:latin typeface="Instrument Serif"/>
              </a:defRPr>
            </a:lvl1pPr>
          </a:lstStyle>
          <a:p>
            <a:pPr algn="l">
              <a:buNone/>
            </a:pPr>
            <a:r>
              <a:rPr lang="fr-FR" sz="3400" b="0">
                <a:solidFill>
                  <a:srgbClr val="1A120D"/>
                </a:solidFill>
                <a:latin typeface="Instrument Serif"/>
              </a:rPr>
              <a:t>Titre de section</a:t>
            </a:r>
          </a:p>
        </p:txBody>
      </p:sp>
      <p:sp>
        <p:nvSpPr>
          <p:cNvPr id="14" name="Sous-titre"/>
          <p:cNvSpPr>
            <a:spLocks noGrp="1"/>
          </p:cNvSpPr>
          <p:nvPr>
            <p:ph type="body" idx="2"/>
          </p:nvPr>
        </p:nvSpPr>
        <p:spPr>
          <a:xfrm>
            <a:off x="609600" y="4597400"/>
            <a:ext cx="9144000" cy="330200"/>
          </a:xfrm>
          <a:prstGeom prst="rect">
            <a:avLst/>
          </a:prstGeom>
        </p:spPr>
        <p:txBody>
          <a:bodyPr wrap="square" lIns="0" tIns="0" rIns="0" bIns="0" anchor="t">
            <a:noAutofit/>
          </a:bodyPr>
          <a:lstStyle>
            <a:lvl1pPr algn="l">
              <a:buNone/>
              <a:defRPr sz="1500">
                <a:solidFill>
                  <a:srgbClr val="8A7865"/>
                </a:solidFill>
                <a:latin typeface="DM Sans"/>
              </a:defRPr>
            </a:lvl1pPr>
          </a:lstStyle>
          <a:p>
            <a:pPr algn="l">
              <a:buNone/>
            </a:pPr>
            <a:r>
              <a:rPr lang="fr-FR" sz="1500">
                <a:solidFill>
                  <a:srgbClr val="8A7865"/>
                </a:solidFill>
                <a:latin typeface="DM Sans"/>
              </a:rPr>
              <a:t>Sous-titre optionnel</a:t>
            </a:r>
          </a:p>
        </p:txBody>
      </p:sp>
      <p:sp>
        <p:nvSpPr>
          <p:cNvPr id="15" name="Pied"/>
          <p:cNvSpPr txBox="1"/>
          <p:nvPr/>
        </p:nvSpPr>
        <p:spPr>
          <a:xfrm>
            <a:off x="609600" y="6400800"/>
            <a:ext cx="8128000" cy="228600"/>
          </a:xfrm>
          <a:prstGeom prst="rect">
            <a:avLst/>
          </a:prstGeom>
          <a:noFill/>
        </p:spPr>
        <p:txBody>
          <a:bodyPr wrap="square" lIns="0" tIns="0" rIns="0" bIns="0" anchor="t">
            <a:noAutofit/>
          </a:bodyPr>
          <a:lstStyle/>
          <a:p>
            <a:pPr algn="l">
              <a:buNone/>
            </a:pPr>
            <a:r>
              <a:rPr lang="fr-FR" sz="900" spc="160">
                <a:solidFill>
                  <a:srgbClr val="8A7865"/>
                </a:solidFill>
                <a:latin typeface="JetBrains Mono"/>
              </a:rPr>
              <a:t>TURBOCONSULTANT · turboconsultant.com</a:t>
            </a:r>
          </a:p>
        </p:txBody>
      </p:sp>
    </p:spTree>
    <p:extLst>
      <p:ext uri="{BB962C8B-B14F-4D97-AF65-F5344CB8AC3E}">
        <p14:creationId xmlns:p14="http://schemas.microsoft.com/office/powerpoint/2010/main" val="1610689298"/>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blank">
  <p:cSld name="Titre">
    <p:spTree>
      <p:nvGrpSpPr>
        <p:cNvPr id="1" name=""/>
        <p:cNvGrpSpPr/>
        <p:nvPr/>
      </p:nvGrpSpPr>
      <p:grpSpPr>
        <a:xfrm>
          <a:off x="0" y="0"/>
          <a:ext cx="0" cy="0"/>
          <a:chOff x="0" y="0"/>
          <a:chExt cx="0" cy="0"/>
        </a:xfrm>
      </p:grpSpPr>
      <p:sp>
        <p:nvSpPr>
          <p:cNvPr id="10" name="Wordmark"/>
          <p:cNvSpPr txBox="1"/>
          <p:nvPr/>
        </p:nvSpPr>
        <p:spPr>
          <a:xfrm>
            <a:off x="609600" y="609600"/>
            <a:ext cx="5334000" cy="381000"/>
          </a:xfrm>
          <a:prstGeom prst="rect">
            <a:avLst/>
          </a:prstGeom>
          <a:noFill/>
        </p:spPr>
        <p:txBody>
          <a:bodyPr wrap="square" lIns="0" tIns="0" rIns="0" bIns="0" anchor="t">
            <a:noAutofit/>
          </a:bodyPr>
          <a:lstStyle/>
          <a:p>
            <a:pPr algn="l">
              <a:buNone/>
            </a:pPr>
            <a:r>
              <a:rPr lang="fr-FR" sz="3600" b="0">
                <a:solidFill>
                  <a:srgbClr val="1A120D"/>
                </a:solidFill>
                <a:latin typeface="Instrument Serif"/>
              </a:rPr>
              <a:t>Turboconsultant</a:t>
            </a:r>
            <a:r>
              <a:rPr lang="fr-FR" sz="3600" b="0">
                <a:solidFill>
                  <a:srgbClr val="8C6A3F"/>
                </a:solidFill>
                <a:latin typeface="Instrument Serif"/>
              </a:rPr>
              <a:t>.</a:t>
            </a:r>
          </a:p>
        </p:txBody>
      </p:sp>
      <p:sp>
        <p:nvSpPr>
          <p:cNvPr id="11" name="Titre"/>
          <p:cNvSpPr>
            <a:spLocks noGrp="1"/>
          </p:cNvSpPr>
          <p:nvPr>
            <p:ph type="title"/>
          </p:nvPr>
        </p:nvSpPr>
        <p:spPr>
          <a:xfrm>
            <a:off x="609600" y="2997200"/>
            <a:ext cx="10464800" cy="1905000"/>
          </a:xfrm>
          <a:prstGeom prst="rect">
            <a:avLst/>
          </a:prstGeom>
        </p:spPr>
        <p:txBody>
          <a:bodyPr wrap="square" lIns="0" tIns="0" rIns="0" bIns="0" anchor="t">
            <a:noAutofit/>
          </a:bodyPr>
          <a:lstStyle>
            <a:lvl1pPr algn="l">
              <a:buNone/>
              <a:defRPr sz="3400" b="0">
                <a:solidFill>
                  <a:srgbClr val="1A120D"/>
                </a:solidFill>
                <a:latin typeface="Instrument Serif"/>
              </a:defRPr>
            </a:lvl1pPr>
          </a:lstStyle>
          <a:p>
            <a:pPr algn="l">
              <a:buNone/>
            </a:pPr>
            <a:r>
              <a:rPr lang="fr-FR" sz="3400" b="0">
                <a:solidFill>
                  <a:srgbClr val="1A120D"/>
                </a:solidFill>
                <a:latin typeface="Instrument Serif"/>
              </a:rPr>
              <a:t>Titre de la présentation</a:t>
            </a:r>
          </a:p>
        </p:txBody>
      </p:sp>
      <p:sp>
        <p:nvSpPr>
          <p:cNvPr id="12" name="Date"/>
          <p:cNvSpPr>
            <a:spLocks noGrp="1"/>
          </p:cNvSpPr>
          <p:nvPr>
            <p:ph type="body" idx="1"/>
          </p:nvPr>
        </p:nvSpPr>
        <p:spPr>
          <a:xfrm>
            <a:off x="609600" y="2616200"/>
            <a:ext cx="6604000" cy="279400"/>
          </a:xfrm>
          <a:prstGeom prst="rect">
            <a:avLst/>
          </a:prstGeom>
        </p:spPr>
        <p:txBody>
          <a:bodyPr wrap="square" lIns="0" tIns="0" rIns="0" bIns="0" anchor="t">
            <a:noAutofit/>
          </a:bodyPr>
          <a:lstStyle>
            <a:lvl1pPr algn="l">
              <a:buNone/>
              <a:defRPr sz="1100" spc="160">
                <a:solidFill>
                  <a:srgbClr val="8A7865"/>
                </a:solidFill>
                <a:latin typeface="JetBrains Mono"/>
              </a:defRPr>
            </a:lvl1pPr>
          </a:lstStyle>
          <a:p>
            <a:pPr algn="l">
              <a:buNone/>
            </a:pPr>
            <a:r>
              <a:rPr lang="fr-FR" sz="1100" spc="160">
                <a:solidFill>
                  <a:srgbClr val="8A7865"/>
                </a:solidFill>
                <a:latin typeface="JetBrains Mono"/>
              </a:rPr>
              <a:t>3 JUILLET 2026</a:t>
            </a:r>
          </a:p>
        </p:txBody>
      </p:sp>
      <p:sp>
        <p:nvSpPr>
          <p:cNvPr id="13" name="Méta"/>
          <p:cNvSpPr>
            <a:spLocks noGrp="1"/>
          </p:cNvSpPr>
          <p:nvPr>
            <p:ph type="body" idx="2"/>
          </p:nvPr>
        </p:nvSpPr>
        <p:spPr>
          <a:xfrm>
            <a:off x="609600" y="6248400"/>
            <a:ext cx="8128000" cy="431800"/>
          </a:xfrm>
          <a:prstGeom prst="rect">
            <a:avLst/>
          </a:prstGeom>
        </p:spPr>
        <p:txBody>
          <a:bodyPr wrap="square" lIns="0" tIns="0" rIns="0" bIns="0" anchor="t">
            <a:noAutofit/>
          </a:bodyPr>
          <a:lstStyle>
            <a:lvl1pPr algn="l">
              <a:buNone/>
              <a:defRPr sz="1050">
                <a:solidFill>
                  <a:srgbClr val="8A7865"/>
                </a:solidFill>
                <a:latin typeface="JetBrains Mono"/>
              </a:defRPr>
            </a:lvl1pPr>
          </a:lstStyle>
          <a:p>
            <a:pPr algn="l">
              <a:buNone/>
            </a:pPr>
            <a:r>
              <a:rPr lang="fr-FR" sz="1050">
                <a:solidFill>
                  <a:srgbClr val="8A7865"/>
                </a:solidFill>
                <a:latin typeface="JetBrains Mono"/>
              </a:rPr>
              <a:t>Turboconsultant · Auteur · Confidentiel</a:t>
            </a:r>
          </a:p>
        </p:txBody>
      </p:sp>
    </p:spTree>
    <p:extLst>
      <p:ext uri="{BB962C8B-B14F-4D97-AF65-F5344CB8AC3E}">
        <p14:creationId xmlns:p14="http://schemas.microsoft.com/office/powerpoint/2010/main" val="8360741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Tx">
  <p:cSld name="Texte">
    <p:spTree>
      <p:nvGrpSpPr>
        <p:cNvPr id="1" name=""/>
        <p:cNvGrpSpPr/>
        <p:nvPr/>
      </p:nvGrpSpPr>
      <p:grpSpPr>
        <a:xfrm>
          <a:off x="0" y="0"/>
          <a:ext cx="0" cy="0"/>
          <a:chOff x="0" y="0"/>
          <a:chExt cx="0" cy="0"/>
        </a:xfrm>
      </p:grpSpPr>
      <p:sp>
        <p:nvSpPr>
          <p:cNvPr id="11" name="Titre"/>
          <p:cNvSpPr>
            <a:spLocks noGrp="1"/>
          </p:cNvSpPr>
          <p:nvPr>
            <p:ph type="title"/>
          </p:nvPr>
        </p:nvSpPr>
        <p:spPr>
          <a:xfrm>
            <a:off x="609600" y="558800"/>
            <a:ext cx="10972800" cy="635000"/>
          </a:xfrm>
          <a:prstGeom prst="rect">
            <a:avLst/>
          </a:prstGeom>
        </p:spPr>
        <p:txBody>
          <a:bodyPr wrap="square" lIns="0" tIns="0" rIns="0" bIns="0" anchor="t">
            <a:noAutofit/>
          </a:bodyPr>
          <a:lstStyle>
            <a:lvl1pPr algn="l">
              <a:buNone/>
              <a:defRPr sz="2800" b="0">
                <a:solidFill>
                  <a:srgbClr val="1A120D"/>
                </a:solidFill>
                <a:latin typeface="Instrument Serif"/>
              </a:defRPr>
            </a:lvl1pPr>
          </a:lstStyle>
          <a:p>
            <a:pPr algn="l">
              <a:buNone/>
            </a:pPr>
            <a:r>
              <a:rPr lang="fr-FR" sz="2800" b="0">
                <a:solidFill>
                  <a:srgbClr val="1A120D"/>
                </a:solidFill>
                <a:latin typeface="Instrument Serif"/>
              </a:rPr>
              <a:t>Titre-action : un finding, pas un sujet</a:t>
            </a:r>
          </a:p>
        </p:txBody>
      </p:sp>
      <p:sp>
        <p:nvSpPr>
          <p:cNvPr id="12" name="Corps"/>
          <p:cNvSpPr>
            <a:spLocks noGrp="1"/>
          </p:cNvSpPr>
          <p:nvPr>
            <p:ph type="body" idx="1"/>
          </p:nvPr>
        </p:nvSpPr>
        <p:spPr>
          <a:xfrm>
            <a:off x="609600" y="1676400"/>
            <a:ext cx="10972800" cy="4191000"/>
          </a:xfrm>
          <a:prstGeom prst="rect">
            <a:avLst/>
          </a:prstGeom>
        </p:spPr>
        <p:txBody>
          <a:bodyPr wrap="square" lIns="0" tIns="0" rIns="0" bIns="0" anchor="t">
            <a:noAutofit/>
          </a:bodyPr>
          <a:lstStyle>
            <a:lvl1pPr algn="l">
              <a:lnSpc>
                <a:spcPct val="130000"/>
              </a:lnSpc>
              <a:buNone/>
              <a:defRPr sz="1500">
                <a:solidFill>
                  <a:srgbClr val="1A120D"/>
                </a:solidFill>
                <a:latin typeface="DM Sans"/>
              </a:defRPr>
            </a:lvl1pPr>
          </a:lstStyle>
          <a:p>
            <a:pPr algn="l">
              <a:lnSpc>
                <a:spcPct val="130000"/>
              </a:lnSpc>
              <a:buNone/>
            </a:pPr>
            <a:r>
              <a:rPr lang="fr-FR" sz="1500" dirty="0">
                <a:solidFill>
                  <a:srgbClr val="1A120D"/>
                </a:solidFill>
                <a:latin typeface="DM Sans"/>
              </a:rPr>
              <a:t>Point clé — développez en une ligne.</a:t>
            </a:r>
          </a:p>
        </p:txBody>
      </p:sp>
      <p:sp>
        <p:nvSpPr>
          <p:cNvPr id="13" name="Pied"/>
          <p:cNvSpPr txBox="1"/>
          <p:nvPr/>
        </p:nvSpPr>
        <p:spPr>
          <a:xfrm>
            <a:off x="609600" y="6400800"/>
            <a:ext cx="8128000" cy="228600"/>
          </a:xfrm>
          <a:prstGeom prst="rect">
            <a:avLst/>
          </a:prstGeom>
          <a:noFill/>
        </p:spPr>
        <p:txBody>
          <a:bodyPr wrap="square" lIns="0" tIns="0" rIns="0" bIns="0" anchor="t">
            <a:noAutofit/>
          </a:bodyPr>
          <a:lstStyle/>
          <a:p>
            <a:pPr algn="l">
              <a:buNone/>
            </a:pPr>
            <a:r>
              <a:rPr lang="fr-FR" sz="900" spc="160">
                <a:solidFill>
                  <a:srgbClr val="8A7865"/>
                </a:solidFill>
                <a:latin typeface="JetBrains Mono"/>
              </a:rPr>
              <a:t>TURBOCONSULTANT · turboconsultant.com</a:t>
            </a:r>
          </a:p>
        </p:txBody>
      </p:sp>
      <p:sp>
        <p:nvSpPr>
          <p:cNvPr id="2" name="Filet">
            <a:extLst>
              <a:ext uri="{FF2B5EF4-FFF2-40B4-BE49-F238E27FC236}">
                <a16:creationId xmlns:a16="http://schemas.microsoft.com/office/drawing/2014/main" id="{731CF112-E7FC-5BA0-7B61-5388C6C40EAD}"/>
              </a:ext>
            </a:extLst>
          </p:cNvPr>
          <p:cNvSpPr/>
          <p:nvPr userDrawn="1"/>
        </p:nvSpPr>
        <p:spPr>
          <a:xfrm>
            <a:off x="609600" y="1277731"/>
            <a:ext cx="558800" cy="25400"/>
          </a:xfrm>
          <a:prstGeom prst="rect">
            <a:avLst/>
          </a:prstGeom>
          <a:solidFill>
            <a:srgbClr val="8C6A3F"/>
          </a:solidFill>
          <a:ln>
            <a:noFill/>
          </a:ln>
        </p:spPr>
        <p:txBody>
          <a:bodyPr/>
          <a:lstStyle/>
          <a:p>
            <a:endParaRPr/>
          </a:p>
        </p:txBody>
      </p:sp>
    </p:spTree>
    <p:extLst>
      <p:ext uri="{BB962C8B-B14F-4D97-AF65-F5344CB8AC3E}">
        <p14:creationId xmlns:p14="http://schemas.microsoft.com/office/powerpoint/2010/main" val="3870203717"/>
      </p:ext>
    </p:extLst>
  </p:cSld>
  <p:clrMapOvr>
    <a:masterClrMapping/>
  </p:clrMapOvr>
</p:sldLayout>
</file>

<file path=ppt/slideMasters/_rels/slideMaster1.xml.rels><?xml version='1.0' encoding='UTF-8' standalone='yes'?>
<Relationships xmlns="http://schemas.openxmlformats.org/package/2006/relationships"><Relationship Id="rId1" Type="http://schemas.openxmlformats.org/officeDocument/2006/relationships/slideLayout" Target="../slideLayouts/slideLayout1.xml"/><Relationship Id="rId2" Type="http://schemas.openxmlformats.org/officeDocument/2006/relationships/slideLayout" Target="../slideLayouts/slideLayout2.xml"/><Relationship Id="rId3" Type="http://schemas.openxmlformats.org/officeDocument/2006/relationships/slideLayout" Target="../slideLayouts/slideLayout3.xml"/><Relationship Id="rId4" Type="http://schemas.openxmlformats.org/officeDocument/2006/relationships/slideLayout" Target="../slideLayouts/slideLayout4.xml"/><Relationship Id="rId5"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rgbClr val="F4EBE0"/>
        </a:solid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AF60D5BE-B99D-2D7F-0D51-EB0B64219866}"/>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GB"/>
              <a:t>Click to edit Master title style</a:t>
            </a:r>
            <a:endParaRPr lang="en-FR"/>
          </a:p>
        </p:txBody>
      </p:sp>
      <p:sp>
        <p:nvSpPr>
          <p:cNvPr id="3" name="Text Placeholder 2">
            <a:extLst>
              <a:ext uri="{FF2B5EF4-FFF2-40B4-BE49-F238E27FC236}">
                <a16:creationId xmlns:a16="http://schemas.microsoft.com/office/drawing/2014/main" id="{9EBC7970-B565-E294-22C5-A3D0EE23EF8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GB"/>
              <a:t>Click to edit Master text styles</a:t>
            </a:r>
          </a:p>
          <a:p>
            <a:pPr lvl="1"/>
            <a:r>
              <a:rPr lang="en-GB"/>
              <a:t>Second level</a:t>
            </a:r>
          </a:p>
          <a:p>
            <a:pPr lvl="2"/>
            <a:r>
              <a:rPr lang="en-GB"/>
              <a:t>Third level</a:t>
            </a:r>
          </a:p>
          <a:p>
            <a:pPr lvl="3"/>
            <a:r>
              <a:rPr lang="en-GB"/>
              <a:t>Fourth level</a:t>
            </a:r>
          </a:p>
          <a:p>
            <a:pPr lvl="4"/>
            <a:r>
              <a:rPr lang="en-GB"/>
              <a:t>Fifth level</a:t>
            </a:r>
            <a:endParaRPr lang="en-FR"/>
          </a:p>
        </p:txBody>
      </p:sp>
    </p:spTree>
    <p:extLst>
      <p:ext uri="{BB962C8B-B14F-4D97-AF65-F5344CB8AC3E}">
        <p14:creationId xmlns:p14="http://schemas.microsoft.com/office/powerpoint/2010/main" val="1318906789"/>
      </p:ext>
    </p:extLst>
  </p:cSld>
  <p:clrMap bg1="lt1" tx1="dk1" bg2="lt2" tx2="dk2" accent1="accent1" accent2="accent2" accent3="accent3" accent4="accent4" accent5="accent5" accent6="accent6" hlink="hlink" folHlink="folHlink"/>
  <p:sldLayoutIdLst>
    <p:sldLayoutId id="2147483709" r:id="rId1"/>
    <p:sldLayoutId id="2147483710" r:id="rId2"/>
    <p:sldLayoutId id="2147483711" r:id="rId3"/>
    <p:sldLayoutId id="2147483712" r:id="rId4"/>
  </p:sldLayoutIdLst>
  <p:hf sldNum="0" hdr="0" ftr="0" dt="0"/>
  <p:txStyles>
    <p:titleStyle>
      <a:lvl1pPr algn="l" defTabSz="914400" rtl="0" eaLnBrk="1" latinLnBrk="0" hangingPunct="1">
        <a:lnSpc>
          <a:spcPct val="90000"/>
        </a:lnSpc>
        <a:spcBef>
          <a:spcPct val="0"/>
        </a:spcBef>
        <a:buNone/>
        <a:defRPr sz="4000" b="0" kern="1200">
          <a:solidFill>
            <a:srgbClr val="1A120D"/>
          </a:solidFill>
          <a:latin typeface="Instrument Serif"/>
          <a:ea typeface="+mj-ea"/>
          <a:cs typeface="+mj-cs"/>
        </a:defRPr>
      </a:lvl1pPr>
    </p:titleStyle>
    <p:bodyStyle>
      <a:lvl1pPr marL="0" indent="0" algn="l" defTabSz="914400" rtl="0" eaLnBrk="1" latinLnBrk="0" hangingPunct="1">
        <a:lnSpc>
          <a:spcPct val="130000"/>
        </a:lnSpc>
        <a:spcBef>
          <a:spcPts val="1000"/>
        </a:spcBef>
        <a:buNone/>
        <a:defRPr sz="1500" kern="1200">
          <a:solidFill>
            <a:srgbClr val="1A120D"/>
          </a:solidFill>
          <a:latin typeface="DM Sans"/>
          <a:ea typeface="+mn-ea"/>
          <a:cs typeface="+mn-cs"/>
        </a:defRPr>
      </a:lvl1pPr>
      <a:lvl2pPr marL="228600" indent="0" algn="l" defTabSz="914400" rtl="0" eaLnBrk="1" latinLnBrk="0" hangingPunct="1">
        <a:lnSpc>
          <a:spcPct val="130000"/>
        </a:lnSpc>
        <a:spcBef>
          <a:spcPts val="500"/>
        </a:spcBef>
        <a:buNone/>
        <a:defRPr sz="2400" kern="1200">
          <a:solidFill>
            <a:srgbClr val="1A120D"/>
          </a:solidFill>
          <a:latin typeface="DM Sans"/>
          <a:ea typeface="+mn-ea"/>
          <a:cs typeface="+mn-cs"/>
        </a:defRPr>
      </a:lvl2pPr>
      <a:lvl3pPr marL="457200" indent="0" algn="l" defTabSz="914400" rtl="0" eaLnBrk="1" latinLnBrk="0" hangingPunct="1">
        <a:lnSpc>
          <a:spcPct val="130000"/>
        </a:lnSpc>
        <a:spcBef>
          <a:spcPts val="500"/>
        </a:spcBef>
        <a:buNone/>
        <a:defRPr sz="2000" kern="1200">
          <a:solidFill>
            <a:srgbClr val="1A120D"/>
          </a:solidFill>
          <a:latin typeface="DM Sans"/>
          <a:ea typeface="+mn-ea"/>
          <a:cs typeface="+mn-cs"/>
        </a:defRPr>
      </a:lvl3pPr>
      <a:lvl4pPr marL="685800" indent="0" algn="l" defTabSz="914400" rtl="0" eaLnBrk="1" latinLnBrk="0" hangingPunct="1">
        <a:lnSpc>
          <a:spcPct val="130000"/>
        </a:lnSpc>
        <a:spcBef>
          <a:spcPts val="500"/>
        </a:spcBef>
        <a:buNone/>
        <a:defRPr sz="1800" kern="1200">
          <a:solidFill>
            <a:srgbClr val="1A120D"/>
          </a:solidFill>
          <a:latin typeface="DM Sans"/>
          <a:ea typeface="+mn-ea"/>
          <a:cs typeface="+mn-cs"/>
        </a:defRPr>
      </a:lvl4pPr>
      <a:lvl5pPr marL="914400" indent="0" algn="l" defTabSz="914400" rtl="0" eaLnBrk="1" latinLnBrk="0" hangingPunct="1">
        <a:lnSpc>
          <a:spcPct val="130000"/>
        </a:lnSpc>
        <a:spcBef>
          <a:spcPts val="500"/>
        </a:spcBef>
        <a:buNone/>
        <a:defRPr sz="1800" kern="1200">
          <a:solidFill>
            <a:srgbClr val="1A120D"/>
          </a:solidFill>
          <a:latin typeface="DM Sans"/>
          <a:ea typeface="+mn-ea"/>
          <a:cs typeface="+mn-cs"/>
        </a:defRPr>
      </a:lvl5pPr>
      <a:lvl6pPr marL="1143000" indent="0" algn="l" defTabSz="914400" rtl="0" eaLnBrk="1" latinLnBrk="0" hangingPunct="1">
        <a:lnSpc>
          <a:spcPct val="130000"/>
        </a:lnSpc>
        <a:spcBef>
          <a:spcPts val="500"/>
        </a:spcBef>
        <a:buNone/>
        <a:defRPr sz="1800" kern="1200">
          <a:solidFill>
            <a:srgbClr val="1A120D"/>
          </a:solidFill>
          <a:latin typeface="DM Sans"/>
          <a:ea typeface="+mn-ea"/>
          <a:cs typeface="+mn-cs"/>
        </a:defRPr>
      </a:lvl6pPr>
      <a:lvl7pPr marL="1371600" indent="0" algn="l" defTabSz="914400" rtl="0" eaLnBrk="1" latinLnBrk="0" hangingPunct="1">
        <a:lnSpc>
          <a:spcPct val="130000"/>
        </a:lnSpc>
        <a:spcBef>
          <a:spcPts val="500"/>
        </a:spcBef>
        <a:buNone/>
        <a:defRPr sz="1800" kern="1200">
          <a:solidFill>
            <a:srgbClr val="1A120D"/>
          </a:solidFill>
          <a:latin typeface="DM Sans"/>
          <a:ea typeface="+mn-ea"/>
          <a:cs typeface="+mn-cs"/>
        </a:defRPr>
      </a:lvl7pPr>
      <a:lvl8pPr marL="1600200" indent="0" algn="l" defTabSz="914400" rtl="0" eaLnBrk="1" latinLnBrk="0" hangingPunct="1">
        <a:lnSpc>
          <a:spcPct val="130000"/>
        </a:lnSpc>
        <a:spcBef>
          <a:spcPts val="500"/>
        </a:spcBef>
        <a:buNone/>
        <a:defRPr sz="1800" kern="1200">
          <a:solidFill>
            <a:srgbClr val="1A120D"/>
          </a:solidFill>
          <a:latin typeface="DM Sans"/>
          <a:ea typeface="+mn-ea"/>
          <a:cs typeface="+mn-cs"/>
        </a:defRPr>
      </a:lvl8pPr>
      <a:lvl9pPr marL="1828800" indent="0" algn="l" defTabSz="914400" rtl="0" eaLnBrk="1" latinLnBrk="0" hangingPunct="1">
        <a:lnSpc>
          <a:spcPct val="130000"/>
        </a:lnSpc>
        <a:spcBef>
          <a:spcPts val="500"/>
        </a:spcBef>
        <a:buNone/>
        <a:defRPr sz="1800" kern="1200">
          <a:solidFill>
            <a:srgbClr val="1A120D"/>
          </a:solidFill>
          <a:latin typeface="DM Sans"/>
          <a:ea typeface="+mn-ea"/>
          <a:cs typeface="+mn-cs"/>
        </a:defRPr>
      </a:lvl9pPr>
    </p:bodyStyle>
    <p:otherStyle>
      <a:defPPr>
        <a:defRPr lang="en-FR"/>
      </a:defPPr>
      <a:lvl1pPr marL="0" algn="l" defTabSz="914400" rtl="0" eaLnBrk="1" latinLnBrk="0" hangingPunct="1">
        <a:defRPr sz="1800" kern="1200">
          <a:solidFill>
            <a:schemeClr val="tx1"/>
          </a:solidFill>
          <a:latin typeface="DM Sans"/>
          <a:ea typeface="+mn-ea"/>
          <a:cs typeface="+mn-cs"/>
        </a:defRPr>
      </a:lvl1pPr>
      <a:lvl2pPr marL="457200" algn="l" defTabSz="914400" rtl="0" eaLnBrk="1" latinLnBrk="0" hangingPunct="1">
        <a:defRPr sz="1800" kern="1200">
          <a:solidFill>
            <a:schemeClr val="tx1"/>
          </a:solidFill>
          <a:latin typeface="DM Sans"/>
          <a:ea typeface="+mn-ea"/>
          <a:cs typeface="+mn-cs"/>
        </a:defRPr>
      </a:lvl2pPr>
      <a:lvl3pPr marL="914400" algn="l" defTabSz="914400" rtl="0" eaLnBrk="1" latinLnBrk="0" hangingPunct="1">
        <a:defRPr sz="1800" kern="1200">
          <a:solidFill>
            <a:schemeClr val="tx1"/>
          </a:solidFill>
          <a:latin typeface="DM Sans"/>
          <a:ea typeface="+mn-ea"/>
          <a:cs typeface="+mn-cs"/>
        </a:defRPr>
      </a:lvl3pPr>
      <a:lvl4pPr marL="1371600" algn="l" defTabSz="914400" rtl="0" eaLnBrk="1" latinLnBrk="0" hangingPunct="1">
        <a:defRPr sz="1800" kern="1200">
          <a:solidFill>
            <a:schemeClr val="tx1"/>
          </a:solidFill>
          <a:latin typeface="DM Sans"/>
          <a:ea typeface="+mn-ea"/>
          <a:cs typeface="+mn-cs"/>
        </a:defRPr>
      </a:lvl4pPr>
      <a:lvl5pPr marL="1828800" algn="l" defTabSz="914400" rtl="0" eaLnBrk="1" latinLnBrk="0" hangingPunct="1">
        <a:defRPr sz="1800" kern="1200">
          <a:solidFill>
            <a:schemeClr val="tx1"/>
          </a:solidFill>
          <a:latin typeface="DM Sans"/>
          <a:ea typeface="+mn-ea"/>
          <a:cs typeface="+mn-cs"/>
        </a:defRPr>
      </a:lvl5pPr>
      <a:lvl6pPr marL="2286000" algn="l" defTabSz="914400" rtl="0" eaLnBrk="1" latinLnBrk="0" hangingPunct="1">
        <a:defRPr sz="1800" kern="1200">
          <a:solidFill>
            <a:schemeClr val="tx1"/>
          </a:solidFill>
          <a:latin typeface="DM Sans"/>
          <a:ea typeface="+mn-ea"/>
          <a:cs typeface="+mn-cs"/>
        </a:defRPr>
      </a:lvl6pPr>
      <a:lvl7pPr marL="2743200" algn="l" defTabSz="914400" rtl="0" eaLnBrk="1" latinLnBrk="0" hangingPunct="1">
        <a:defRPr sz="1800" kern="1200">
          <a:solidFill>
            <a:schemeClr val="tx1"/>
          </a:solidFill>
          <a:latin typeface="DM Sans"/>
          <a:ea typeface="+mn-ea"/>
          <a:cs typeface="+mn-cs"/>
        </a:defRPr>
      </a:lvl7pPr>
      <a:lvl8pPr marL="3200400" algn="l" defTabSz="914400" rtl="0" eaLnBrk="1" latinLnBrk="0" hangingPunct="1">
        <a:defRPr sz="1800" kern="1200">
          <a:solidFill>
            <a:schemeClr val="tx1"/>
          </a:solidFill>
          <a:latin typeface="DM Sans"/>
          <a:ea typeface="+mn-ea"/>
          <a:cs typeface="+mn-cs"/>
        </a:defRPr>
      </a:lvl8pPr>
      <a:lvl9pPr marL="3657600" algn="l" defTabSz="914400" rtl="0" eaLnBrk="1" latinLnBrk="0" hangingPunct="1">
        <a:defRPr sz="1800" kern="1200">
          <a:solidFill>
            <a:schemeClr val="tx1"/>
          </a:solidFill>
          <a:latin typeface="DM Sans"/>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itle 1::TC[T2|neutral]"/>
          <p:cNvSpPr>
            <a:spLocks noGrp="1"/>
          </p:cNvSpPr>
          <p:nvPr>
            <p:ph type="title"/>
          </p:nvPr>
        </p:nvSpPr>
        <p:spPr/>
        <p:txBody>
          <a:bodyPr/>
          <a:lstStyle/>
          <a:p>
            <a:pPr algn="l">
              <a:buNone/>
            </a:pPr>
            <a:r>
              <a:t>EV charging: strategic options</a:t>
            </a:r>
          </a:p>
        </p:txBody>
      </p:sp>
      <p:sp>
        <p:nvSpPr>
          <p:cNvPr id="3" name="Text Placeholder 2::TC[T4|neutral]"/>
          <p:cNvSpPr>
            <a:spLocks noGrp="1"/>
          </p:cNvSpPr>
          <p:nvPr>
            <p:ph type="body" idx="1"/>
          </p:nvPr>
        </p:nvSpPr>
        <p:spPr/>
        <p:txBody>
          <a:bodyPr/>
          <a:lstStyle/>
          <a:p>
            <a:pPr>
              <a:buNone/>
            </a:pPr>
            <a:r>
              <a:t>29 July 2026</a:t>
            </a:r>
          </a:p>
        </p:txBody>
      </p:sp>
      <p:sp>
        <p:nvSpPr>
          <p:cNvPr id="4" name="Text Placeholder 3::TC[T4|neutral]"/>
          <p:cNvSpPr>
            <a:spLocks noGrp="1"/>
          </p:cNvSpPr>
          <p:nvPr>
            <p:ph type="body" idx="2"/>
          </p:nvPr>
        </p:nvSpPr>
        <p:spPr/>
        <p:txBody>
          <a:bodyPr/>
          <a:lstStyle/>
          <a:p>
            <a:pPr>
              <a:buNone/>
            </a:pPr>
            <a:r>
              <a:t>Request for Proposal of 15 July 2026 · Confidential</a:t>
            </a:r>
          </a:p>
        </p:txBody>
      </p:sp>
    </p:spTree>
  </p:cSld>
  <p:clrMapOvr>
    <a:masterClrMapping/>
  </p:clrMapOvr>
</p:sld>
</file>

<file path=ppt/slides/slide10.xml><?xml version="1.0" encoding="utf-8"?>
<p:sld xmlns:a="http://schemas.openxmlformats.org/drawingml/2006/main" xmlns:p="http://schemas.openxmlformats.org/presentationml/2006/main" xmlns:r="http://schemas.openxmlformats.org/officeDocument/2006/relationships">
  <p:cSld name="TCZONE[0.670,2.070,6.992,3.56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Six work packages under one governing question: what carries this decision if the charging margin does not</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THE QUESTION — SCOPE</a:t>
            </a:r>
          </a:p>
        </p:txBody>
      </p:sp>
      <p:sp>
        <p:nvSpPr>
          <p:cNvPr id="4" name="TextBox 3::TC[T3|neutral]"/>
          <p:cNvSpPr txBox="1"/>
          <p:nvPr/>
        </p:nvSpPr>
        <p:spPr>
          <a:xfrm>
            <a:off x="612648" y="1600200"/>
            <a:ext cx="6393484" cy="237744"/>
          </a:xfrm>
          <a:prstGeom prst="rect">
            <a:avLst/>
          </a:prstGeom>
          <a:noFill/>
        </p:spPr>
        <p:txBody>
          <a:bodyPr wrap="none" anchor="t" lIns="25400" rIns="25400" tIns="12700" bIns="12700">
            <a:noAutofit/>
          </a:bodyPr>
          <a:lstStyle/>
          <a:p>
            <a:pPr algn="l">
              <a:buNone/>
            </a:pPr>
            <a:r>
              <a:rPr sz="1100" b="1">
                <a:solidFill>
                  <a:srgbClr val="221E19"/>
                </a:solidFill>
                <a:latin typeface="DM Sans"/>
              </a:rPr>
              <a:t>GOVERNING QUESTION MAPPED TO THE SIX WORK PACKAGES</a:t>
            </a:r>
          </a:p>
        </p:txBody>
      </p:sp>
      <p:cxnSp>
        <p:nvCxnSpPr>
          <p:cNvPr id="5" name="Connector 4"/>
          <p:cNvCxnSpPr/>
          <p:nvPr/>
        </p:nvCxnSpPr>
        <p:spPr>
          <a:xfrm>
            <a:off x="4232781" y="2890003"/>
            <a:ext cx="0" cy="48829"/>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6" name="Connector 5"/>
          <p:cNvCxnSpPr/>
          <p:nvPr/>
        </p:nvCxnSpPr>
        <p:spPr>
          <a:xfrm flipH="1">
            <a:off x="2466758" y="2938832"/>
            <a:ext cx="1766023"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7" name="Connector 6"/>
          <p:cNvCxnSpPr/>
          <p:nvPr/>
        </p:nvCxnSpPr>
        <p:spPr>
          <a:xfrm>
            <a:off x="2466758" y="2938832"/>
            <a:ext cx="0" cy="48829"/>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8" name="Connector 7"/>
          <p:cNvCxnSpPr/>
          <p:nvPr/>
        </p:nvCxnSpPr>
        <p:spPr>
          <a:xfrm>
            <a:off x="4232781" y="2890003"/>
            <a:ext cx="0" cy="48829"/>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9" name="Connector 8"/>
          <p:cNvCxnSpPr/>
          <p:nvPr/>
        </p:nvCxnSpPr>
        <p:spPr>
          <a:xfrm>
            <a:off x="4232781" y="2938832"/>
            <a:ext cx="160547"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0" name="Connector 9"/>
          <p:cNvCxnSpPr/>
          <p:nvPr/>
        </p:nvCxnSpPr>
        <p:spPr>
          <a:xfrm>
            <a:off x="4393328" y="2938832"/>
            <a:ext cx="0" cy="48829"/>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1" name="Connector 10"/>
          <p:cNvCxnSpPr/>
          <p:nvPr/>
        </p:nvCxnSpPr>
        <p:spPr>
          <a:xfrm>
            <a:off x="4232781" y="2890003"/>
            <a:ext cx="0" cy="48829"/>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2" name="Connector 11"/>
          <p:cNvCxnSpPr/>
          <p:nvPr/>
        </p:nvCxnSpPr>
        <p:spPr>
          <a:xfrm>
            <a:off x="4232781" y="2938832"/>
            <a:ext cx="1605475"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a:off x="5838256" y="2938832"/>
            <a:ext cx="0" cy="48829"/>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4" name="Connector 13"/>
          <p:cNvCxnSpPr/>
          <p:nvPr/>
        </p:nvCxnSpPr>
        <p:spPr>
          <a:xfrm>
            <a:off x="2466758" y="3838370"/>
            <a:ext cx="0" cy="48829"/>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5" name="Connector 14"/>
          <p:cNvCxnSpPr/>
          <p:nvPr/>
        </p:nvCxnSpPr>
        <p:spPr>
          <a:xfrm flipH="1">
            <a:off x="1503473" y="3887199"/>
            <a:ext cx="963285"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6" name="Connector 15"/>
          <p:cNvCxnSpPr/>
          <p:nvPr/>
        </p:nvCxnSpPr>
        <p:spPr>
          <a:xfrm>
            <a:off x="1503473" y="3887199"/>
            <a:ext cx="0" cy="48829"/>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7" name="Connector 16"/>
          <p:cNvCxnSpPr/>
          <p:nvPr/>
        </p:nvCxnSpPr>
        <p:spPr>
          <a:xfrm>
            <a:off x="2466758" y="3838370"/>
            <a:ext cx="0" cy="48829"/>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8" name="Connector 17"/>
          <p:cNvCxnSpPr/>
          <p:nvPr/>
        </p:nvCxnSpPr>
        <p:spPr>
          <a:xfrm>
            <a:off x="2466758" y="3887199"/>
            <a:ext cx="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9" name="Connector 18"/>
          <p:cNvCxnSpPr/>
          <p:nvPr/>
        </p:nvCxnSpPr>
        <p:spPr>
          <a:xfrm>
            <a:off x="2466758" y="3887199"/>
            <a:ext cx="0" cy="48829"/>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0" name="Connector 19"/>
          <p:cNvCxnSpPr/>
          <p:nvPr/>
        </p:nvCxnSpPr>
        <p:spPr>
          <a:xfrm>
            <a:off x="2466758" y="3838370"/>
            <a:ext cx="0" cy="48829"/>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1" name="Connector 20"/>
          <p:cNvCxnSpPr/>
          <p:nvPr/>
        </p:nvCxnSpPr>
        <p:spPr>
          <a:xfrm>
            <a:off x="2466758" y="3887199"/>
            <a:ext cx="963285"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2" name="Connector 21"/>
          <p:cNvCxnSpPr/>
          <p:nvPr/>
        </p:nvCxnSpPr>
        <p:spPr>
          <a:xfrm>
            <a:off x="3430043" y="3887199"/>
            <a:ext cx="0" cy="48829"/>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3" name="Connector 22"/>
          <p:cNvCxnSpPr/>
          <p:nvPr/>
        </p:nvCxnSpPr>
        <p:spPr>
          <a:xfrm>
            <a:off x="4393328" y="3838370"/>
            <a:ext cx="0" cy="48829"/>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4" name="Connector 23"/>
          <p:cNvCxnSpPr/>
          <p:nvPr/>
        </p:nvCxnSpPr>
        <p:spPr>
          <a:xfrm>
            <a:off x="4393328" y="3887199"/>
            <a:ext cx="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5" name="Connector 24"/>
          <p:cNvCxnSpPr/>
          <p:nvPr/>
        </p:nvCxnSpPr>
        <p:spPr>
          <a:xfrm>
            <a:off x="4393328" y="3887199"/>
            <a:ext cx="0" cy="48829"/>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6" name="Connector 25"/>
          <p:cNvCxnSpPr/>
          <p:nvPr/>
        </p:nvCxnSpPr>
        <p:spPr>
          <a:xfrm>
            <a:off x="5838256" y="3838370"/>
            <a:ext cx="0" cy="48829"/>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7" name="Connector 26"/>
          <p:cNvCxnSpPr/>
          <p:nvPr/>
        </p:nvCxnSpPr>
        <p:spPr>
          <a:xfrm flipH="1">
            <a:off x="5356613" y="3887199"/>
            <a:ext cx="481643"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8" name="Connector 27"/>
          <p:cNvCxnSpPr/>
          <p:nvPr/>
        </p:nvCxnSpPr>
        <p:spPr>
          <a:xfrm>
            <a:off x="5356613" y="3887199"/>
            <a:ext cx="0" cy="48829"/>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9" name="Connector 28"/>
          <p:cNvCxnSpPr/>
          <p:nvPr/>
        </p:nvCxnSpPr>
        <p:spPr>
          <a:xfrm>
            <a:off x="5838256" y="3838370"/>
            <a:ext cx="0" cy="48829"/>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30" name="Connector 29"/>
          <p:cNvCxnSpPr/>
          <p:nvPr/>
        </p:nvCxnSpPr>
        <p:spPr>
          <a:xfrm>
            <a:off x="5838256" y="3887199"/>
            <a:ext cx="481642"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31" name="Connector 30"/>
          <p:cNvCxnSpPr/>
          <p:nvPr/>
        </p:nvCxnSpPr>
        <p:spPr>
          <a:xfrm>
            <a:off x="6319898" y="3887199"/>
            <a:ext cx="0" cy="48829"/>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sp>
        <p:nvSpPr>
          <p:cNvPr id="32" name="Rectangle 31"/>
          <p:cNvSpPr/>
          <p:nvPr/>
        </p:nvSpPr>
        <p:spPr>
          <a:xfrm>
            <a:off x="3263273" y="2039294"/>
            <a:ext cx="1939016" cy="850708"/>
          </a:xfrm>
          <a:prstGeom prst="rect">
            <a:avLst/>
          </a:prstGeom>
          <a:solidFill>
            <a:srgbClr val="E6DED5"/>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
          <p:cNvSpPr txBox="1"/>
          <p:nvPr/>
        </p:nvSpPr>
        <p:spPr>
          <a:xfrm>
            <a:off x="3327207" y="2039294"/>
            <a:ext cx="1811146" cy="850708"/>
          </a:xfrm>
          <a:prstGeom prst="rect">
            <a:avLst/>
          </a:prstGeom>
          <a:noFill/>
        </p:spPr>
        <p:txBody>
          <a:bodyPr wrap="square" anchor="ctr" lIns="25400" rIns="25400" tIns="12700" bIns="12700">
            <a:noAutofit/>
          </a:bodyPr>
          <a:lstStyle/>
          <a:p>
            <a:pPr algn="ctr">
              <a:buNone/>
            </a:pPr>
            <a:r>
              <a:rPr sz="1142" b="1">
                <a:solidFill>
                  <a:srgbClr val="221E19"/>
                </a:solidFill>
                <a:latin typeface="DM Sans"/>
              </a:rPr>
              <a:t>Operate charging itself?</a:t>
            </a:r>
          </a:p>
        </p:txBody>
      </p:sp>
      <p:sp>
        <p:nvSpPr>
          <p:cNvPr id="34" name="Rectangle 33"/>
          <p:cNvSpPr/>
          <p:nvPr/>
        </p:nvSpPr>
        <p:spPr>
          <a:xfrm>
            <a:off x="1855498" y="2987661"/>
            <a:ext cx="1222519" cy="850708"/>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TextBox 34"/>
          <p:cNvSpPr txBox="1"/>
          <p:nvPr/>
        </p:nvSpPr>
        <p:spPr>
          <a:xfrm>
            <a:off x="1919433" y="2987661"/>
            <a:ext cx="1094649" cy="850708"/>
          </a:xfrm>
          <a:prstGeom prst="rect">
            <a:avLst/>
          </a:prstGeom>
          <a:noFill/>
        </p:spPr>
        <p:txBody>
          <a:bodyPr wrap="square" anchor="ctr" lIns="25400" rIns="25400" tIns="12700" bIns="12700">
            <a:noAutofit/>
          </a:bodyPr>
          <a:lstStyle/>
          <a:p>
            <a:pPr algn="ctr">
              <a:buNone/>
            </a:pPr>
            <a:r>
              <a:rPr sz="1100" b="0">
                <a:solidFill>
                  <a:srgbClr val="221E19"/>
                </a:solidFill>
                <a:latin typeface="DM Sans"/>
              </a:rPr>
              <a:t>What can we</a:t>
            </a:r>
          </a:p>
          <a:p>
            <a:pPr algn="ctr">
              <a:buNone/>
            </a:pPr>
            <a:r>
              <a:rPr sz="1100" b="0">
                <a:solidFill>
                  <a:srgbClr val="221E19"/>
                </a:solidFill>
                <a:latin typeface="DM Sans"/>
              </a:rPr>
              <a:t>address?</a:t>
            </a:r>
          </a:p>
        </p:txBody>
      </p:sp>
      <p:sp>
        <p:nvSpPr>
          <p:cNvPr id="36" name="Rectangle 35"/>
          <p:cNvSpPr/>
          <p:nvPr/>
        </p:nvSpPr>
        <p:spPr>
          <a:xfrm>
            <a:off x="3782068" y="2987661"/>
            <a:ext cx="1222519" cy="850708"/>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
          <p:cNvSpPr txBox="1"/>
          <p:nvPr/>
        </p:nvSpPr>
        <p:spPr>
          <a:xfrm>
            <a:off x="3846003" y="2987661"/>
            <a:ext cx="1094649" cy="850708"/>
          </a:xfrm>
          <a:prstGeom prst="rect">
            <a:avLst/>
          </a:prstGeom>
          <a:noFill/>
        </p:spPr>
        <p:txBody>
          <a:bodyPr wrap="square" anchor="ctr" lIns="25400" rIns="25400" tIns="12700" bIns="12700">
            <a:noAutofit/>
          </a:bodyPr>
          <a:lstStyle/>
          <a:p>
            <a:pPr algn="ctr">
              <a:buNone/>
            </a:pPr>
            <a:r>
              <a:rPr sz="1100" b="0">
                <a:solidFill>
                  <a:srgbClr val="221E19"/>
                </a:solidFill>
                <a:latin typeface="DM Sans"/>
              </a:rPr>
              <a:t>What do operators</a:t>
            </a:r>
          </a:p>
          <a:p>
            <a:pPr algn="ctr">
              <a:buNone/>
            </a:pPr>
            <a:r>
              <a:rPr sz="1100" b="0">
                <a:solidFill>
                  <a:srgbClr val="221E19"/>
                </a:solidFill>
                <a:latin typeface="DM Sans"/>
              </a:rPr>
              <a:t>achieve?</a:t>
            </a:r>
          </a:p>
        </p:txBody>
      </p:sp>
      <p:sp>
        <p:nvSpPr>
          <p:cNvPr id="38" name="Rectangle 37"/>
          <p:cNvSpPr/>
          <p:nvPr/>
        </p:nvSpPr>
        <p:spPr>
          <a:xfrm>
            <a:off x="5226996" y="2987661"/>
            <a:ext cx="1222519" cy="850708"/>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9" name="TextBox 38"/>
          <p:cNvSpPr txBox="1"/>
          <p:nvPr/>
        </p:nvSpPr>
        <p:spPr>
          <a:xfrm>
            <a:off x="5290931" y="2987661"/>
            <a:ext cx="1094649" cy="850708"/>
          </a:xfrm>
          <a:prstGeom prst="rect">
            <a:avLst/>
          </a:prstGeom>
          <a:noFill/>
        </p:spPr>
        <p:txBody>
          <a:bodyPr wrap="square" anchor="ctr" lIns="25400" rIns="25400" tIns="12700" bIns="12700">
            <a:noAutofit/>
          </a:bodyPr>
          <a:lstStyle/>
          <a:p>
            <a:pPr algn="ctr">
              <a:buNone/>
            </a:pPr>
            <a:r>
              <a:rPr sz="1100" b="0">
                <a:solidFill>
                  <a:srgbClr val="221E19"/>
                </a:solidFill>
                <a:latin typeface="DM Sans"/>
              </a:rPr>
              <a:t>What is the</a:t>
            </a:r>
          </a:p>
          <a:p>
            <a:pPr algn="ctr">
              <a:buNone/>
            </a:pPr>
            <a:r>
              <a:rPr sz="1100" b="0">
                <a:solidFill>
                  <a:srgbClr val="221E19"/>
                </a:solidFill>
                <a:latin typeface="DM Sans"/>
              </a:rPr>
              <a:t>route in?</a:t>
            </a:r>
          </a:p>
        </p:txBody>
      </p:sp>
      <p:sp>
        <p:nvSpPr>
          <p:cNvPr id="40" name="Rectangle 39"/>
          <p:cNvSpPr/>
          <p:nvPr/>
        </p:nvSpPr>
        <p:spPr>
          <a:xfrm>
            <a:off x="1060191" y="3936028"/>
            <a:ext cx="886563" cy="850708"/>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TextBox 40"/>
          <p:cNvSpPr txBox="1"/>
          <p:nvPr/>
        </p:nvSpPr>
        <p:spPr>
          <a:xfrm>
            <a:off x="1124126" y="3936028"/>
            <a:ext cx="758693" cy="850708"/>
          </a:xfrm>
          <a:prstGeom prst="rect">
            <a:avLst/>
          </a:prstGeom>
          <a:noFill/>
        </p:spPr>
        <p:txBody>
          <a:bodyPr wrap="square" anchor="ctr" lIns="25400" rIns="25400" tIns="12700" bIns="12700">
            <a:noAutofit/>
          </a:bodyPr>
          <a:lstStyle/>
          <a:p>
            <a:pPr algn="ctr">
              <a:buNone/>
            </a:pPr>
            <a:r>
              <a:rPr sz="1148" b="0">
                <a:solidFill>
                  <a:srgbClr val="221E19"/>
                </a:solidFill>
                <a:latin typeface="DM Sans"/>
              </a:rPr>
              <a:t>WP1 Market</a:t>
            </a:r>
          </a:p>
        </p:txBody>
      </p:sp>
      <p:sp>
        <p:nvSpPr>
          <p:cNvPr id="42" name="Rectangle 41"/>
          <p:cNvSpPr/>
          <p:nvPr/>
        </p:nvSpPr>
        <p:spPr>
          <a:xfrm>
            <a:off x="2023476" y="3936028"/>
            <a:ext cx="886563" cy="850708"/>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3" name="TextBox 42"/>
          <p:cNvSpPr txBox="1"/>
          <p:nvPr/>
        </p:nvSpPr>
        <p:spPr>
          <a:xfrm>
            <a:off x="2087411" y="3936028"/>
            <a:ext cx="758693" cy="850708"/>
          </a:xfrm>
          <a:prstGeom prst="rect">
            <a:avLst/>
          </a:prstGeom>
          <a:noFill/>
        </p:spPr>
        <p:txBody>
          <a:bodyPr wrap="square" anchor="ctr" lIns="25400" rIns="25400" tIns="12700" bIns="12700">
            <a:noAutofit/>
          </a:bodyPr>
          <a:lstStyle/>
          <a:p>
            <a:pPr algn="ctr">
              <a:buNone/>
            </a:pPr>
            <a:r>
              <a:rPr sz="1100" b="0">
                <a:solidFill>
                  <a:srgbClr val="221E19"/>
                </a:solidFill>
                <a:latin typeface="DM Sans"/>
              </a:rPr>
              <a:t>WP2 Segment</a:t>
            </a:r>
          </a:p>
        </p:txBody>
      </p:sp>
      <p:sp>
        <p:nvSpPr>
          <p:cNvPr id="44" name="Rectangle 43"/>
          <p:cNvSpPr/>
          <p:nvPr/>
        </p:nvSpPr>
        <p:spPr>
          <a:xfrm>
            <a:off x="2986762" y="3936028"/>
            <a:ext cx="886563" cy="850708"/>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5" name="TextBox 44"/>
          <p:cNvSpPr txBox="1"/>
          <p:nvPr/>
        </p:nvSpPr>
        <p:spPr>
          <a:xfrm>
            <a:off x="3050696" y="3936028"/>
            <a:ext cx="758693" cy="850708"/>
          </a:xfrm>
          <a:prstGeom prst="rect">
            <a:avLst/>
          </a:prstGeom>
          <a:noFill/>
        </p:spPr>
        <p:txBody>
          <a:bodyPr wrap="square" anchor="ctr" lIns="25400" rIns="25400" tIns="12700" bIns="12700">
            <a:noAutofit/>
          </a:bodyPr>
          <a:lstStyle/>
          <a:p>
            <a:pPr algn="ctr">
              <a:buNone/>
            </a:pPr>
            <a:r>
              <a:rPr sz="1100" b="0">
                <a:solidFill>
                  <a:srgbClr val="221E19"/>
                </a:solidFill>
                <a:latin typeface="DM Sans"/>
              </a:rPr>
              <a:t>WP3 Geography</a:t>
            </a:r>
          </a:p>
        </p:txBody>
      </p:sp>
      <p:sp>
        <p:nvSpPr>
          <p:cNvPr id="46" name="Rectangle 45"/>
          <p:cNvSpPr/>
          <p:nvPr/>
        </p:nvSpPr>
        <p:spPr>
          <a:xfrm>
            <a:off x="3950047" y="3936028"/>
            <a:ext cx="886563" cy="850708"/>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7" name="TextBox 46"/>
          <p:cNvSpPr txBox="1"/>
          <p:nvPr/>
        </p:nvSpPr>
        <p:spPr>
          <a:xfrm>
            <a:off x="4013981" y="3936028"/>
            <a:ext cx="758693" cy="850708"/>
          </a:xfrm>
          <a:prstGeom prst="rect">
            <a:avLst/>
          </a:prstGeom>
          <a:noFill/>
        </p:spPr>
        <p:txBody>
          <a:bodyPr wrap="square" anchor="ctr" lIns="25400" rIns="25400" tIns="12700" bIns="12700">
            <a:noAutofit/>
          </a:bodyPr>
          <a:lstStyle/>
          <a:p>
            <a:pPr algn="ctr">
              <a:buNone/>
            </a:pPr>
            <a:r>
              <a:rPr sz="1100" b="0">
                <a:solidFill>
                  <a:srgbClr val="221E19"/>
                </a:solidFill>
                <a:latin typeface="DM Sans"/>
              </a:rPr>
              <a:t>WP4 Competition</a:t>
            </a:r>
          </a:p>
        </p:txBody>
      </p:sp>
      <p:sp>
        <p:nvSpPr>
          <p:cNvPr id="48" name="Rectangle 47"/>
          <p:cNvSpPr/>
          <p:nvPr/>
        </p:nvSpPr>
        <p:spPr>
          <a:xfrm>
            <a:off x="4913332" y="3936028"/>
            <a:ext cx="886563" cy="850708"/>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9" name="TextBox 48"/>
          <p:cNvSpPr txBox="1"/>
          <p:nvPr/>
        </p:nvSpPr>
        <p:spPr>
          <a:xfrm>
            <a:off x="4977266" y="3936028"/>
            <a:ext cx="758693" cy="850708"/>
          </a:xfrm>
          <a:prstGeom prst="rect">
            <a:avLst/>
          </a:prstGeom>
          <a:noFill/>
        </p:spPr>
        <p:txBody>
          <a:bodyPr wrap="square" anchor="ctr" lIns="25400" rIns="25400" tIns="12700" bIns="12700">
            <a:noAutofit/>
          </a:bodyPr>
          <a:lstStyle/>
          <a:p>
            <a:pPr algn="ctr">
              <a:buNone/>
            </a:pPr>
            <a:r>
              <a:rPr sz="1100" b="0">
                <a:solidFill>
                  <a:srgbClr val="221E19"/>
                </a:solidFill>
                <a:latin typeface="DM Sans"/>
              </a:rPr>
              <a:t>WP5 Entry mode</a:t>
            </a:r>
          </a:p>
        </p:txBody>
      </p:sp>
      <p:sp>
        <p:nvSpPr>
          <p:cNvPr id="50" name="Rectangle 49"/>
          <p:cNvSpPr/>
          <p:nvPr/>
        </p:nvSpPr>
        <p:spPr>
          <a:xfrm>
            <a:off x="5876617" y="3936028"/>
            <a:ext cx="886563" cy="850708"/>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1" name="TextBox 50"/>
          <p:cNvSpPr txBox="1"/>
          <p:nvPr/>
        </p:nvSpPr>
        <p:spPr>
          <a:xfrm>
            <a:off x="5940551" y="3936028"/>
            <a:ext cx="758693" cy="850708"/>
          </a:xfrm>
          <a:prstGeom prst="rect">
            <a:avLst/>
          </a:prstGeom>
          <a:noFill/>
        </p:spPr>
        <p:txBody>
          <a:bodyPr wrap="square" anchor="ctr" lIns="25400" rIns="25400" tIns="12700" bIns="12700">
            <a:noAutofit/>
          </a:bodyPr>
          <a:lstStyle/>
          <a:p>
            <a:pPr algn="ctr">
              <a:buNone/>
            </a:pPr>
            <a:r>
              <a:rPr sz="1100" b="0">
                <a:solidFill>
                  <a:srgbClr val="221E19"/>
                </a:solidFill>
                <a:latin typeface="DM Sans"/>
              </a:rPr>
              <a:t>WP6 100-day plan</a:t>
            </a:r>
          </a:p>
        </p:txBody>
      </p:sp>
      <p:sp>
        <p:nvSpPr>
          <p:cNvPr id="52" name="Rectangle 51::TC[T5|furniture]"/>
          <p:cNvSpPr/>
          <p:nvPr/>
        </p:nvSpPr>
        <p:spPr>
          <a:xfrm>
            <a:off x="612648" y="5294376"/>
            <a:ext cx="45720" cy="694944"/>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3" name="TextBox 52::TC[T3|narrative_accent#g1]"/>
          <p:cNvSpPr txBox="1"/>
          <p:nvPr/>
        </p:nvSpPr>
        <p:spPr>
          <a:xfrm>
            <a:off x="768096" y="5294376"/>
            <a:ext cx="6238036" cy="694944"/>
          </a:xfrm>
          <a:prstGeom prst="rect">
            <a:avLst/>
          </a:prstGeom>
          <a:noFill/>
        </p:spPr>
        <p:txBody>
          <a:bodyPr wrap="square" anchor="b" lIns="25400" rIns="25400" tIns="12700" bIns="12700">
            <a:noAutofit/>
          </a:bodyPr>
          <a:lstStyle/>
          <a:p>
            <a:pPr algn="l">
              <a:buNone/>
            </a:pPr>
            <a:r>
              <a:rPr sz="1300" b="1">
                <a:solidFill>
                  <a:srgbClr val="221E19"/>
                </a:solidFill>
                <a:latin typeface="DM Sans"/>
              </a:rPr>
              <a:t>→  The six work packages are not six studies but three questions, which is why the answer arrives as one recommendation rather than six annexes</a:t>
            </a:r>
          </a:p>
        </p:txBody>
      </p:sp>
      <p:sp>
        <p:nvSpPr>
          <p:cNvPr id="54" name="Rectangle 53::TC[T5|furniture]"/>
          <p:cNvSpPr/>
          <p:nvPr/>
        </p:nvSpPr>
        <p:spPr>
          <a:xfrm>
            <a:off x="7189012" y="160020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5" name="Rectangle 54::TC[T5|furniture]"/>
          <p:cNvSpPr/>
          <p:nvPr/>
        </p:nvSpPr>
        <p:spPr>
          <a:xfrm>
            <a:off x="7189012" y="160020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6" name="TextBox 55::TC[T3|neutral]"/>
          <p:cNvSpPr txBox="1"/>
          <p:nvPr/>
        </p:nvSpPr>
        <p:spPr>
          <a:xfrm>
            <a:off x="7335316" y="171907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WHY THE QUESTION READS THIS WAY</a:t>
            </a:r>
          </a:p>
        </p:txBody>
      </p:sp>
      <p:sp>
        <p:nvSpPr>
          <p:cNvPr id="57" name="TextBox 56::TC[T4|neutral]"/>
          <p:cNvSpPr txBox="1"/>
          <p:nvPr/>
        </p:nvSpPr>
        <p:spPr>
          <a:xfrm>
            <a:off x="7335316" y="207568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The Board's premise is that value is being left on the table.</a:t>
            </a:r>
          </a:p>
        </p:txBody>
      </p:sp>
      <p:sp>
        <p:nvSpPr>
          <p:cNvPr id="58" name="TextBox 57::TC[T4|neutral]"/>
          <p:cNvSpPr txBox="1"/>
          <p:nvPr/>
        </p:nvSpPr>
        <p:spPr>
          <a:xfrm>
            <a:off x="7335316" y="262737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Grocers who in-housed priced below market: control, not margin.</a:t>
            </a:r>
          </a:p>
        </p:txBody>
      </p:sp>
      <p:sp>
        <p:nvSpPr>
          <p:cNvPr id="59" name="TextBox 58::TC[T4|neutral]"/>
          <p:cNvSpPr txBox="1"/>
          <p:nvPr/>
        </p:nvSpPr>
        <p:spPr>
          <a:xfrm>
            <a:off x="7335316" y="317906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So the study answers both readings, not the charging line alone.</a:t>
            </a:r>
          </a:p>
        </p:txBody>
      </p:sp>
      <p:sp>
        <p:nvSpPr>
          <p:cNvPr id="60" name="Rectangle 59::TC[T5|furniture]"/>
          <p:cNvSpPr/>
          <p:nvPr/>
        </p:nvSpPr>
        <p:spPr>
          <a:xfrm>
            <a:off x="7189012" y="393192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1" name="Rectangle 60::TC[T5|furniture]"/>
          <p:cNvSpPr/>
          <p:nvPr/>
        </p:nvSpPr>
        <p:spPr>
          <a:xfrm>
            <a:off x="7189012" y="393192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2" name="TextBox 61::TC[T3|neutral]"/>
          <p:cNvSpPr txBox="1"/>
          <p:nvPr/>
        </p:nvSpPr>
        <p:spPr>
          <a:xfrm>
            <a:off x="7335316" y="405079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HOW THE SCOPE MAPS</a:t>
            </a:r>
          </a:p>
        </p:txBody>
      </p:sp>
      <p:sp>
        <p:nvSpPr>
          <p:cNvPr id="63" name="TextBox 62::TC[T4|neutral]"/>
          <p:cNvSpPr txBox="1"/>
          <p:nvPr/>
        </p:nvSpPr>
        <p:spPr>
          <a:xfrm>
            <a:off x="7335316" y="440740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WP1 to WP3 answer what Verdal can genuinely address.</a:t>
            </a:r>
          </a:p>
        </p:txBody>
      </p:sp>
      <p:sp>
        <p:nvSpPr>
          <p:cNvPr id="64" name="TextBox 63::TC[T4|neutral]"/>
          <p:cNvSpPr txBox="1"/>
          <p:nvPr/>
        </p:nvSpPr>
        <p:spPr>
          <a:xfrm>
            <a:off x="7335316" y="495909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WP4 is the reality check on what those three produce.</a:t>
            </a:r>
          </a:p>
        </p:txBody>
      </p:sp>
      <p:sp>
        <p:nvSpPr>
          <p:cNvPr id="65" name="TextBox 64::TC[T4|neutral]"/>
          <p:cNvSpPr txBox="1"/>
          <p:nvPr/>
        </p:nvSpPr>
        <p:spPr>
          <a:xfrm>
            <a:off x="7335316" y="551078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WP5 and WP6 turn the answer into a route in and a plan.</a:t>
            </a:r>
          </a:p>
        </p:txBody>
      </p:sp>
      <p:sp>
        <p:nvSpPr>
          <p:cNvPr id="66" name="TextBox 65::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 Verdal Group Request for Proposal, section 4; our structuring.</a:t>
            </a:r>
          </a:p>
        </p:txBody>
      </p:sp>
    </p:spTree>
  </p:cSld>
  <p:clrMapOvr>
    <a:masterClrMapping/>
  </p:clrMapOvr>
</p:sld>
</file>

<file path=ppt/slides/slide11.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 Placeholder 1::TC[T4|neutral]"/>
          <p:cNvSpPr>
            <a:spLocks noGrp="1"/>
          </p:cNvSpPr>
          <p:nvPr>
            <p:ph type="body" idx="1"/>
          </p:nvPr>
        </p:nvSpPr>
        <p:spPr/>
        <p:txBody>
          <a:bodyPr/>
          <a:lstStyle/>
          <a:p>
            <a:pPr>
              <a:buNone/>
            </a:pPr>
            <a:r>
              <a:t>02</a:t>
            </a:r>
          </a:p>
        </p:txBody>
      </p:sp>
      <p:sp>
        <p:nvSpPr>
          <p:cNvPr id="3" name="Title 2::TC[T2|neutral]"/>
          <p:cNvSpPr>
            <a:spLocks noGrp="1"/>
          </p:cNvSpPr>
          <p:nvPr>
            <p:ph type="title"/>
          </p:nvPr>
        </p:nvSpPr>
        <p:spPr/>
        <p:txBody>
          <a:bodyPr/>
          <a:lstStyle/>
          <a:p>
            <a:pPr algn="l">
              <a:buNone/>
            </a:pPr>
            <a:r>
              <a:t>The six work packages</a:t>
            </a:r>
          </a:p>
        </p:txBody>
      </p:sp>
      <p:sp>
        <p:nvSpPr>
          <p:cNvPr id="4" name="Text Placeholder 3::TC[T4|neutral]"/>
          <p:cNvSpPr>
            <a:spLocks noGrp="1"/>
          </p:cNvSpPr>
          <p:nvPr>
            <p:ph type="body" idx="2"/>
          </p:nvPr>
        </p:nvSpPr>
        <p:spPr/>
        <p:txBody>
          <a:bodyPr/>
          <a:lstStyle/>
          <a:p>
            <a:pPr>
              <a:buNone/>
            </a:pPr>
            <a:r>
              <a:t>Method and what each one produces</a:t>
            </a:r>
          </a:p>
        </p:txBody>
      </p:sp>
    </p:spTree>
  </p:cSld>
  <p:clrMapOvr>
    <a:masterClrMapping/>
  </p:clrMapOvr>
</p:sld>
</file>

<file path=ppt/slides/slide12.xml><?xml version="1.0" encoding="utf-8"?>
<p:sld xmlns:a="http://schemas.openxmlformats.org/drawingml/2006/main" xmlns:p="http://schemas.openxmlformats.org/presentationml/2006/main" xmlns:r="http://schemas.openxmlformats.org/officeDocument/2006/relationships">
  <p:cSld name="TCZONE[0.670,1.750,11.993,4.35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WP1 builds the market number twice, by two independent routes — </a:t>
            </a:r>
            <a:r>
              <a:rPr sz="2200" b="0" i="1">
                <a:solidFill>
                  <a:srgbClr val="8C6A3F"/>
                </a:solidFill>
                <a:latin typeface="Instrument Serif"/>
              </a:rPr>
              <a:t>so the Board sees where they agree, and where they do not</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WP1 MARKET</a:t>
            </a:r>
          </a:p>
        </p:txBody>
      </p:sp>
      <p:sp>
        <p:nvSpPr>
          <p:cNvPr id="4" name="Rectangle 3::TC[T5|furniture]"/>
          <p:cNvSpPr/>
          <p:nvPr/>
        </p:nvSpPr>
        <p:spPr>
          <a:xfrm>
            <a:off x="612648" y="1600200"/>
            <a:ext cx="10966704" cy="384048"/>
          </a:xfrm>
          <a:prstGeom prst="rect">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TC[T4|neutral]"/>
          <p:cNvSpPr txBox="1"/>
          <p:nvPr/>
        </p:nvSpPr>
        <p:spPr>
          <a:xfrm>
            <a:off x="685800" y="1655064"/>
            <a:ext cx="3509264" cy="274320"/>
          </a:xfrm>
          <a:prstGeom prst="rect">
            <a:avLst/>
          </a:prstGeom>
          <a:noFill/>
        </p:spPr>
        <p:txBody>
          <a:bodyPr wrap="none" anchor="ctr" lIns="25400" rIns="25400" tIns="12700" bIns="12700">
            <a:noAutofit/>
          </a:bodyPr>
          <a:lstStyle/>
          <a:p>
            <a:pPr algn="l">
              <a:buNone/>
            </a:pPr>
            <a:r>
              <a:rPr sz="1100" b="1">
                <a:solidFill>
                  <a:srgbClr val="FFFFFF"/>
                </a:solidFill>
                <a:latin typeface="DM Sans"/>
              </a:rPr>
              <a:t>Step</a:t>
            </a:r>
          </a:p>
        </p:txBody>
      </p:sp>
      <p:sp>
        <p:nvSpPr>
          <p:cNvPr id="6" name="TextBox 5::TC[T4|neutral]"/>
          <p:cNvSpPr txBox="1"/>
          <p:nvPr/>
        </p:nvSpPr>
        <p:spPr>
          <a:xfrm>
            <a:off x="4341368" y="1655064"/>
            <a:ext cx="3509264" cy="274320"/>
          </a:xfrm>
          <a:prstGeom prst="rect">
            <a:avLst/>
          </a:prstGeom>
          <a:noFill/>
        </p:spPr>
        <p:txBody>
          <a:bodyPr wrap="none" anchor="ctr" lIns="25400" rIns="25400" tIns="12700" bIns="12700">
            <a:noAutofit/>
          </a:bodyPr>
          <a:lstStyle/>
          <a:p>
            <a:pPr algn="l">
              <a:buNone/>
            </a:pPr>
            <a:r>
              <a:rPr sz="1100" b="1">
                <a:solidFill>
                  <a:srgbClr val="FFFFFF"/>
                </a:solidFill>
                <a:latin typeface="DM Sans"/>
              </a:rPr>
              <a:t>What we do</a:t>
            </a:r>
          </a:p>
        </p:txBody>
      </p:sp>
      <p:sp>
        <p:nvSpPr>
          <p:cNvPr id="7" name="TextBox 6::TC[T4|neutral]"/>
          <p:cNvSpPr txBox="1"/>
          <p:nvPr/>
        </p:nvSpPr>
        <p:spPr>
          <a:xfrm>
            <a:off x="7996936" y="1655064"/>
            <a:ext cx="3509264" cy="274320"/>
          </a:xfrm>
          <a:prstGeom prst="rect">
            <a:avLst/>
          </a:prstGeom>
          <a:noFill/>
        </p:spPr>
        <p:txBody>
          <a:bodyPr wrap="none" anchor="ctr" lIns="25400" rIns="25400" tIns="12700" bIns="12700">
            <a:noAutofit/>
          </a:bodyPr>
          <a:lstStyle/>
          <a:p>
            <a:pPr algn="l">
              <a:buNone/>
            </a:pPr>
            <a:r>
              <a:rPr sz="1100" b="1">
                <a:solidFill>
                  <a:srgbClr val="FFFFFF"/>
                </a:solidFill>
                <a:latin typeface="DM Sans"/>
              </a:rPr>
              <a:t>What it puts in your hands</a:t>
            </a:r>
          </a:p>
        </p:txBody>
      </p:sp>
      <p:sp>
        <p:nvSpPr>
          <p:cNvPr id="8" name="Rectangle 7::TC[T5|furniture]"/>
          <p:cNvSpPr/>
          <p:nvPr/>
        </p:nvSpPr>
        <p:spPr>
          <a:xfrm>
            <a:off x="612648" y="1984248"/>
            <a:ext cx="10966704" cy="84480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TC[T4|neutral]"/>
          <p:cNvSpPr txBox="1"/>
          <p:nvPr/>
        </p:nvSpPr>
        <p:spPr>
          <a:xfrm>
            <a:off x="685800" y="1984248"/>
            <a:ext cx="3509264" cy="844804"/>
          </a:xfrm>
          <a:prstGeom prst="rect">
            <a:avLst/>
          </a:prstGeom>
          <a:noFill/>
        </p:spPr>
        <p:txBody>
          <a:bodyPr wrap="square" anchor="ctr" lIns="25400" rIns="25400" tIns="12700" bIns="12700">
            <a:noAutofit/>
          </a:bodyPr>
          <a:lstStyle/>
          <a:p>
            <a:pPr algn="l">
              <a:buNone/>
            </a:pPr>
            <a:r>
              <a:rPr sz="1100" b="0">
                <a:solidFill>
                  <a:srgbClr val="221E19"/>
                </a:solidFill>
                <a:latin typeface="DM Sans"/>
              </a:rPr>
              <a:t>Perimeter test</a:t>
            </a:r>
          </a:p>
        </p:txBody>
      </p:sp>
      <p:sp>
        <p:nvSpPr>
          <p:cNvPr id="10" name="TextBox 9::TC[T4|neutral]"/>
          <p:cNvSpPr txBox="1"/>
          <p:nvPr/>
        </p:nvSpPr>
        <p:spPr>
          <a:xfrm>
            <a:off x="4341368" y="1984248"/>
            <a:ext cx="3509264" cy="844804"/>
          </a:xfrm>
          <a:prstGeom prst="rect">
            <a:avLst/>
          </a:prstGeom>
          <a:noFill/>
        </p:spPr>
        <p:txBody>
          <a:bodyPr wrap="square" anchor="ctr" lIns="25400" rIns="25400" tIns="12700" bIns="12700">
            <a:noAutofit/>
          </a:bodyPr>
          <a:lstStyle/>
          <a:p>
            <a:pPr algn="l">
              <a:buNone/>
            </a:pPr>
            <a:r>
              <a:rPr sz="1100" b="0">
                <a:solidFill>
                  <a:srgbClr val="221E19"/>
                </a:solidFill>
                <a:latin typeface="DM Sans"/>
              </a:rPr>
              <a:t>Establish what each published forecast actually counts — hardware, services, home charging — and which perimeter the Board figure sits on</a:t>
            </a:r>
          </a:p>
        </p:txBody>
      </p:sp>
      <p:sp>
        <p:nvSpPr>
          <p:cNvPr id="11" name="TextBox 10::TC[T4|neutral]"/>
          <p:cNvSpPr txBox="1"/>
          <p:nvPr/>
        </p:nvSpPr>
        <p:spPr>
          <a:xfrm>
            <a:off x="7996936" y="1984248"/>
            <a:ext cx="3509264" cy="844804"/>
          </a:xfrm>
          <a:prstGeom prst="rect">
            <a:avLst/>
          </a:prstGeom>
          <a:noFill/>
        </p:spPr>
        <p:txBody>
          <a:bodyPr wrap="square" anchor="ctr" lIns="25400" rIns="25400" tIns="12700" bIns="12700">
            <a:noAutofit/>
          </a:bodyPr>
          <a:lstStyle/>
          <a:p>
            <a:pPr algn="l">
              <a:buNone/>
            </a:pPr>
            <a:r>
              <a:rPr sz="1100" b="0">
                <a:solidFill>
                  <a:srgbClr val="221E19"/>
                </a:solidFill>
                <a:latin typeface="DM Sans"/>
              </a:rPr>
              <a:t>A written reconciliation of the EUR 25bn: what it measures, and what it does not</a:t>
            </a:r>
          </a:p>
        </p:txBody>
      </p:sp>
      <p:sp>
        <p:nvSpPr>
          <p:cNvPr id="12" name="Rectangle 11::TC[T5|furniture]"/>
          <p:cNvSpPr/>
          <p:nvPr/>
        </p:nvSpPr>
        <p:spPr>
          <a:xfrm>
            <a:off x="612648" y="2829052"/>
            <a:ext cx="10966704" cy="670179"/>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TC[T4|neutral]"/>
          <p:cNvSpPr txBox="1"/>
          <p:nvPr/>
        </p:nvSpPr>
        <p:spPr>
          <a:xfrm>
            <a:off x="685800" y="2829052"/>
            <a:ext cx="3509264" cy="67017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Rebuild the funnel</a:t>
            </a:r>
          </a:p>
        </p:txBody>
      </p:sp>
      <p:sp>
        <p:nvSpPr>
          <p:cNvPr id="14" name="TextBox 13::TC[T4|neutral]"/>
          <p:cNvSpPr txBox="1"/>
          <p:nvPr/>
        </p:nvSpPr>
        <p:spPr>
          <a:xfrm>
            <a:off x="4341368" y="2829052"/>
            <a:ext cx="3509264" cy="67017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Build the number bottom-up from the vehicle parc: energy demand, the share that passes a public point, realised price</a:t>
            </a:r>
          </a:p>
        </p:txBody>
      </p:sp>
      <p:sp>
        <p:nvSpPr>
          <p:cNvPr id="15" name="TextBox 14::TC[T4|neutral]"/>
          <p:cNvSpPr txBox="1"/>
          <p:nvPr/>
        </p:nvSpPr>
        <p:spPr>
          <a:xfrm>
            <a:off x="7996936" y="2829052"/>
            <a:ext cx="3509264" cy="67017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A market model with every assumption visible and editable by your own team</a:t>
            </a:r>
          </a:p>
        </p:txBody>
      </p:sp>
      <p:sp>
        <p:nvSpPr>
          <p:cNvPr id="16" name="Rectangle 15::TC[T5|furniture]"/>
          <p:cNvSpPr/>
          <p:nvPr/>
        </p:nvSpPr>
        <p:spPr>
          <a:xfrm>
            <a:off x="612648" y="3499231"/>
            <a:ext cx="10966704" cy="84480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TC[T4|neutral]"/>
          <p:cNvSpPr txBox="1"/>
          <p:nvPr/>
        </p:nvSpPr>
        <p:spPr>
          <a:xfrm>
            <a:off x="685800" y="3499231"/>
            <a:ext cx="3509264" cy="844804"/>
          </a:xfrm>
          <a:prstGeom prst="rect">
            <a:avLst/>
          </a:prstGeom>
          <a:noFill/>
        </p:spPr>
        <p:txBody>
          <a:bodyPr wrap="square" anchor="ctr" lIns="25400" rIns="25400" tIns="12700" bIns="12700">
            <a:noAutofit/>
          </a:bodyPr>
          <a:lstStyle/>
          <a:p>
            <a:pPr algn="l">
              <a:buNone/>
            </a:pPr>
            <a:r>
              <a:rPr sz="1100" b="0">
                <a:solidFill>
                  <a:srgbClr val="221E19"/>
                </a:solidFill>
                <a:latin typeface="DM Sans"/>
              </a:rPr>
              <a:t>Deduction ladder</a:t>
            </a:r>
          </a:p>
        </p:txBody>
      </p:sp>
      <p:sp>
        <p:nvSpPr>
          <p:cNvPr id="18" name="TextBox 17::TC[T4|neutral]"/>
          <p:cNvSpPr txBox="1"/>
          <p:nvPr/>
        </p:nvSpPr>
        <p:spPr>
          <a:xfrm>
            <a:off x="4341368" y="3499231"/>
            <a:ext cx="3509264" cy="844804"/>
          </a:xfrm>
          <a:prstGeom prst="rect">
            <a:avLst/>
          </a:prstGeom>
          <a:noFill/>
        </p:spPr>
        <p:txBody>
          <a:bodyPr wrap="square" anchor="ctr" lIns="25400" rIns="25400" tIns="12700" bIns="12700">
            <a:noAutofit/>
          </a:bodyPr>
          <a:lstStyle/>
          <a:p>
            <a:pPr algn="l">
              <a:buNone/>
            </a:pPr>
            <a:r>
              <a:rPr sz="1100" b="0">
                <a:solidFill>
                  <a:srgbClr val="221E19"/>
                </a:solidFill>
                <a:latin typeface="DM Sans"/>
              </a:rPr>
              <a:t>Strip out, layer by layer, what Verdal cannot serve — private charging, energy pass-through, en-route and kerbside, the countries you are not in</a:t>
            </a:r>
          </a:p>
        </p:txBody>
      </p:sp>
      <p:sp>
        <p:nvSpPr>
          <p:cNvPr id="19" name="TextBox 18::TC[T4|neutral]"/>
          <p:cNvSpPr txBox="1"/>
          <p:nvPr/>
        </p:nvSpPr>
        <p:spPr>
          <a:xfrm>
            <a:off x="7996936" y="3499231"/>
            <a:ext cx="3509264" cy="844804"/>
          </a:xfrm>
          <a:prstGeom prst="rect">
            <a:avLst/>
          </a:prstGeom>
          <a:noFill/>
        </p:spPr>
        <p:txBody>
          <a:bodyPr wrap="square" anchor="ctr" lIns="25400" rIns="25400" tIns="12700" bIns="12700">
            <a:noAutofit/>
          </a:bodyPr>
          <a:lstStyle/>
          <a:p>
            <a:pPr algn="l">
              <a:buNone/>
            </a:pPr>
            <a:r>
              <a:rPr sz="1100" b="0">
                <a:solidFill>
                  <a:srgbClr val="221E19"/>
                </a:solidFill>
                <a:latin typeface="DM Sans"/>
              </a:rPr>
              <a:t>The addressable figure, each layer carrying its own evidence and confidence level</a:t>
            </a:r>
          </a:p>
        </p:txBody>
      </p:sp>
      <p:sp>
        <p:nvSpPr>
          <p:cNvPr id="20" name="Rectangle 19::TC[T5|narrative_accent#g1]"/>
          <p:cNvSpPr/>
          <p:nvPr/>
        </p:nvSpPr>
        <p:spPr>
          <a:xfrm>
            <a:off x="612648" y="4344035"/>
            <a:ext cx="10966704" cy="563626"/>
          </a:xfrm>
          <a:prstGeom prst="rect">
            <a:avLst/>
          </a:prstGeom>
          <a:solidFill>
            <a:srgbClr val="E6DED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TC[T4|narrative_accent#g1]"/>
          <p:cNvSpPr txBox="1"/>
          <p:nvPr/>
        </p:nvSpPr>
        <p:spPr>
          <a:xfrm>
            <a:off x="685800" y="4344035"/>
            <a:ext cx="3509264" cy="563626"/>
          </a:xfrm>
          <a:prstGeom prst="rect">
            <a:avLst/>
          </a:prstGeom>
          <a:noFill/>
        </p:spPr>
        <p:txBody>
          <a:bodyPr wrap="square" anchor="ctr" lIns="25400" rIns="25400" tIns="12700" bIns="12700">
            <a:noAutofit/>
          </a:bodyPr>
          <a:lstStyle/>
          <a:p>
            <a:pPr algn="l">
              <a:buNone/>
            </a:pPr>
            <a:r>
              <a:rPr sz="1100" b="1">
                <a:solidFill>
                  <a:srgbClr val="221E19"/>
                </a:solidFill>
                <a:latin typeface="DM Sans"/>
              </a:rPr>
              <a:t>Independent cross-check</a:t>
            </a:r>
          </a:p>
        </p:txBody>
      </p:sp>
      <p:sp>
        <p:nvSpPr>
          <p:cNvPr id="22" name="TextBox 21::TC[T4|narrative_accent#g1]"/>
          <p:cNvSpPr txBox="1"/>
          <p:nvPr/>
        </p:nvSpPr>
        <p:spPr>
          <a:xfrm>
            <a:off x="4341368" y="4344035"/>
            <a:ext cx="3509264" cy="563626"/>
          </a:xfrm>
          <a:prstGeom prst="rect">
            <a:avLst/>
          </a:prstGeom>
          <a:noFill/>
        </p:spPr>
        <p:txBody>
          <a:bodyPr wrap="square" anchor="ctr" lIns="25400" rIns="25400" tIns="12700" bIns="12700">
            <a:noAutofit/>
          </a:bodyPr>
          <a:lstStyle/>
          <a:p>
            <a:pPr algn="l">
              <a:buNone/>
            </a:pPr>
            <a:r>
              <a:rPr sz="1100" b="1">
                <a:solidFill>
                  <a:srgbClr val="221E19"/>
                </a:solidFill>
                <a:latin typeface="DM Sans"/>
              </a:rPr>
              <a:t>Build the same number a second time from bay throughput upward, and reconcile the two</a:t>
            </a:r>
          </a:p>
        </p:txBody>
      </p:sp>
      <p:sp>
        <p:nvSpPr>
          <p:cNvPr id="23" name="TextBox 22::TC[T4|narrative_accent#g1]"/>
          <p:cNvSpPr txBox="1"/>
          <p:nvPr/>
        </p:nvSpPr>
        <p:spPr>
          <a:xfrm>
            <a:off x="7996936" y="4344035"/>
            <a:ext cx="3509264" cy="563626"/>
          </a:xfrm>
          <a:prstGeom prst="rect">
            <a:avLst/>
          </a:prstGeom>
          <a:noFill/>
        </p:spPr>
        <p:txBody>
          <a:bodyPr wrap="square" anchor="ctr" lIns="25400" rIns="25400" tIns="12700" bIns="12700">
            <a:noAutofit/>
          </a:bodyPr>
          <a:lstStyle/>
          <a:p>
            <a:pPr algn="l">
              <a:buNone/>
            </a:pPr>
            <a:r>
              <a:rPr sz="1100" b="1">
                <a:solidFill>
                  <a:srgbClr val="221E19"/>
                </a:solidFill>
                <a:latin typeface="DM Sans"/>
              </a:rPr>
              <a:t>Either two routes that agree, or a disagreement reported rather than averaged away</a:t>
            </a:r>
          </a:p>
        </p:txBody>
      </p:sp>
      <p:sp>
        <p:nvSpPr>
          <p:cNvPr id="24" name="Rectangle 23::TC[T5|furniture]"/>
          <p:cNvSpPr/>
          <p:nvPr/>
        </p:nvSpPr>
        <p:spPr>
          <a:xfrm>
            <a:off x="612648" y="4907661"/>
            <a:ext cx="10966704" cy="670179"/>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TC[T4|neutral]"/>
          <p:cNvSpPr txBox="1"/>
          <p:nvPr/>
        </p:nvSpPr>
        <p:spPr>
          <a:xfrm>
            <a:off x="685800" y="4907661"/>
            <a:ext cx="3509264" cy="67017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Sensitivity</a:t>
            </a:r>
          </a:p>
        </p:txBody>
      </p:sp>
      <p:sp>
        <p:nvSpPr>
          <p:cNvPr id="26" name="TextBox 25::TC[T4|neutral]"/>
          <p:cNvSpPr txBox="1"/>
          <p:nvPr/>
        </p:nvSpPr>
        <p:spPr>
          <a:xfrm>
            <a:off x="4341368" y="4907661"/>
            <a:ext cx="3509264" cy="67017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Move each assumption across its plausible range and see which ones change the recommendation</a:t>
            </a:r>
          </a:p>
        </p:txBody>
      </p:sp>
      <p:sp>
        <p:nvSpPr>
          <p:cNvPr id="27" name="TextBox 26::TC[T4|neutral]"/>
          <p:cNvSpPr txBox="1"/>
          <p:nvPr/>
        </p:nvSpPr>
        <p:spPr>
          <a:xfrm>
            <a:off x="7996936" y="4907661"/>
            <a:ext cx="3509264" cy="67017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The shortlist of assumptions actually worth arguing about at Board level</a:t>
            </a:r>
          </a:p>
        </p:txBody>
      </p:sp>
      <p:sp>
        <p:nvSpPr>
          <p:cNvPr id="28" name="Rectangle 27::TC[T5|furniture]"/>
          <p:cNvSpPr/>
          <p:nvPr/>
        </p:nvSpPr>
        <p:spPr>
          <a:xfrm>
            <a:off x="612648" y="5724144"/>
            <a:ext cx="45720" cy="26517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TC[T3|neutral]"/>
          <p:cNvSpPr txBox="1"/>
          <p:nvPr/>
        </p:nvSpPr>
        <p:spPr>
          <a:xfrm>
            <a:off x="768096" y="5724144"/>
            <a:ext cx="10810951" cy="265176"/>
          </a:xfrm>
          <a:prstGeom prst="rect">
            <a:avLst/>
          </a:prstGeom>
          <a:noFill/>
        </p:spPr>
        <p:txBody>
          <a:bodyPr wrap="square" anchor="b" lIns="25400" rIns="25400" tIns="12700" bIns="12700">
            <a:noAutofit/>
          </a:bodyPr>
          <a:lstStyle/>
          <a:p>
            <a:pPr algn="l">
              <a:buNone/>
            </a:pPr>
            <a:r>
              <a:rPr sz="1300" b="1">
                <a:solidFill>
                  <a:srgbClr val="221E19"/>
                </a:solidFill>
                <a:latin typeface="DM Sans"/>
              </a:rPr>
              <a:t>→  Two routes to one number, reconciled in the open — a single build can be argued with, two that agree cannot</a:t>
            </a:r>
          </a:p>
        </p:txBody>
      </p:sp>
      <p:sp>
        <p:nvSpPr>
          <p:cNvPr id="30" name="TextBox 29::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 our method. Magnitudes are the output of WP1, not an input to this proposal.</a:t>
            </a:r>
          </a:p>
        </p:txBody>
      </p:sp>
    </p:spTree>
  </p:cSld>
  <p:clrMapOvr>
    <a:masterClrMapping/>
  </p:clrMapOvr>
</p:sld>
</file>

<file path=ppt/slides/slide13.xml><?xml version="1.0" encoding="utf-8"?>
<p:sld xmlns:a="http://schemas.openxmlformats.org/drawingml/2006/main" xmlns:p="http://schemas.openxmlformats.org/presentationml/2006/main" xmlns:r="http://schemas.openxmlformats.org/officeDocument/2006/relationships">
  <p:cSld name="TCZONE[0.670,2.070,6.992,4.58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WP2 makes the segment choice follow delivered energy, not nameplate power — </a:t>
            </a:r>
            <a:r>
              <a:rPr sz="2200" b="0" i="1">
                <a:solidFill>
                  <a:srgbClr val="8C6A3F"/>
                </a:solidFill>
                <a:latin typeface="Instrument Serif"/>
              </a:rPr>
              <a:t>five market assumptions replaced by five measurements</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WP2 SEGMENT</a:t>
            </a:r>
          </a:p>
        </p:txBody>
      </p:sp>
      <p:sp>
        <p:nvSpPr>
          <p:cNvPr id="4" name="TextBox 3::TC[T3|neutral]"/>
          <p:cNvSpPr txBox="1"/>
          <p:nvPr/>
        </p:nvSpPr>
        <p:spPr>
          <a:xfrm>
            <a:off x="612648" y="1600200"/>
            <a:ext cx="6393484" cy="237744"/>
          </a:xfrm>
          <a:prstGeom prst="rect">
            <a:avLst/>
          </a:prstGeom>
          <a:noFill/>
        </p:spPr>
        <p:txBody>
          <a:bodyPr wrap="none" anchor="t" lIns="25400" rIns="25400" tIns="12700" bIns="12700">
            <a:noAutofit/>
          </a:bodyPr>
          <a:lstStyle/>
          <a:p>
            <a:pPr algn="l">
              <a:buNone/>
            </a:pPr>
            <a:r>
              <a:rPr sz="1100" b="1">
                <a:solidFill>
                  <a:srgbClr val="221E19"/>
                </a:solidFill>
                <a:latin typeface="DM Sans"/>
              </a:rPr>
              <a:t>SEGMENT INPUTS: ASSUMPTION AGAINST MEASURED BASIS</a:t>
            </a:r>
          </a:p>
        </p:txBody>
      </p:sp>
      <p:sp>
        <p:nvSpPr>
          <p:cNvPr id="5" name="Rectangle 4"/>
          <p:cNvSpPr/>
          <p:nvPr/>
        </p:nvSpPr>
        <p:spPr>
          <a:xfrm>
            <a:off x="1060191" y="2939796"/>
            <a:ext cx="2467885" cy="2638409"/>
          </a:xfrm>
          <a:prstGeom prst="rect">
            <a:avLst/>
          </a:prstGeom>
          <a:solidFill>
            <a:srgbClr val="FCFBF9"/>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1060191" y="2939796"/>
            <a:ext cx="2467885" cy="566928"/>
          </a:xfrm>
          <a:prstGeom prst="rect">
            <a:avLst/>
          </a:prstGeom>
          <a:solidFill>
            <a:srgbClr val="F7F4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149700" y="2939796"/>
            <a:ext cx="2288867" cy="566928"/>
          </a:xfrm>
          <a:prstGeom prst="rect">
            <a:avLst/>
          </a:prstGeom>
          <a:noFill/>
        </p:spPr>
        <p:txBody>
          <a:bodyPr wrap="square" anchor="ctr" lIns="25400" rIns="25400" tIns="12700" bIns="12700">
            <a:noAutofit/>
          </a:bodyPr>
          <a:lstStyle/>
          <a:p>
            <a:pPr algn="ctr">
              <a:buNone/>
            </a:pPr>
            <a:r>
              <a:rPr sz="1500" b="1">
                <a:solidFill>
                  <a:srgbClr val="221E19"/>
                </a:solidFill>
                <a:latin typeface="DM Sans"/>
              </a:rPr>
              <a:t>Market assumes</a:t>
            </a:r>
          </a:p>
        </p:txBody>
      </p:sp>
      <p:sp>
        <p:nvSpPr>
          <p:cNvPr id="8" name="Oval 7"/>
          <p:cNvSpPr/>
          <p:nvPr/>
        </p:nvSpPr>
        <p:spPr>
          <a:xfrm>
            <a:off x="1162487" y="3756143"/>
            <a:ext cx="51147" cy="51147"/>
          </a:xfrm>
          <a:prstGeom prst="ellipse">
            <a:avLst/>
          </a:prstGeom>
          <a:solidFill>
            <a:srgbClr val="B4B2B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TextBox 8"/>
          <p:cNvSpPr txBox="1"/>
          <p:nvPr/>
        </p:nvSpPr>
        <p:spPr>
          <a:xfrm>
            <a:off x="1277570" y="3590483"/>
            <a:ext cx="2160997" cy="382467"/>
          </a:xfrm>
          <a:prstGeom prst="rect">
            <a:avLst/>
          </a:prstGeom>
          <a:noFill/>
        </p:spPr>
        <p:txBody>
          <a:bodyPr wrap="square" anchor="ctr" lIns="25400" rIns="25400" tIns="12700" bIns="12700">
            <a:noAutofit/>
          </a:bodyPr>
          <a:lstStyle/>
          <a:p>
            <a:pPr algn="l">
              <a:buNone/>
            </a:pPr>
            <a:r>
              <a:rPr sz="1200" b="0">
                <a:solidFill>
                  <a:srgbClr val="221E19"/>
                </a:solidFill>
                <a:latin typeface="DM Sans"/>
              </a:rPr>
              <a:t>Nameplate power</a:t>
            </a:r>
          </a:p>
        </p:txBody>
      </p:sp>
      <p:sp>
        <p:nvSpPr>
          <p:cNvPr id="10" name="Rectangle 9"/>
          <p:cNvSpPr/>
          <p:nvPr/>
        </p:nvSpPr>
        <p:spPr>
          <a:xfrm>
            <a:off x="1111339" y="3972950"/>
            <a:ext cx="2365589" cy="382467"/>
          </a:xfrm>
          <a:prstGeom prst="rect">
            <a:avLst/>
          </a:prstGeom>
          <a:solidFill>
            <a:srgbClr val="FDFCF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 name="Oval 10"/>
          <p:cNvSpPr/>
          <p:nvPr/>
        </p:nvSpPr>
        <p:spPr>
          <a:xfrm>
            <a:off x="1162487" y="4138610"/>
            <a:ext cx="51147" cy="51147"/>
          </a:xfrm>
          <a:prstGeom prst="ellipse">
            <a:avLst/>
          </a:prstGeom>
          <a:solidFill>
            <a:srgbClr val="B4B2B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1277570" y="3972950"/>
            <a:ext cx="2160997" cy="382467"/>
          </a:xfrm>
          <a:prstGeom prst="rect">
            <a:avLst/>
          </a:prstGeom>
          <a:noFill/>
        </p:spPr>
        <p:txBody>
          <a:bodyPr wrap="square" anchor="ctr" lIns="25400" rIns="25400" tIns="12700" bIns="12700">
            <a:noAutofit/>
          </a:bodyPr>
          <a:lstStyle/>
          <a:p>
            <a:pPr algn="l">
              <a:buNone/>
            </a:pPr>
            <a:r>
              <a:rPr sz="1200" b="0">
                <a:solidFill>
                  <a:srgbClr val="221E19"/>
                </a:solidFill>
                <a:latin typeface="DM Sans"/>
              </a:rPr>
              <a:t>Published dwell time</a:t>
            </a:r>
          </a:p>
        </p:txBody>
      </p:sp>
      <p:sp>
        <p:nvSpPr>
          <p:cNvPr id="13" name="Oval 12"/>
          <p:cNvSpPr/>
          <p:nvPr/>
        </p:nvSpPr>
        <p:spPr>
          <a:xfrm>
            <a:off x="1162487" y="4521078"/>
            <a:ext cx="51147" cy="51147"/>
          </a:xfrm>
          <a:prstGeom prst="ellipse">
            <a:avLst/>
          </a:prstGeom>
          <a:solidFill>
            <a:srgbClr val="B4B2B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1277570" y="4355418"/>
            <a:ext cx="2160997" cy="382467"/>
          </a:xfrm>
          <a:prstGeom prst="rect">
            <a:avLst/>
          </a:prstGeom>
          <a:noFill/>
        </p:spPr>
        <p:txBody>
          <a:bodyPr wrap="square" anchor="ctr" lIns="25400" rIns="25400" tIns="12700" bIns="12700">
            <a:noAutofit/>
          </a:bodyPr>
          <a:lstStyle/>
          <a:p>
            <a:pPr algn="l">
              <a:buNone/>
            </a:pPr>
            <a:r>
              <a:rPr sz="1200" b="0">
                <a:solidFill>
                  <a:srgbClr val="221E19"/>
                </a:solidFill>
                <a:latin typeface="DM Sans"/>
              </a:rPr>
              <a:t>Vendor basket claims</a:t>
            </a:r>
          </a:p>
        </p:txBody>
      </p:sp>
      <p:sp>
        <p:nvSpPr>
          <p:cNvPr id="15" name="Rectangle 14"/>
          <p:cNvSpPr/>
          <p:nvPr/>
        </p:nvSpPr>
        <p:spPr>
          <a:xfrm>
            <a:off x="1111339" y="4737886"/>
            <a:ext cx="2365589" cy="382467"/>
          </a:xfrm>
          <a:prstGeom prst="rect">
            <a:avLst/>
          </a:prstGeom>
          <a:solidFill>
            <a:srgbClr val="FDFCF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Oval 15"/>
          <p:cNvSpPr/>
          <p:nvPr/>
        </p:nvSpPr>
        <p:spPr>
          <a:xfrm>
            <a:off x="1162487" y="4903546"/>
            <a:ext cx="51147" cy="51147"/>
          </a:xfrm>
          <a:prstGeom prst="ellipse">
            <a:avLst/>
          </a:prstGeom>
          <a:solidFill>
            <a:srgbClr val="B4B2B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1277570" y="4737886"/>
            <a:ext cx="2160997" cy="382467"/>
          </a:xfrm>
          <a:prstGeom prst="rect">
            <a:avLst/>
          </a:prstGeom>
          <a:noFill/>
        </p:spPr>
        <p:txBody>
          <a:bodyPr wrap="square" anchor="ctr" lIns="25400" rIns="25400" tIns="12700" bIns="12700">
            <a:noAutofit/>
          </a:bodyPr>
          <a:lstStyle/>
          <a:p>
            <a:pPr algn="l">
              <a:buNone/>
            </a:pPr>
            <a:r>
              <a:rPr sz="1200" b="0">
                <a:solidFill>
                  <a:srgbClr val="221E19"/>
                </a:solidFill>
                <a:latin typeface="DM Sans"/>
              </a:rPr>
              <a:t>22 kW as default</a:t>
            </a:r>
          </a:p>
        </p:txBody>
      </p:sp>
      <p:sp>
        <p:nvSpPr>
          <p:cNvPr id="18" name="Oval 17"/>
          <p:cNvSpPr/>
          <p:nvPr/>
        </p:nvSpPr>
        <p:spPr>
          <a:xfrm>
            <a:off x="1162487" y="5286014"/>
            <a:ext cx="51147" cy="51147"/>
          </a:xfrm>
          <a:prstGeom prst="ellipse">
            <a:avLst/>
          </a:prstGeom>
          <a:solidFill>
            <a:srgbClr val="B4B2B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TextBox 18"/>
          <p:cNvSpPr txBox="1"/>
          <p:nvPr/>
        </p:nvSpPr>
        <p:spPr>
          <a:xfrm>
            <a:off x="1277570" y="5120354"/>
            <a:ext cx="2160997" cy="382467"/>
          </a:xfrm>
          <a:prstGeom prst="rect">
            <a:avLst/>
          </a:prstGeom>
          <a:noFill/>
        </p:spPr>
        <p:txBody>
          <a:bodyPr wrap="square" anchor="ctr" lIns="25400" rIns="25400" tIns="12700" bIns="12700">
            <a:noAutofit/>
          </a:bodyPr>
          <a:lstStyle/>
          <a:p>
            <a:pPr algn="l">
              <a:buNone/>
            </a:pPr>
            <a:r>
              <a:rPr sz="1200" b="0">
                <a:solidFill>
                  <a:srgbClr val="221E19"/>
                </a:solidFill>
                <a:latin typeface="DM Sans"/>
              </a:rPr>
              <a:t>One product estate-wide</a:t>
            </a:r>
          </a:p>
        </p:txBody>
      </p:sp>
      <p:sp>
        <p:nvSpPr>
          <p:cNvPr id="20" name="Rectangle 19"/>
          <p:cNvSpPr/>
          <p:nvPr/>
        </p:nvSpPr>
        <p:spPr>
          <a:xfrm>
            <a:off x="4295295" y="2939796"/>
            <a:ext cx="2467885" cy="2638409"/>
          </a:xfrm>
          <a:prstGeom prst="rect">
            <a:avLst/>
          </a:prstGeom>
          <a:solidFill>
            <a:srgbClr val="FCFBF9"/>
          </a:solidFill>
          <a:ln w="25400">
            <a:solidFill>
              <a:srgbClr val="8C6A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4295295" y="2939796"/>
            <a:ext cx="2467885" cy="56692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TextBox 21"/>
          <p:cNvSpPr txBox="1"/>
          <p:nvPr/>
        </p:nvSpPr>
        <p:spPr>
          <a:xfrm>
            <a:off x="4384804" y="2939796"/>
            <a:ext cx="2288867" cy="566928"/>
          </a:xfrm>
          <a:prstGeom prst="rect">
            <a:avLst/>
          </a:prstGeom>
          <a:noFill/>
        </p:spPr>
        <p:txBody>
          <a:bodyPr wrap="square" anchor="ctr" lIns="25400" rIns="25400" tIns="12700" bIns="12700">
            <a:noAutofit/>
          </a:bodyPr>
          <a:lstStyle/>
          <a:p>
            <a:pPr algn="ctr">
              <a:buNone/>
            </a:pPr>
            <a:r>
              <a:rPr sz="1500" b="1">
                <a:solidFill>
                  <a:srgbClr val="F7F5F2"/>
                </a:solidFill>
                <a:latin typeface="DM Sans"/>
              </a:rPr>
              <a:t>We measure</a:t>
            </a:r>
          </a:p>
        </p:txBody>
      </p:sp>
      <p:sp>
        <p:nvSpPr>
          <p:cNvPr id="23" name="Oval 22"/>
          <p:cNvSpPr/>
          <p:nvPr/>
        </p:nvSpPr>
        <p:spPr>
          <a:xfrm>
            <a:off x="4397591" y="3756143"/>
            <a:ext cx="51147" cy="51147"/>
          </a:xfrm>
          <a:prstGeom prst="ellipse">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TextBox 23"/>
          <p:cNvSpPr txBox="1"/>
          <p:nvPr/>
        </p:nvSpPr>
        <p:spPr>
          <a:xfrm>
            <a:off x="4512673" y="3590483"/>
            <a:ext cx="2160997" cy="382467"/>
          </a:xfrm>
          <a:prstGeom prst="rect">
            <a:avLst/>
          </a:prstGeom>
          <a:noFill/>
        </p:spPr>
        <p:txBody>
          <a:bodyPr wrap="square" anchor="ctr" lIns="25400" rIns="25400" tIns="12700" bIns="12700">
            <a:noAutofit/>
          </a:bodyPr>
          <a:lstStyle/>
          <a:p>
            <a:pPr algn="l">
              <a:buNone/>
            </a:pPr>
            <a:r>
              <a:rPr sz="1150" b="0">
                <a:solidFill>
                  <a:srgbClr val="8C6A3F"/>
                </a:solidFill>
                <a:latin typeface="DM Sans"/>
              </a:rPr>
              <a:t>Delivered energy at real arrival SoC</a:t>
            </a:r>
          </a:p>
        </p:txBody>
      </p:sp>
      <p:sp>
        <p:nvSpPr>
          <p:cNvPr id="25" name="Rectangle 24"/>
          <p:cNvSpPr/>
          <p:nvPr/>
        </p:nvSpPr>
        <p:spPr>
          <a:xfrm>
            <a:off x="4346443" y="3972950"/>
            <a:ext cx="2365589" cy="382467"/>
          </a:xfrm>
          <a:prstGeom prst="rect">
            <a:avLst/>
          </a:prstGeom>
          <a:solidFill>
            <a:srgbClr val="FDFCF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Oval 25"/>
          <p:cNvSpPr/>
          <p:nvPr/>
        </p:nvSpPr>
        <p:spPr>
          <a:xfrm>
            <a:off x="4397591" y="4138610"/>
            <a:ext cx="51147" cy="51147"/>
          </a:xfrm>
          <a:prstGeom prst="ellipse">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TextBox 26"/>
          <p:cNvSpPr txBox="1"/>
          <p:nvPr/>
        </p:nvSpPr>
        <p:spPr>
          <a:xfrm>
            <a:off x="4512673" y="3972950"/>
            <a:ext cx="2160997" cy="382467"/>
          </a:xfrm>
          <a:prstGeom prst="rect">
            <a:avLst/>
          </a:prstGeom>
          <a:noFill/>
        </p:spPr>
        <p:txBody>
          <a:bodyPr wrap="square" anchor="ctr" lIns="25400" rIns="25400" tIns="12700" bIns="12700">
            <a:noAutofit/>
          </a:bodyPr>
          <a:lstStyle/>
          <a:p>
            <a:pPr algn="l">
              <a:buNone/>
            </a:pPr>
            <a:r>
              <a:rPr sz="1150" b="0">
                <a:solidFill>
                  <a:srgbClr val="8C6A3F"/>
                </a:solidFill>
                <a:latin typeface="DM Sans"/>
              </a:rPr>
              <a:t>Time parked at your sites</a:t>
            </a:r>
          </a:p>
        </p:txBody>
      </p:sp>
      <p:sp>
        <p:nvSpPr>
          <p:cNvPr id="28" name="Oval 27"/>
          <p:cNvSpPr/>
          <p:nvPr/>
        </p:nvSpPr>
        <p:spPr>
          <a:xfrm>
            <a:off x="4397591" y="4521078"/>
            <a:ext cx="51147" cy="51147"/>
          </a:xfrm>
          <a:prstGeom prst="ellipse">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4512673" y="4355418"/>
            <a:ext cx="2160997" cy="382467"/>
          </a:xfrm>
          <a:prstGeom prst="rect">
            <a:avLst/>
          </a:prstGeom>
          <a:noFill/>
        </p:spPr>
        <p:txBody>
          <a:bodyPr wrap="square" anchor="ctr" lIns="25400" rIns="25400" tIns="12700" bIns="12700">
            <a:noAutofit/>
          </a:bodyPr>
          <a:lstStyle/>
          <a:p>
            <a:pPr algn="l">
              <a:buNone/>
            </a:pPr>
            <a:r>
              <a:rPr sz="1150" b="0">
                <a:solidFill>
                  <a:srgbClr val="8C6A3F"/>
                </a:solidFill>
                <a:latin typeface="DM Sans"/>
              </a:rPr>
              <a:t>Basket on your till data</a:t>
            </a:r>
          </a:p>
        </p:txBody>
      </p:sp>
      <p:sp>
        <p:nvSpPr>
          <p:cNvPr id="30" name="Rectangle 29"/>
          <p:cNvSpPr/>
          <p:nvPr/>
        </p:nvSpPr>
        <p:spPr>
          <a:xfrm>
            <a:off x="4346443" y="4737886"/>
            <a:ext cx="2365589" cy="382467"/>
          </a:xfrm>
          <a:prstGeom prst="rect">
            <a:avLst/>
          </a:prstGeom>
          <a:solidFill>
            <a:srgbClr val="FDFCFB"/>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Oval 30"/>
          <p:cNvSpPr/>
          <p:nvPr/>
        </p:nvSpPr>
        <p:spPr>
          <a:xfrm>
            <a:off x="4397591" y="4903546"/>
            <a:ext cx="51147" cy="51147"/>
          </a:xfrm>
          <a:prstGeom prst="ellipse">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TextBox 31"/>
          <p:cNvSpPr txBox="1"/>
          <p:nvPr/>
        </p:nvSpPr>
        <p:spPr>
          <a:xfrm>
            <a:off x="4512673" y="4737886"/>
            <a:ext cx="2160997" cy="382467"/>
          </a:xfrm>
          <a:prstGeom prst="rect">
            <a:avLst/>
          </a:prstGeom>
          <a:noFill/>
        </p:spPr>
        <p:txBody>
          <a:bodyPr wrap="square" anchor="ctr" lIns="25400" rIns="25400" tIns="12700" bIns="12700">
            <a:noAutofit/>
          </a:bodyPr>
          <a:lstStyle/>
          <a:p>
            <a:pPr algn="l">
              <a:buNone/>
            </a:pPr>
            <a:r>
              <a:rPr sz="1150" b="0">
                <a:solidFill>
                  <a:srgbClr val="8C6A3F"/>
                </a:solidFill>
                <a:latin typeface="DM Sans"/>
              </a:rPr>
              <a:t>Power class against your dwell</a:t>
            </a:r>
          </a:p>
        </p:txBody>
      </p:sp>
      <p:sp>
        <p:nvSpPr>
          <p:cNvPr id="33" name="Oval 32"/>
          <p:cNvSpPr/>
          <p:nvPr/>
        </p:nvSpPr>
        <p:spPr>
          <a:xfrm>
            <a:off x="4397591" y="5286014"/>
            <a:ext cx="51147" cy="51147"/>
          </a:xfrm>
          <a:prstGeom prst="ellipse">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TextBox 33"/>
          <p:cNvSpPr txBox="1"/>
          <p:nvPr/>
        </p:nvSpPr>
        <p:spPr>
          <a:xfrm>
            <a:off x="4512673" y="5120354"/>
            <a:ext cx="2160997" cy="382467"/>
          </a:xfrm>
          <a:prstGeom prst="rect">
            <a:avLst/>
          </a:prstGeom>
          <a:noFill/>
        </p:spPr>
        <p:txBody>
          <a:bodyPr wrap="square" anchor="ctr" lIns="25400" rIns="25400" tIns="12700" bIns="12700">
            <a:noAutofit/>
          </a:bodyPr>
          <a:lstStyle/>
          <a:p>
            <a:pPr algn="l">
              <a:buNone/>
            </a:pPr>
            <a:r>
              <a:rPr sz="1200" b="0">
                <a:solidFill>
                  <a:srgbClr val="8C6A3F"/>
                </a:solidFill>
                <a:latin typeface="DM Sans"/>
              </a:rPr>
              <a:t>Segment by store format</a:t>
            </a:r>
          </a:p>
        </p:txBody>
      </p:sp>
      <p:cxnSp>
        <p:nvCxnSpPr>
          <p:cNvPr id="35" name="Connector 34"/>
          <p:cNvCxnSpPr/>
          <p:nvPr/>
        </p:nvCxnSpPr>
        <p:spPr>
          <a:xfrm>
            <a:off x="3670012" y="4259000"/>
            <a:ext cx="483347" cy="0"/>
          </a:xfrm>
          <a:prstGeom prst="line">
            <a:avLst/>
          </a:prstGeom>
          <a:ln w="38100">
            <a:solidFill>
              <a:srgbClr val="8C6A3F"/>
            </a:solidFill>
          </a:ln>
          <a:effectLst/>
        </p:spPr>
        <p:style>
          <a:lnRef idx="2">
            <a:schemeClr val="accent1"/>
          </a:lnRef>
          <a:fillRef idx="0">
            <a:schemeClr val="accent1"/>
          </a:fillRef>
          <a:effectRef idx="1">
            <a:schemeClr val="accent1"/>
          </a:effectRef>
          <a:fontRef idx="minor">
            <a:schemeClr val="tx1"/>
          </a:fontRef>
        </p:style>
      </p:cxnSp>
      <p:cxnSp>
        <p:nvCxnSpPr>
          <p:cNvPr id="36" name="Connector 35"/>
          <p:cNvCxnSpPr/>
          <p:nvPr/>
        </p:nvCxnSpPr>
        <p:spPr>
          <a:xfrm flipH="1" flipV="1">
            <a:off x="4070244" y="4188352"/>
            <a:ext cx="83115" cy="70648"/>
          </a:xfrm>
          <a:prstGeom prst="line">
            <a:avLst/>
          </a:prstGeom>
          <a:ln w="38100">
            <a:solidFill>
              <a:srgbClr val="8C6A3F"/>
            </a:solidFill>
          </a:ln>
          <a:effectLst/>
        </p:spPr>
        <p:style>
          <a:lnRef idx="2">
            <a:schemeClr val="accent1"/>
          </a:lnRef>
          <a:fillRef idx="0">
            <a:schemeClr val="accent1"/>
          </a:fillRef>
          <a:effectRef idx="1">
            <a:schemeClr val="accent1"/>
          </a:effectRef>
          <a:fontRef idx="minor">
            <a:schemeClr val="tx1"/>
          </a:fontRef>
        </p:style>
      </p:cxnSp>
      <p:cxnSp>
        <p:nvCxnSpPr>
          <p:cNvPr id="37" name="Connector 36"/>
          <p:cNvCxnSpPr/>
          <p:nvPr/>
        </p:nvCxnSpPr>
        <p:spPr>
          <a:xfrm flipH="1">
            <a:off x="4070244" y="4259000"/>
            <a:ext cx="83115" cy="70648"/>
          </a:xfrm>
          <a:prstGeom prst="line">
            <a:avLst/>
          </a:prstGeom>
          <a:ln w="38100">
            <a:solidFill>
              <a:srgbClr val="8C6A3F"/>
            </a:solidFill>
          </a:ln>
          <a:effectLst/>
        </p:spPr>
        <p:style>
          <a:lnRef idx="2">
            <a:schemeClr val="accent1"/>
          </a:lnRef>
          <a:fillRef idx="0">
            <a:schemeClr val="accent1"/>
          </a:fillRef>
          <a:effectRef idx="1">
            <a:schemeClr val="accent1"/>
          </a:effectRef>
          <a:fontRef idx="minor">
            <a:schemeClr val="tx1"/>
          </a:fontRef>
        </p:style>
      </p:cxnSp>
      <p:sp>
        <p:nvSpPr>
          <p:cNvPr id="38" name="Rectangle 37::TC[T5|furniture]"/>
          <p:cNvSpPr/>
          <p:nvPr/>
        </p:nvSpPr>
        <p:spPr>
          <a:xfrm>
            <a:off x="7189012" y="160020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9" name="Rectangle 38::TC[T5|furniture]"/>
          <p:cNvSpPr/>
          <p:nvPr/>
        </p:nvSpPr>
        <p:spPr>
          <a:xfrm>
            <a:off x="7189012" y="160020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0" name="TextBox 39::TC[T3|neutral]"/>
          <p:cNvSpPr txBox="1"/>
          <p:nvPr/>
        </p:nvSpPr>
        <p:spPr>
          <a:xfrm>
            <a:off x="7335316" y="171907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WHY NAMEPLATE MISLEADS HERE</a:t>
            </a:r>
          </a:p>
        </p:txBody>
      </p:sp>
      <p:sp>
        <p:nvSpPr>
          <p:cNvPr id="41" name="TextBox 40::TC[T4|neutral]"/>
          <p:cNvSpPr txBox="1"/>
          <p:nvPr/>
        </p:nvSpPr>
        <p:spPr>
          <a:xfrm>
            <a:off x="7335316" y="207568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Shoppers arrive part-charged; batteries accept less then.</a:t>
            </a:r>
          </a:p>
        </p:txBody>
      </p:sp>
      <p:sp>
        <p:nvSpPr>
          <p:cNvPr id="42" name="TextBox 41::TC[T4|neutral]"/>
          <p:cNvSpPr txBox="1"/>
          <p:nvPr/>
        </p:nvSpPr>
        <p:spPr>
          <a:xfrm>
            <a:off x="7335316" y="262737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Shared dispensers halve output exactly at peak trading hours.</a:t>
            </a:r>
          </a:p>
        </p:txBody>
      </p:sp>
      <p:sp>
        <p:nvSpPr>
          <p:cNvPr id="43" name="TextBox 42::TC[T4|neutral]"/>
          <p:cNvSpPr txBox="1"/>
          <p:nvPr/>
        </p:nvSpPr>
        <p:spPr>
          <a:xfrm>
            <a:off x="7335316" y="317906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Pre-conditioning is navigation-linked; a local trip misses it.</a:t>
            </a:r>
          </a:p>
        </p:txBody>
      </p:sp>
      <p:sp>
        <p:nvSpPr>
          <p:cNvPr id="44" name="Rectangle 43::TC[T5|furniture]"/>
          <p:cNvSpPr/>
          <p:nvPr/>
        </p:nvSpPr>
        <p:spPr>
          <a:xfrm>
            <a:off x="7189012" y="393192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5" name="Rectangle 44::TC[T5|furniture]"/>
          <p:cNvSpPr/>
          <p:nvPr/>
        </p:nvSpPr>
        <p:spPr>
          <a:xfrm>
            <a:off x="7189012" y="393192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6" name="TextBox 45::TC[T3|neutral]"/>
          <p:cNvSpPr txBox="1"/>
          <p:nvPr/>
        </p:nvSpPr>
        <p:spPr>
          <a:xfrm>
            <a:off x="7335316" y="405079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WHAT WP2 PRODUCES</a:t>
            </a:r>
          </a:p>
        </p:txBody>
      </p:sp>
      <p:sp>
        <p:nvSpPr>
          <p:cNvPr id="47" name="TextBox 46::TC[T4|neutral]"/>
          <p:cNvSpPr txBox="1"/>
          <p:nvPr/>
        </p:nvSpPr>
        <p:spPr>
          <a:xfrm>
            <a:off x="7335316" y="440740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Delivered energy by power class against real parking windows.</a:t>
            </a:r>
          </a:p>
        </p:txBody>
      </p:sp>
      <p:sp>
        <p:nvSpPr>
          <p:cNvPr id="48" name="TextBox 47::TC[T4|neutral]"/>
          <p:cNvSpPr txBox="1"/>
          <p:nvPr/>
        </p:nvSpPr>
        <p:spPr>
          <a:xfrm>
            <a:off x="7335316" y="495909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Bay yield per year by format, not one estate-wide average.</a:t>
            </a:r>
          </a:p>
        </p:txBody>
      </p:sp>
      <p:sp>
        <p:nvSpPr>
          <p:cNvPr id="49" name="TextBox 48::TC[T4|neutral]"/>
          <p:cNvSpPr txBox="1"/>
          <p:nvPr/>
        </p:nvSpPr>
        <p:spPr>
          <a:xfrm>
            <a:off x="7335316" y="551078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The tipping points that would change the power class.</a:t>
            </a:r>
          </a:p>
        </p:txBody>
      </p:sp>
      <p:sp>
        <p:nvSpPr>
          <p:cNvPr id="50" name="TextBox 49::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 published charging curve measurement; our method design, July 2026.</a:t>
            </a:r>
          </a:p>
        </p:txBody>
      </p:sp>
    </p:spTree>
  </p:cSld>
  <p:clrMapOvr>
    <a:masterClrMapping/>
  </p:clrMapOvr>
</p:sld>
</file>

<file path=ppt/slides/slide14.xml><?xml version="1.0" encoding="utf-8"?>
<p:sld xmlns:a="http://schemas.openxmlformats.org/drawingml/2006/main" xmlns:p="http://schemas.openxmlformats.org/presentationml/2006/main" xmlns:r="http://schemas.openxmlformats.org/officeDocument/2006/relationships">
  <p:cSld name="TCZONE[0.670,2.070,6.992,4.58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WP3 screens the six countries on grid access and tariff structure, not on EV penetration — </a:t>
            </a:r>
            <a:r>
              <a:rPr sz="2200" b="0" i="1">
                <a:solidFill>
                  <a:srgbClr val="8C6A3F"/>
                </a:solidFill>
                <a:latin typeface="Instrument Serif"/>
              </a:rPr>
              <a:t>four lanes, sixteen checks each</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WP3 GEOGRAPHY</a:t>
            </a:r>
          </a:p>
        </p:txBody>
      </p:sp>
      <p:sp>
        <p:nvSpPr>
          <p:cNvPr id="4" name="TextBox 3::TC[T3|neutral]"/>
          <p:cNvSpPr txBox="1"/>
          <p:nvPr/>
        </p:nvSpPr>
        <p:spPr>
          <a:xfrm>
            <a:off x="612648" y="1600200"/>
            <a:ext cx="6393484" cy="237744"/>
          </a:xfrm>
          <a:prstGeom prst="rect">
            <a:avLst/>
          </a:prstGeom>
          <a:noFill/>
        </p:spPr>
        <p:txBody>
          <a:bodyPr wrap="none" anchor="t" lIns="25400" rIns="25400" tIns="12700" bIns="12700">
            <a:noAutofit/>
          </a:bodyPr>
          <a:lstStyle/>
          <a:p>
            <a:pPr algn="l">
              <a:buNone/>
            </a:pPr>
            <a:r>
              <a:rPr sz="1100" b="1">
                <a:solidFill>
                  <a:srgbClr val="221E19"/>
                </a:solidFill>
                <a:latin typeface="DM Sans"/>
              </a:rPr>
              <a:t>COUNTRY SCREENING FRAMEWORK, FOUR LANES</a:t>
            </a:r>
          </a:p>
        </p:txBody>
      </p:sp>
      <p:sp>
        <p:nvSpPr>
          <p:cNvPr id="5" name="Rectangle 4"/>
          <p:cNvSpPr/>
          <p:nvPr/>
        </p:nvSpPr>
        <p:spPr>
          <a:xfrm>
            <a:off x="1060191" y="2939796"/>
            <a:ext cx="5702988" cy="659602"/>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6" name="Connector 5"/>
          <p:cNvCxnSpPr/>
          <p:nvPr/>
        </p:nvCxnSpPr>
        <p:spPr>
          <a:xfrm>
            <a:off x="1060191" y="2939796"/>
            <a:ext cx="5702989" cy="0"/>
          </a:xfrm>
          <a:prstGeom prst="line">
            <a:avLst/>
          </a:prstGeom>
          <a:ln w="10160">
            <a:solidFill>
              <a:srgbClr val="B4B2B1"/>
            </a:solidFill>
          </a:ln>
          <a:effectLst/>
        </p:spPr>
        <p:style>
          <a:lnRef idx="2">
            <a:schemeClr val="accent1"/>
          </a:lnRef>
          <a:fillRef idx="0">
            <a:schemeClr val="accent1"/>
          </a:fillRef>
          <a:effectRef idx="1">
            <a:schemeClr val="accent1"/>
          </a:effectRef>
          <a:fontRef idx="minor">
            <a:schemeClr val="tx1"/>
          </a:fontRef>
        </p:style>
      </p:cxnSp>
      <p:sp>
        <p:nvSpPr>
          <p:cNvPr id="7" name="TextBox 6"/>
          <p:cNvSpPr txBox="1"/>
          <p:nvPr/>
        </p:nvSpPr>
        <p:spPr>
          <a:xfrm>
            <a:off x="1124126" y="2939796"/>
            <a:ext cx="735250" cy="659602"/>
          </a:xfrm>
          <a:prstGeom prst="rect">
            <a:avLst/>
          </a:prstGeom>
          <a:noFill/>
        </p:spPr>
        <p:txBody>
          <a:bodyPr wrap="square" anchor="ctr" lIns="25400" rIns="25400" tIns="12700" bIns="12700">
            <a:noAutofit/>
          </a:bodyPr>
          <a:lstStyle/>
          <a:p>
            <a:pPr algn="l">
              <a:buNone/>
            </a:pPr>
            <a:r>
              <a:rPr sz="1100" b="1">
                <a:solidFill>
                  <a:srgbClr val="221E19"/>
                </a:solidFill>
                <a:latin typeface="DM Sans"/>
              </a:rPr>
              <a:t>Demand</a:t>
            </a:r>
          </a:p>
        </p:txBody>
      </p:sp>
      <p:sp>
        <p:nvSpPr>
          <p:cNvPr id="8" name="Rectangle 7"/>
          <p:cNvSpPr/>
          <p:nvPr/>
        </p:nvSpPr>
        <p:spPr>
          <a:xfrm>
            <a:off x="1060191" y="3599398"/>
            <a:ext cx="5702988" cy="659602"/>
          </a:xfrm>
          <a:prstGeom prst="rect">
            <a:avLst/>
          </a:prstGeom>
          <a:solidFill>
            <a:srgbClr val="EDE7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9" name="Connector 8"/>
          <p:cNvCxnSpPr/>
          <p:nvPr/>
        </p:nvCxnSpPr>
        <p:spPr>
          <a:xfrm>
            <a:off x="1060191" y="3599398"/>
            <a:ext cx="5702989" cy="0"/>
          </a:xfrm>
          <a:prstGeom prst="line">
            <a:avLst/>
          </a:prstGeom>
          <a:ln w="10160">
            <a:solidFill>
              <a:srgbClr val="B4B2B1"/>
            </a:solidFill>
          </a:ln>
          <a:effectLst/>
        </p:spPr>
        <p:style>
          <a:lnRef idx="2">
            <a:schemeClr val="accent1"/>
          </a:lnRef>
          <a:fillRef idx="0">
            <a:schemeClr val="accent1"/>
          </a:fillRef>
          <a:effectRef idx="1">
            <a:schemeClr val="accent1"/>
          </a:effectRef>
          <a:fontRef idx="minor">
            <a:schemeClr val="tx1"/>
          </a:fontRef>
        </p:style>
      </p:cxnSp>
      <p:sp>
        <p:nvSpPr>
          <p:cNvPr id="10" name="TextBox 9"/>
          <p:cNvSpPr txBox="1"/>
          <p:nvPr/>
        </p:nvSpPr>
        <p:spPr>
          <a:xfrm>
            <a:off x="1124126" y="3599398"/>
            <a:ext cx="735250" cy="659602"/>
          </a:xfrm>
          <a:prstGeom prst="rect">
            <a:avLst/>
          </a:prstGeom>
          <a:noFill/>
        </p:spPr>
        <p:txBody>
          <a:bodyPr wrap="square" anchor="ctr" lIns="25400" rIns="25400" tIns="12700" bIns="12700">
            <a:noAutofit/>
          </a:bodyPr>
          <a:lstStyle/>
          <a:p>
            <a:pPr algn="l">
              <a:buNone/>
            </a:pPr>
            <a:r>
              <a:rPr sz="1100" b="1">
                <a:solidFill>
                  <a:srgbClr val="221E19"/>
                </a:solidFill>
                <a:latin typeface="DM Sans"/>
              </a:rPr>
              <a:t>Grid</a:t>
            </a:r>
          </a:p>
        </p:txBody>
      </p:sp>
      <p:sp>
        <p:nvSpPr>
          <p:cNvPr id="11" name="Rectangle 10"/>
          <p:cNvSpPr/>
          <p:nvPr/>
        </p:nvSpPr>
        <p:spPr>
          <a:xfrm>
            <a:off x="1060191" y="4259000"/>
            <a:ext cx="5702988" cy="659602"/>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12" name="Connector 11"/>
          <p:cNvCxnSpPr/>
          <p:nvPr/>
        </p:nvCxnSpPr>
        <p:spPr>
          <a:xfrm>
            <a:off x="1060191" y="4259000"/>
            <a:ext cx="5702989" cy="0"/>
          </a:xfrm>
          <a:prstGeom prst="line">
            <a:avLst/>
          </a:prstGeom>
          <a:ln w="10160">
            <a:solidFill>
              <a:srgbClr val="B4B2B1"/>
            </a:solidFill>
          </a:ln>
          <a:effectLst/>
        </p:spPr>
        <p:style>
          <a:lnRef idx="2">
            <a:schemeClr val="accent1"/>
          </a:lnRef>
          <a:fillRef idx="0">
            <a:schemeClr val="accent1"/>
          </a:fillRef>
          <a:effectRef idx="1">
            <a:schemeClr val="accent1"/>
          </a:effectRef>
          <a:fontRef idx="minor">
            <a:schemeClr val="tx1"/>
          </a:fontRef>
        </p:style>
      </p:cxnSp>
      <p:sp>
        <p:nvSpPr>
          <p:cNvPr id="13" name="TextBox 12"/>
          <p:cNvSpPr txBox="1"/>
          <p:nvPr/>
        </p:nvSpPr>
        <p:spPr>
          <a:xfrm>
            <a:off x="1124126" y="4259000"/>
            <a:ext cx="735250" cy="659602"/>
          </a:xfrm>
          <a:prstGeom prst="rect">
            <a:avLst/>
          </a:prstGeom>
          <a:noFill/>
        </p:spPr>
        <p:txBody>
          <a:bodyPr wrap="square" anchor="ctr" lIns="25400" rIns="25400" tIns="12700" bIns="12700">
            <a:noAutofit/>
          </a:bodyPr>
          <a:lstStyle/>
          <a:p>
            <a:pPr algn="l">
              <a:buNone/>
            </a:pPr>
            <a:r>
              <a:rPr sz="1100" b="1">
                <a:solidFill>
                  <a:srgbClr val="221E19"/>
                </a:solidFill>
                <a:latin typeface="DM Sans"/>
              </a:rPr>
              <a:t>Tariff</a:t>
            </a:r>
          </a:p>
        </p:txBody>
      </p:sp>
      <p:sp>
        <p:nvSpPr>
          <p:cNvPr id="14" name="Rectangle 13"/>
          <p:cNvSpPr/>
          <p:nvPr/>
        </p:nvSpPr>
        <p:spPr>
          <a:xfrm>
            <a:off x="1060191" y="4918603"/>
            <a:ext cx="5702988" cy="659602"/>
          </a:xfrm>
          <a:prstGeom prst="rect">
            <a:avLst/>
          </a:prstGeom>
          <a:solidFill>
            <a:srgbClr val="EDE7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15" name="Connector 14"/>
          <p:cNvCxnSpPr/>
          <p:nvPr/>
        </p:nvCxnSpPr>
        <p:spPr>
          <a:xfrm>
            <a:off x="1060191" y="4918603"/>
            <a:ext cx="5702989" cy="0"/>
          </a:xfrm>
          <a:prstGeom prst="line">
            <a:avLst/>
          </a:prstGeom>
          <a:ln w="10160">
            <a:solidFill>
              <a:srgbClr val="B4B2B1"/>
            </a:solidFill>
          </a:ln>
          <a:effectLst/>
        </p:spPr>
        <p:style>
          <a:lnRef idx="2">
            <a:schemeClr val="accent1"/>
          </a:lnRef>
          <a:fillRef idx="0">
            <a:schemeClr val="accent1"/>
          </a:fillRef>
          <a:effectRef idx="1">
            <a:schemeClr val="accent1"/>
          </a:effectRef>
          <a:fontRef idx="minor">
            <a:schemeClr val="tx1"/>
          </a:fontRef>
        </p:style>
      </p:cxnSp>
      <p:sp>
        <p:nvSpPr>
          <p:cNvPr id="16" name="TextBox 15"/>
          <p:cNvSpPr txBox="1"/>
          <p:nvPr/>
        </p:nvSpPr>
        <p:spPr>
          <a:xfrm>
            <a:off x="1124126" y="4918603"/>
            <a:ext cx="735250" cy="659602"/>
          </a:xfrm>
          <a:prstGeom prst="rect">
            <a:avLst/>
          </a:prstGeom>
          <a:noFill/>
        </p:spPr>
        <p:txBody>
          <a:bodyPr wrap="square" anchor="ctr" lIns="25400" rIns="25400" tIns="12700" bIns="12700">
            <a:noAutofit/>
          </a:bodyPr>
          <a:lstStyle/>
          <a:p>
            <a:pPr algn="l">
              <a:buNone/>
            </a:pPr>
            <a:r>
              <a:rPr sz="1100" b="1">
                <a:solidFill>
                  <a:srgbClr val="221E19"/>
                </a:solidFill>
                <a:latin typeface="DM Sans"/>
              </a:rPr>
              <a:t>Rules</a:t>
            </a:r>
          </a:p>
        </p:txBody>
      </p:sp>
      <p:cxnSp>
        <p:nvCxnSpPr>
          <p:cNvPr id="17" name="Connector 16"/>
          <p:cNvCxnSpPr/>
          <p:nvPr/>
        </p:nvCxnSpPr>
        <p:spPr>
          <a:xfrm>
            <a:off x="1060191" y="5578205"/>
            <a:ext cx="5702989" cy="0"/>
          </a:xfrm>
          <a:prstGeom prst="line">
            <a:avLst/>
          </a:prstGeom>
          <a:ln w="1016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18" name="Connector 17"/>
          <p:cNvCxnSpPr/>
          <p:nvPr/>
        </p:nvCxnSpPr>
        <p:spPr>
          <a:xfrm>
            <a:off x="1923312" y="2939796"/>
            <a:ext cx="0" cy="2638409"/>
          </a:xfrm>
          <a:prstGeom prst="line">
            <a:avLst/>
          </a:prstGeom>
          <a:ln w="1016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19" name="Connector 18"/>
          <p:cNvCxnSpPr/>
          <p:nvPr/>
        </p:nvCxnSpPr>
        <p:spPr>
          <a:xfrm flipH="1">
            <a:off x="2528295" y="3269597"/>
            <a:ext cx="541049" cy="0"/>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20" name="Connector 19"/>
          <p:cNvCxnSpPr/>
          <p:nvPr/>
        </p:nvCxnSpPr>
        <p:spPr>
          <a:xfrm>
            <a:off x="2528295" y="3269597"/>
            <a:ext cx="0" cy="659602"/>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21" name="Connector 20"/>
          <p:cNvCxnSpPr/>
          <p:nvPr/>
        </p:nvCxnSpPr>
        <p:spPr>
          <a:xfrm flipH="1">
            <a:off x="1987247" y="3929199"/>
            <a:ext cx="541048" cy="0"/>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22" name="Connector 21"/>
          <p:cNvCxnSpPr/>
          <p:nvPr/>
        </p:nvCxnSpPr>
        <p:spPr>
          <a:xfrm flipH="1">
            <a:off x="2528295" y="3929199"/>
            <a:ext cx="541049" cy="0"/>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23" name="Connector 22"/>
          <p:cNvCxnSpPr/>
          <p:nvPr/>
        </p:nvCxnSpPr>
        <p:spPr>
          <a:xfrm>
            <a:off x="2528295" y="3929199"/>
            <a:ext cx="0" cy="659603"/>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24" name="Connector 23"/>
          <p:cNvCxnSpPr/>
          <p:nvPr/>
        </p:nvCxnSpPr>
        <p:spPr>
          <a:xfrm flipH="1">
            <a:off x="1987247" y="4588802"/>
            <a:ext cx="541048" cy="0"/>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25" name="Connector 24"/>
          <p:cNvCxnSpPr/>
          <p:nvPr/>
        </p:nvCxnSpPr>
        <p:spPr>
          <a:xfrm flipH="1">
            <a:off x="2528295" y="4588802"/>
            <a:ext cx="541049" cy="0"/>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26" name="Connector 25"/>
          <p:cNvCxnSpPr/>
          <p:nvPr/>
        </p:nvCxnSpPr>
        <p:spPr>
          <a:xfrm>
            <a:off x="2528295" y="4588802"/>
            <a:ext cx="0" cy="659602"/>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27" name="Connector 26"/>
          <p:cNvCxnSpPr/>
          <p:nvPr/>
        </p:nvCxnSpPr>
        <p:spPr>
          <a:xfrm flipH="1">
            <a:off x="1987247" y="5248404"/>
            <a:ext cx="541048" cy="0"/>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28" name="Connector 27"/>
          <p:cNvCxnSpPr/>
          <p:nvPr/>
        </p:nvCxnSpPr>
        <p:spPr>
          <a:xfrm>
            <a:off x="3069344" y="5248404"/>
            <a:ext cx="63935" cy="0"/>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29" name="Connector 28"/>
          <p:cNvCxnSpPr/>
          <p:nvPr/>
        </p:nvCxnSpPr>
        <p:spPr>
          <a:xfrm flipV="1">
            <a:off x="3133279" y="3269597"/>
            <a:ext cx="0" cy="1978807"/>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30" name="Connector 29"/>
          <p:cNvCxnSpPr/>
          <p:nvPr/>
        </p:nvCxnSpPr>
        <p:spPr>
          <a:xfrm>
            <a:off x="3133279" y="3269597"/>
            <a:ext cx="63935" cy="0"/>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31" name="Connector 30"/>
          <p:cNvCxnSpPr/>
          <p:nvPr/>
        </p:nvCxnSpPr>
        <p:spPr>
          <a:xfrm flipH="1">
            <a:off x="3738262" y="3269597"/>
            <a:ext cx="541049" cy="0"/>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32" name="Connector 31"/>
          <p:cNvCxnSpPr/>
          <p:nvPr/>
        </p:nvCxnSpPr>
        <p:spPr>
          <a:xfrm>
            <a:off x="3738262" y="3269597"/>
            <a:ext cx="0" cy="659602"/>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33" name="Connector 32"/>
          <p:cNvCxnSpPr/>
          <p:nvPr/>
        </p:nvCxnSpPr>
        <p:spPr>
          <a:xfrm flipH="1">
            <a:off x="3197214" y="3929199"/>
            <a:ext cx="541048" cy="0"/>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34" name="Connector 33"/>
          <p:cNvCxnSpPr/>
          <p:nvPr/>
        </p:nvCxnSpPr>
        <p:spPr>
          <a:xfrm flipH="1">
            <a:off x="3738262" y="3929199"/>
            <a:ext cx="541049" cy="0"/>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35" name="Connector 34"/>
          <p:cNvCxnSpPr/>
          <p:nvPr/>
        </p:nvCxnSpPr>
        <p:spPr>
          <a:xfrm>
            <a:off x="3738262" y="3929199"/>
            <a:ext cx="0" cy="659603"/>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36" name="Connector 35"/>
          <p:cNvCxnSpPr/>
          <p:nvPr/>
        </p:nvCxnSpPr>
        <p:spPr>
          <a:xfrm flipH="1">
            <a:off x="3197214" y="4588802"/>
            <a:ext cx="541048" cy="0"/>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37" name="Connector 36"/>
          <p:cNvCxnSpPr/>
          <p:nvPr/>
        </p:nvCxnSpPr>
        <p:spPr>
          <a:xfrm flipH="1">
            <a:off x="3738262" y="4588802"/>
            <a:ext cx="541049" cy="0"/>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38" name="Connector 37"/>
          <p:cNvCxnSpPr/>
          <p:nvPr/>
        </p:nvCxnSpPr>
        <p:spPr>
          <a:xfrm>
            <a:off x="3738262" y="4588802"/>
            <a:ext cx="0" cy="659602"/>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39" name="Connector 38"/>
          <p:cNvCxnSpPr/>
          <p:nvPr/>
        </p:nvCxnSpPr>
        <p:spPr>
          <a:xfrm flipH="1">
            <a:off x="3197214" y="5248404"/>
            <a:ext cx="541048" cy="0"/>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40" name="Connector 39"/>
          <p:cNvCxnSpPr/>
          <p:nvPr/>
        </p:nvCxnSpPr>
        <p:spPr>
          <a:xfrm>
            <a:off x="4279311" y="5248404"/>
            <a:ext cx="63935" cy="0"/>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41" name="Connector 40"/>
          <p:cNvCxnSpPr/>
          <p:nvPr/>
        </p:nvCxnSpPr>
        <p:spPr>
          <a:xfrm flipV="1">
            <a:off x="4343246" y="3269597"/>
            <a:ext cx="0" cy="1978807"/>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42" name="Connector 41"/>
          <p:cNvCxnSpPr/>
          <p:nvPr/>
        </p:nvCxnSpPr>
        <p:spPr>
          <a:xfrm>
            <a:off x="4343246" y="3269597"/>
            <a:ext cx="63935" cy="0"/>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43" name="Connector 42"/>
          <p:cNvCxnSpPr/>
          <p:nvPr/>
        </p:nvCxnSpPr>
        <p:spPr>
          <a:xfrm flipH="1">
            <a:off x="4948229" y="3269597"/>
            <a:ext cx="541049" cy="0"/>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44" name="Connector 43"/>
          <p:cNvCxnSpPr/>
          <p:nvPr/>
        </p:nvCxnSpPr>
        <p:spPr>
          <a:xfrm>
            <a:off x="4948229" y="3269597"/>
            <a:ext cx="0" cy="659602"/>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45" name="Connector 44"/>
          <p:cNvCxnSpPr/>
          <p:nvPr/>
        </p:nvCxnSpPr>
        <p:spPr>
          <a:xfrm flipH="1">
            <a:off x="4407181" y="3929199"/>
            <a:ext cx="541048" cy="0"/>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46" name="Connector 45"/>
          <p:cNvCxnSpPr/>
          <p:nvPr/>
        </p:nvCxnSpPr>
        <p:spPr>
          <a:xfrm flipH="1">
            <a:off x="4948229" y="3929199"/>
            <a:ext cx="541049" cy="0"/>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47" name="Connector 46"/>
          <p:cNvCxnSpPr/>
          <p:nvPr/>
        </p:nvCxnSpPr>
        <p:spPr>
          <a:xfrm>
            <a:off x="4948229" y="3929199"/>
            <a:ext cx="0" cy="659603"/>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48" name="Connector 47"/>
          <p:cNvCxnSpPr/>
          <p:nvPr/>
        </p:nvCxnSpPr>
        <p:spPr>
          <a:xfrm flipH="1">
            <a:off x="4407181" y="4588802"/>
            <a:ext cx="541048" cy="0"/>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49" name="Connector 48"/>
          <p:cNvCxnSpPr/>
          <p:nvPr/>
        </p:nvCxnSpPr>
        <p:spPr>
          <a:xfrm flipH="1">
            <a:off x="4948229" y="4588802"/>
            <a:ext cx="541049" cy="0"/>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50" name="Connector 49"/>
          <p:cNvCxnSpPr/>
          <p:nvPr/>
        </p:nvCxnSpPr>
        <p:spPr>
          <a:xfrm>
            <a:off x="4948229" y="4588802"/>
            <a:ext cx="0" cy="659602"/>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51" name="Connector 50"/>
          <p:cNvCxnSpPr/>
          <p:nvPr/>
        </p:nvCxnSpPr>
        <p:spPr>
          <a:xfrm flipH="1">
            <a:off x="4407181" y="5248404"/>
            <a:ext cx="541048" cy="0"/>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52" name="Connector 51"/>
          <p:cNvCxnSpPr/>
          <p:nvPr/>
        </p:nvCxnSpPr>
        <p:spPr>
          <a:xfrm>
            <a:off x="5489278" y="5248404"/>
            <a:ext cx="63935" cy="0"/>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53" name="Connector 52"/>
          <p:cNvCxnSpPr/>
          <p:nvPr/>
        </p:nvCxnSpPr>
        <p:spPr>
          <a:xfrm flipV="1">
            <a:off x="5553213" y="3269597"/>
            <a:ext cx="0" cy="1978807"/>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54" name="Connector 53"/>
          <p:cNvCxnSpPr/>
          <p:nvPr/>
        </p:nvCxnSpPr>
        <p:spPr>
          <a:xfrm>
            <a:off x="5553213" y="3269597"/>
            <a:ext cx="63935" cy="0"/>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55" name="Connector 54"/>
          <p:cNvCxnSpPr/>
          <p:nvPr/>
        </p:nvCxnSpPr>
        <p:spPr>
          <a:xfrm flipH="1">
            <a:off x="6158196" y="3269597"/>
            <a:ext cx="541049" cy="0"/>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56" name="Connector 55"/>
          <p:cNvCxnSpPr/>
          <p:nvPr/>
        </p:nvCxnSpPr>
        <p:spPr>
          <a:xfrm>
            <a:off x="6158196" y="3269597"/>
            <a:ext cx="0" cy="659602"/>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57" name="Connector 56"/>
          <p:cNvCxnSpPr/>
          <p:nvPr/>
        </p:nvCxnSpPr>
        <p:spPr>
          <a:xfrm flipH="1">
            <a:off x="5617148" y="3929199"/>
            <a:ext cx="541048" cy="0"/>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58" name="Connector 57"/>
          <p:cNvCxnSpPr/>
          <p:nvPr/>
        </p:nvCxnSpPr>
        <p:spPr>
          <a:xfrm flipH="1">
            <a:off x="6158196" y="3929199"/>
            <a:ext cx="541049" cy="0"/>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59" name="Connector 58"/>
          <p:cNvCxnSpPr/>
          <p:nvPr/>
        </p:nvCxnSpPr>
        <p:spPr>
          <a:xfrm>
            <a:off x="6158196" y="3929199"/>
            <a:ext cx="0" cy="659603"/>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60" name="Connector 59"/>
          <p:cNvCxnSpPr/>
          <p:nvPr/>
        </p:nvCxnSpPr>
        <p:spPr>
          <a:xfrm flipH="1">
            <a:off x="5617148" y="4588802"/>
            <a:ext cx="541048" cy="0"/>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61" name="Connector 60"/>
          <p:cNvCxnSpPr/>
          <p:nvPr/>
        </p:nvCxnSpPr>
        <p:spPr>
          <a:xfrm flipH="1">
            <a:off x="6158196" y="4588802"/>
            <a:ext cx="541049" cy="0"/>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62" name="Connector 61"/>
          <p:cNvCxnSpPr/>
          <p:nvPr/>
        </p:nvCxnSpPr>
        <p:spPr>
          <a:xfrm>
            <a:off x="6158196" y="4588802"/>
            <a:ext cx="0" cy="659602"/>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cxnSp>
        <p:nvCxnSpPr>
          <p:cNvPr id="63" name="Connector 62"/>
          <p:cNvCxnSpPr/>
          <p:nvPr/>
        </p:nvCxnSpPr>
        <p:spPr>
          <a:xfrm flipH="1">
            <a:off x="5617148" y="5248404"/>
            <a:ext cx="541048" cy="0"/>
          </a:xfrm>
          <a:prstGeom prst="line">
            <a:avLst/>
          </a:prstGeom>
          <a:ln w="15240">
            <a:solidFill>
              <a:srgbClr val="B4B2B1"/>
            </a:solidFill>
          </a:ln>
          <a:effectLst/>
        </p:spPr>
        <p:style>
          <a:lnRef idx="2">
            <a:schemeClr val="accent1"/>
          </a:lnRef>
          <a:fillRef idx="0">
            <a:schemeClr val="accent1"/>
          </a:fillRef>
          <a:effectRef idx="1">
            <a:schemeClr val="accent1"/>
          </a:effectRef>
          <a:fontRef idx="minor">
            <a:schemeClr val="tx1"/>
          </a:fontRef>
        </p:style>
      </p:cxnSp>
      <p:sp>
        <p:nvSpPr>
          <p:cNvPr id="64" name="Rectangle 63"/>
          <p:cNvSpPr/>
          <p:nvPr/>
        </p:nvSpPr>
        <p:spPr>
          <a:xfrm>
            <a:off x="1987247" y="3084908"/>
            <a:ext cx="1082097" cy="369377"/>
          </a:xfrm>
          <a:prstGeom prst="rect">
            <a:avLst/>
          </a:prstGeom>
          <a:solidFill>
            <a:srgbClr val="FFFFFF"/>
          </a:solidFill>
          <a:ln w="7620">
            <a:solidFill>
              <a:srgbClr val="221E1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5" name="TextBox 64"/>
          <p:cNvSpPr txBox="1"/>
          <p:nvPr/>
        </p:nvSpPr>
        <p:spPr>
          <a:xfrm>
            <a:off x="2038395" y="3084908"/>
            <a:ext cx="979801" cy="369377"/>
          </a:xfrm>
          <a:prstGeom prst="rect">
            <a:avLst/>
          </a:prstGeom>
          <a:noFill/>
        </p:spPr>
        <p:txBody>
          <a:bodyPr wrap="square" anchor="ctr" lIns="25400" rIns="25400" tIns="12700" bIns="12700">
            <a:noAutofit/>
          </a:bodyPr>
          <a:lstStyle/>
          <a:p>
            <a:pPr algn="ctr">
              <a:buNone/>
            </a:pPr>
            <a:r>
              <a:rPr sz="1200" b="1">
                <a:solidFill>
                  <a:srgbClr val="221E19"/>
                </a:solidFill>
                <a:latin typeface="DM Sans"/>
              </a:rPr>
              <a:t>Parc</a:t>
            </a:r>
          </a:p>
        </p:txBody>
      </p:sp>
      <p:sp>
        <p:nvSpPr>
          <p:cNvPr id="66" name="Rectangle 65"/>
          <p:cNvSpPr/>
          <p:nvPr/>
        </p:nvSpPr>
        <p:spPr>
          <a:xfrm>
            <a:off x="3197214" y="3084908"/>
            <a:ext cx="1082097" cy="369377"/>
          </a:xfrm>
          <a:prstGeom prst="rect">
            <a:avLst/>
          </a:prstGeom>
          <a:solidFill>
            <a:srgbClr val="FFFFFF"/>
          </a:solidFill>
          <a:ln w="7620">
            <a:solidFill>
              <a:srgbClr val="221E1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7" name="TextBox 66"/>
          <p:cNvSpPr txBox="1"/>
          <p:nvPr/>
        </p:nvSpPr>
        <p:spPr>
          <a:xfrm>
            <a:off x="3248362" y="3084908"/>
            <a:ext cx="979801" cy="369377"/>
          </a:xfrm>
          <a:prstGeom prst="rect">
            <a:avLst/>
          </a:prstGeom>
          <a:noFill/>
        </p:spPr>
        <p:txBody>
          <a:bodyPr wrap="square" anchor="ctr" lIns="25400" rIns="25400" tIns="12700" bIns="12700">
            <a:noAutofit/>
          </a:bodyPr>
          <a:lstStyle/>
          <a:p>
            <a:pPr algn="ctr">
              <a:buNone/>
            </a:pPr>
            <a:r>
              <a:rPr sz="1200" b="1">
                <a:solidFill>
                  <a:srgbClr val="221E19"/>
                </a:solidFill>
                <a:latin typeface="DM Sans"/>
              </a:rPr>
              <a:t>Home</a:t>
            </a:r>
          </a:p>
        </p:txBody>
      </p:sp>
      <p:sp>
        <p:nvSpPr>
          <p:cNvPr id="68" name="Rectangle 67"/>
          <p:cNvSpPr/>
          <p:nvPr/>
        </p:nvSpPr>
        <p:spPr>
          <a:xfrm>
            <a:off x="4407181" y="3084908"/>
            <a:ext cx="1082097" cy="369377"/>
          </a:xfrm>
          <a:prstGeom prst="rect">
            <a:avLst/>
          </a:prstGeom>
          <a:solidFill>
            <a:srgbClr val="FFFFFF"/>
          </a:solidFill>
          <a:ln w="7620">
            <a:solidFill>
              <a:srgbClr val="221E1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9" name="TextBox 68"/>
          <p:cNvSpPr txBox="1"/>
          <p:nvPr/>
        </p:nvSpPr>
        <p:spPr>
          <a:xfrm>
            <a:off x="4458329" y="3084908"/>
            <a:ext cx="979801" cy="369377"/>
          </a:xfrm>
          <a:prstGeom prst="rect">
            <a:avLst/>
          </a:prstGeom>
          <a:noFill/>
        </p:spPr>
        <p:txBody>
          <a:bodyPr wrap="square" anchor="ctr" lIns="25400" rIns="25400" tIns="12700" bIns="12700">
            <a:noAutofit/>
          </a:bodyPr>
          <a:lstStyle/>
          <a:p>
            <a:pPr algn="ctr">
              <a:buNone/>
            </a:pPr>
            <a:r>
              <a:rPr sz="1200" b="1">
                <a:solidFill>
                  <a:srgbClr val="221E19"/>
                </a:solidFill>
                <a:latin typeface="DM Sans"/>
              </a:rPr>
              <a:t>Public</a:t>
            </a:r>
          </a:p>
        </p:txBody>
      </p:sp>
      <p:sp>
        <p:nvSpPr>
          <p:cNvPr id="70" name="Rectangle 69"/>
          <p:cNvSpPr/>
          <p:nvPr/>
        </p:nvSpPr>
        <p:spPr>
          <a:xfrm>
            <a:off x="5617148" y="3084908"/>
            <a:ext cx="1082097" cy="369377"/>
          </a:xfrm>
          <a:prstGeom prst="rect">
            <a:avLst/>
          </a:prstGeom>
          <a:solidFill>
            <a:srgbClr val="FFFFFF"/>
          </a:solidFill>
          <a:ln w="7620">
            <a:solidFill>
              <a:srgbClr val="221E1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1" name="TextBox 70"/>
          <p:cNvSpPr txBox="1"/>
          <p:nvPr/>
        </p:nvSpPr>
        <p:spPr>
          <a:xfrm>
            <a:off x="5668296" y="3084908"/>
            <a:ext cx="979801" cy="369377"/>
          </a:xfrm>
          <a:prstGeom prst="rect">
            <a:avLst/>
          </a:prstGeom>
          <a:noFill/>
        </p:spPr>
        <p:txBody>
          <a:bodyPr wrap="square" anchor="ctr" lIns="25400" rIns="25400" tIns="12700" bIns="12700">
            <a:noAutofit/>
          </a:bodyPr>
          <a:lstStyle/>
          <a:p>
            <a:pPr algn="ctr">
              <a:buNone/>
            </a:pPr>
            <a:r>
              <a:rPr sz="1200" b="1">
                <a:solidFill>
                  <a:srgbClr val="221E19"/>
                </a:solidFill>
                <a:latin typeface="DM Sans"/>
              </a:rPr>
              <a:t>Catchment</a:t>
            </a:r>
          </a:p>
        </p:txBody>
      </p:sp>
      <p:sp>
        <p:nvSpPr>
          <p:cNvPr id="72" name="Rectangle 71"/>
          <p:cNvSpPr/>
          <p:nvPr/>
        </p:nvSpPr>
        <p:spPr>
          <a:xfrm>
            <a:off x="1987247" y="3744510"/>
            <a:ext cx="1082097" cy="369377"/>
          </a:xfrm>
          <a:prstGeom prst="rect">
            <a:avLst/>
          </a:prstGeom>
          <a:solidFill>
            <a:srgbClr val="FFFFFF"/>
          </a:solidFill>
          <a:ln w="7620">
            <a:solidFill>
              <a:srgbClr val="221E1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3" name="TextBox 72"/>
          <p:cNvSpPr txBox="1"/>
          <p:nvPr/>
        </p:nvSpPr>
        <p:spPr>
          <a:xfrm>
            <a:off x="2038395" y="3744510"/>
            <a:ext cx="979801" cy="369377"/>
          </a:xfrm>
          <a:prstGeom prst="rect">
            <a:avLst/>
          </a:prstGeom>
          <a:noFill/>
        </p:spPr>
        <p:txBody>
          <a:bodyPr wrap="square" anchor="ctr" lIns="25400" rIns="25400" tIns="12700" bIns="12700">
            <a:noAutofit/>
          </a:bodyPr>
          <a:lstStyle/>
          <a:p>
            <a:pPr algn="ctr">
              <a:buNone/>
            </a:pPr>
            <a:r>
              <a:rPr sz="1200" b="1">
                <a:solidFill>
                  <a:srgbClr val="221E19"/>
                </a:solidFill>
                <a:latin typeface="DM Sans"/>
              </a:rPr>
              <a:t>Lead time</a:t>
            </a:r>
          </a:p>
        </p:txBody>
      </p:sp>
      <p:sp>
        <p:nvSpPr>
          <p:cNvPr id="74" name="Rectangle 73"/>
          <p:cNvSpPr/>
          <p:nvPr/>
        </p:nvSpPr>
        <p:spPr>
          <a:xfrm>
            <a:off x="3197214" y="3744510"/>
            <a:ext cx="1082097" cy="369377"/>
          </a:xfrm>
          <a:prstGeom prst="rect">
            <a:avLst/>
          </a:prstGeom>
          <a:solidFill>
            <a:srgbClr val="E6DED5"/>
          </a:solidFill>
          <a:ln w="16510">
            <a:solidFill>
              <a:srgbClr val="8C6A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5" name="TextBox 74"/>
          <p:cNvSpPr txBox="1"/>
          <p:nvPr/>
        </p:nvSpPr>
        <p:spPr>
          <a:xfrm>
            <a:off x="3248362" y="3744510"/>
            <a:ext cx="979801" cy="369377"/>
          </a:xfrm>
          <a:prstGeom prst="rect">
            <a:avLst/>
          </a:prstGeom>
          <a:noFill/>
        </p:spPr>
        <p:txBody>
          <a:bodyPr wrap="square" anchor="ctr" lIns="25400" rIns="25400" tIns="12700" bIns="12700">
            <a:noAutofit/>
          </a:bodyPr>
          <a:lstStyle/>
          <a:p>
            <a:pPr algn="ctr">
              <a:buNone/>
            </a:pPr>
            <a:r>
              <a:rPr sz="1200" b="1">
                <a:solidFill>
                  <a:srgbClr val="221E19"/>
                </a:solidFill>
                <a:latin typeface="DM Sans"/>
              </a:rPr>
              <a:t>Threshold</a:t>
            </a:r>
          </a:p>
        </p:txBody>
      </p:sp>
      <p:sp>
        <p:nvSpPr>
          <p:cNvPr id="76" name="Rectangle 75"/>
          <p:cNvSpPr/>
          <p:nvPr/>
        </p:nvSpPr>
        <p:spPr>
          <a:xfrm>
            <a:off x="4407181" y="3744510"/>
            <a:ext cx="1082097" cy="369377"/>
          </a:xfrm>
          <a:prstGeom prst="rect">
            <a:avLst/>
          </a:prstGeom>
          <a:solidFill>
            <a:srgbClr val="FFFFFF"/>
          </a:solidFill>
          <a:ln w="7620">
            <a:solidFill>
              <a:srgbClr val="221E1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7" name="TextBox 76"/>
          <p:cNvSpPr txBox="1"/>
          <p:nvPr/>
        </p:nvSpPr>
        <p:spPr>
          <a:xfrm>
            <a:off x="4458329" y="3744510"/>
            <a:ext cx="979801" cy="369377"/>
          </a:xfrm>
          <a:prstGeom prst="rect">
            <a:avLst/>
          </a:prstGeom>
          <a:noFill/>
        </p:spPr>
        <p:txBody>
          <a:bodyPr wrap="square" anchor="ctr" lIns="25400" rIns="25400" tIns="12700" bIns="12700">
            <a:noAutofit/>
          </a:bodyPr>
          <a:lstStyle/>
          <a:p>
            <a:pPr algn="ctr">
              <a:buNone/>
            </a:pPr>
            <a:r>
              <a:rPr sz="1200" b="1">
                <a:solidFill>
                  <a:srgbClr val="221E19"/>
                </a:solidFill>
                <a:latin typeface="DM Sans"/>
              </a:rPr>
              <a:t>Steps</a:t>
            </a:r>
          </a:p>
        </p:txBody>
      </p:sp>
      <p:sp>
        <p:nvSpPr>
          <p:cNvPr id="78" name="Rectangle 77"/>
          <p:cNvSpPr/>
          <p:nvPr/>
        </p:nvSpPr>
        <p:spPr>
          <a:xfrm>
            <a:off x="5617148" y="3744510"/>
            <a:ext cx="1082097" cy="369377"/>
          </a:xfrm>
          <a:prstGeom prst="rect">
            <a:avLst/>
          </a:prstGeom>
          <a:solidFill>
            <a:srgbClr val="FFFFFF"/>
          </a:solidFill>
          <a:ln w="7620">
            <a:solidFill>
              <a:srgbClr val="221E1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9" name="TextBox 78"/>
          <p:cNvSpPr txBox="1"/>
          <p:nvPr/>
        </p:nvSpPr>
        <p:spPr>
          <a:xfrm>
            <a:off x="5668296" y="3744510"/>
            <a:ext cx="979801" cy="369377"/>
          </a:xfrm>
          <a:prstGeom prst="rect">
            <a:avLst/>
          </a:prstGeom>
          <a:noFill/>
        </p:spPr>
        <p:txBody>
          <a:bodyPr wrap="square" anchor="ctr" lIns="25400" rIns="25400" tIns="12700" bIns="12700">
            <a:noAutofit/>
          </a:bodyPr>
          <a:lstStyle/>
          <a:p>
            <a:pPr algn="ctr">
              <a:buNone/>
            </a:pPr>
            <a:r>
              <a:rPr sz="1200" b="1">
                <a:solidFill>
                  <a:srgbClr val="221E19"/>
                </a:solidFill>
                <a:latin typeface="DM Sans"/>
              </a:rPr>
              <a:t>Queue</a:t>
            </a:r>
          </a:p>
        </p:txBody>
      </p:sp>
      <p:sp>
        <p:nvSpPr>
          <p:cNvPr id="80" name="Rectangle 79"/>
          <p:cNvSpPr/>
          <p:nvPr/>
        </p:nvSpPr>
        <p:spPr>
          <a:xfrm>
            <a:off x="1987247" y="4404113"/>
            <a:ext cx="1082097" cy="369377"/>
          </a:xfrm>
          <a:prstGeom prst="rect">
            <a:avLst/>
          </a:prstGeom>
          <a:solidFill>
            <a:srgbClr val="FFFFFF"/>
          </a:solidFill>
          <a:ln w="7620">
            <a:solidFill>
              <a:srgbClr val="221E1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1" name="TextBox 80"/>
          <p:cNvSpPr txBox="1"/>
          <p:nvPr/>
        </p:nvSpPr>
        <p:spPr>
          <a:xfrm>
            <a:off x="2038395" y="4404113"/>
            <a:ext cx="979801" cy="369377"/>
          </a:xfrm>
          <a:prstGeom prst="rect">
            <a:avLst/>
          </a:prstGeom>
          <a:noFill/>
        </p:spPr>
        <p:txBody>
          <a:bodyPr wrap="square" anchor="ctr" lIns="25400" rIns="25400" tIns="12700" bIns="12700">
            <a:noAutofit/>
          </a:bodyPr>
          <a:lstStyle/>
          <a:p>
            <a:pPr algn="ctr">
              <a:buNone/>
            </a:pPr>
            <a:r>
              <a:rPr sz="1200" b="1">
                <a:solidFill>
                  <a:srgbClr val="221E19"/>
                </a:solidFill>
                <a:latin typeface="DM Sans"/>
              </a:rPr>
              <a:t>Charged?</a:t>
            </a:r>
          </a:p>
        </p:txBody>
      </p:sp>
      <p:sp>
        <p:nvSpPr>
          <p:cNvPr id="82" name="Rectangle 81"/>
          <p:cNvSpPr/>
          <p:nvPr/>
        </p:nvSpPr>
        <p:spPr>
          <a:xfrm>
            <a:off x="3197214" y="4404113"/>
            <a:ext cx="1082097" cy="369377"/>
          </a:xfrm>
          <a:prstGeom prst="rect">
            <a:avLst/>
          </a:prstGeom>
          <a:solidFill>
            <a:srgbClr val="FFFFFF"/>
          </a:solidFill>
          <a:ln w="7620">
            <a:solidFill>
              <a:srgbClr val="221E1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3" name="TextBox 82"/>
          <p:cNvSpPr txBox="1"/>
          <p:nvPr/>
        </p:nvSpPr>
        <p:spPr>
          <a:xfrm>
            <a:off x="3248362" y="4404113"/>
            <a:ext cx="979801" cy="369377"/>
          </a:xfrm>
          <a:prstGeom prst="rect">
            <a:avLst/>
          </a:prstGeom>
          <a:noFill/>
        </p:spPr>
        <p:txBody>
          <a:bodyPr wrap="square" anchor="ctr" lIns="25400" rIns="25400" tIns="12700" bIns="12700">
            <a:noAutofit/>
          </a:bodyPr>
          <a:lstStyle/>
          <a:p>
            <a:pPr algn="ctr">
              <a:buNone/>
            </a:pPr>
            <a:r>
              <a:rPr sz="1200" b="1">
                <a:solidFill>
                  <a:srgbClr val="221E19"/>
                </a:solidFill>
                <a:latin typeface="DM Sans"/>
              </a:rPr>
              <a:t>Low use</a:t>
            </a:r>
          </a:p>
        </p:txBody>
      </p:sp>
      <p:sp>
        <p:nvSpPr>
          <p:cNvPr id="84" name="Rectangle 83"/>
          <p:cNvSpPr/>
          <p:nvPr/>
        </p:nvSpPr>
        <p:spPr>
          <a:xfrm>
            <a:off x="4407181" y="4404113"/>
            <a:ext cx="1082097" cy="369377"/>
          </a:xfrm>
          <a:prstGeom prst="rect">
            <a:avLst/>
          </a:prstGeom>
          <a:solidFill>
            <a:srgbClr val="FFFFFF"/>
          </a:solidFill>
          <a:ln w="7620">
            <a:solidFill>
              <a:srgbClr val="221E1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5" name="TextBox 84"/>
          <p:cNvSpPr txBox="1"/>
          <p:nvPr/>
        </p:nvSpPr>
        <p:spPr>
          <a:xfrm>
            <a:off x="4458329" y="4404113"/>
            <a:ext cx="979801" cy="369377"/>
          </a:xfrm>
          <a:prstGeom prst="rect">
            <a:avLst/>
          </a:prstGeom>
          <a:noFill/>
        </p:spPr>
        <p:txBody>
          <a:bodyPr wrap="square" anchor="ctr" lIns="25400" rIns="25400" tIns="12700" bIns="12700">
            <a:noAutofit/>
          </a:bodyPr>
          <a:lstStyle/>
          <a:p>
            <a:pPr algn="ctr">
              <a:buNone/>
            </a:pPr>
            <a:r>
              <a:rPr sz="1200" b="1">
                <a:solidFill>
                  <a:srgbClr val="221E19"/>
                </a:solidFill>
                <a:latin typeface="DM Sans"/>
              </a:rPr>
              <a:t>Relief</a:t>
            </a:r>
          </a:p>
        </p:txBody>
      </p:sp>
      <p:sp>
        <p:nvSpPr>
          <p:cNvPr id="86" name="Rectangle 85"/>
          <p:cNvSpPr/>
          <p:nvPr/>
        </p:nvSpPr>
        <p:spPr>
          <a:xfrm>
            <a:off x="5617148" y="4404113"/>
            <a:ext cx="1082097" cy="369377"/>
          </a:xfrm>
          <a:prstGeom prst="rect">
            <a:avLst/>
          </a:prstGeom>
          <a:solidFill>
            <a:srgbClr val="FFFFFF"/>
          </a:solidFill>
          <a:ln w="7620">
            <a:solidFill>
              <a:srgbClr val="221E1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7" name="TextBox 86"/>
          <p:cNvSpPr txBox="1"/>
          <p:nvPr/>
        </p:nvSpPr>
        <p:spPr>
          <a:xfrm>
            <a:off x="5668296" y="4404113"/>
            <a:ext cx="979801" cy="369377"/>
          </a:xfrm>
          <a:prstGeom prst="rect">
            <a:avLst/>
          </a:prstGeom>
          <a:noFill/>
        </p:spPr>
        <p:txBody>
          <a:bodyPr wrap="square" anchor="ctr" lIns="25400" rIns="25400" tIns="12700" bIns="12700">
            <a:noAutofit/>
          </a:bodyPr>
          <a:lstStyle/>
          <a:p>
            <a:pPr algn="ctr">
              <a:buNone/>
            </a:pPr>
            <a:r>
              <a:rPr sz="1200" b="1">
                <a:solidFill>
                  <a:srgbClr val="221E19"/>
                </a:solidFill>
                <a:latin typeface="DM Sans"/>
              </a:rPr>
              <a:t>Curve</a:t>
            </a:r>
          </a:p>
        </p:txBody>
      </p:sp>
      <p:sp>
        <p:nvSpPr>
          <p:cNvPr id="88" name="Rectangle 87"/>
          <p:cNvSpPr/>
          <p:nvPr/>
        </p:nvSpPr>
        <p:spPr>
          <a:xfrm>
            <a:off x="1987247" y="5063715"/>
            <a:ext cx="1082097" cy="369377"/>
          </a:xfrm>
          <a:prstGeom prst="rect">
            <a:avLst/>
          </a:prstGeom>
          <a:solidFill>
            <a:srgbClr val="FFFFFF"/>
          </a:solidFill>
          <a:ln w="7620">
            <a:solidFill>
              <a:srgbClr val="221E1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9" name="TextBox 88"/>
          <p:cNvSpPr txBox="1"/>
          <p:nvPr/>
        </p:nvSpPr>
        <p:spPr>
          <a:xfrm>
            <a:off x="2038395" y="5063715"/>
            <a:ext cx="979801" cy="369377"/>
          </a:xfrm>
          <a:prstGeom prst="rect">
            <a:avLst/>
          </a:prstGeom>
          <a:noFill/>
        </p:spPr>
        <p:txBody>
          <a:bodyPr wrap="square" anchor="ctr" lIns="25400" rIns="25400" tIns="12700" bIns="12700">
            <a:noAutofit/>
          </a:bodyPr>
          <a:lstStyle/>
          <a:p>
            <a:pPr algn="ctr">
              <a:buNone/>
            </a:pPr>
            <a:r>
              <a:rPr sz="1200" b="1">
                <a:solidFill>
                  <a:srgbClr val="221E19"/>
                </a:solidFill>
                <a:latin typeface="DM Sans"/>
              </a:rPr>
              <a:t>Mandates</a:t>
            </a:r>
          </a:p>
        </p:txBody>
      </p:sp>
      <p:sp>
        <p:nvSpPr>
          <p:cNvPr id="90" name="Rectangle 89"/>
          <p:cNvSpPr/>
          <p:nvPr/>
        </p:nvSpPr>
        <p:spPr>
          <a:xfrm>
            <a:off x="3197214" y="5063715"/>
            <a:ext cx="1082097" cy="369377"/>
          </a:xfrm>
          <a:prstGeom prst="rect">
            <a:avLst/>
          </a:prstGeom>
          <a:solidFill>
            <a:srgbClr val="FFFFFF"/>
          </a:solidFill>
          <a:ln w="7620">
            <a:solidFill>
              <a:srgbClr val="221E1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1" name="TextBox 90"/>
          <p:cNvSpPr txBox="1"/>
          <p:nvPr/>
        </p:nvSpPr>
        <p:spPr>
          <a:xfrm>
            <a:off x="3248362" y="5063715"/>
            <a:ext cx="979801" cy="369377"/>
          </a:xfrm>
          <a:prstGeom prst="rect">
            <a:avLst/>
          </a:prstGeom>
          <a:noFill/>
        </p:spPr>
        <p:txBody>
          <a:bodyPr wrap="square" anchor="ctr" lIns="25400" rIns="25400" tIns="12700" bIns="12700">
            <a:noAutofit/>
          </a:bodyPr>
          <a:lstStyle/>
          <a:p>
            <a:pPr algn="ctr">
              <a:buNone/>
            </a:pPr>
            <a:r>
              <a:rPr sz="1200" b="1">
                <a:solidFill>
                  <a:srgbClr val="221E19"/>
                </a:solidFill>
                <a:latin typeface="DM Sans"/>
              </a:rPr>
              <a:t>Status</a:t>
            </a:r>
          </a:p>
        </p:txBody>
      </p:sp>
      <p:sp>
        <p:nvSpPr>
          <p:cNvPr id="92" name="Rectangle 91"/>
          <p:cNvSpPr/>
          <p:nvPr/>
        </p:nvSpPr>
        <p:spPr>
          <a:xfrm>
            <a:off x="4407181" y="5063715"/>
            <a:ext cx="1082097" cy="369377"/>
          </a:xfrm>
          <a:prstGeom prst="rect">
            <a:avLst/>
          </a:prstGeom>
          <a:solidFill>
            <a:srgbClr val="FFFFFF"/>
          </a:solidFill>
          <a:ln w="7620">
            <a:solidFill>
              <a:srgbClr val="221E1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3" name="TextBox 92"/>
          <p:cNvSpPr txBox="1"/>
          <p:nvPr/>
        </p:nvSpPr>
        <p:spPr>
          <a:xfrm>
            <a:off x="4458329" y="5063715"/>
            <a:ext cx="979801" cy="369377"/>
          </a:xfrm>
          <a:prstGeom prst="rect">
            <a:avLst/>
          </a:prstGeom>
          <a:noFill/>
        </p:spPr>
        <p:txBody>
          <a:bodyPr wrap="square" anchor="ctr" lIns="25400" rIns="25400" tIns="12700" bIns="12700">
            <a:noAutofit/>
          </a:bodyPr>
          <a:lstStyle/>
          <a:p>
            <a:pPr algn="ctr">
              <a:buNone/>
            </a:pPr>
            <a:r>
              <a:rPr sz="1200" b="1">
                <a:solidFill>
                  <a:srgbClr val="221E19"/>
                </a:solidFill>
                <a:latin typeface="DM Sans"/>
              </a:rPr>
              <a:t>Car parks</a:t>
            </a:r>
          </a:p>
        </p:txBody>
      </p:sp>
      <p:sp>
        <p:nvSpPr>
          <p:cNvPr id="94" name="Rectangle 93"/>
          <p:cNvSpPr/>
          <p:nvPr/>
        </p:nvSpPr>
        <p:spPr>
          <a:xfrm>
            <a:off x="5617148" y="5063715"/>
            <a:ext cx="1082097" cy="369377"/>
          </a:xfrm>
          <a:prstGeom prst="rect">
            <a:avLst/>
          </a:prstGeom>
          <a:solidFill>
            <a:srgbClr val="FFFFFF"/>
          </a:solidFill>
          <a:ln w="7620">
            <a:solidFill>
              <a:srgbClr val="221E1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5" name="TextBox 94"/>
          <p:cNvSpPr txBox="1"/>
          <p:nvPr/>
        </p:nvSpPr>
        <p:spPr>
          <a:xfrm>
            <a:off x="5668296" y="5063715"/>
            <a:ext cx="979801" cy="369377"/>
          </a:xfrm>
          <a:prstGeom prst="rect">
            <a:avLst/>
          </a:prstGeom>
          <a:noFill/>
        </p:spPr>
        <p:txBody>
          <a:bodyPr wrap="square" anchor="ctr" lIns="25400" rIns="25400" tIns="12700" bIns="12700">
            <a:noAutofit/>
          </a:bodyPr>
          <a:lstStyle/>
          <a:p>
            <a:pPr algn="ctr">
              <a:buNone/>
            </a:pPr>
            <a:r>
              <a:rPr sz="1200" b="1">
                <a:solidFill>
                  <a:srgbClr val="221E19"/>
                </a:solidFill>
                <a:latin typeface="DM Sans"/>
              </a:rPr>
              <a:t>Capex</a:t>
            </a:r>
          </a:p>
        </p:txBody>
      </p:sp>
      <p:sp>
        <p:nvSpPr>
          <p:cNvPr id="96" name="Rectangle 95::TC[T5|furniture]"/>
          <p:cNvSpPr/>
          <p:nvPr/>
        </p:nvSpPr>
        <p:spPr>
          <a:xfrm>
            <a:off x="7189012" y="160020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7" name="Rectangle 96::TC[T5|furniture]"/>
          <p:cNvSpPr/>
          <p:nvPr/>
        </p:nvSpPr>
        <p:spPr>
          <a:xfrm>
            <a:off x="7189012" y="160020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8" name="TextBox 97::TC[T3|neutral]"/>
          <p:cNvSpPr txBox="1"/>
          <p:nvPr/>
        </p:nvSpPr>
        <p:spPr>
          <a:xfrm>
            <a:off x="7335316" y="171907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WHY PENETRATION IS THE WRONG SCREEN</a:t>
            </a:r>
          </a:p>
        </p:txBody>
      </p:sp>
      <p:sp>
        <p:nvSpPr>
          <p:cNvPr id="99" name="TextBox 98::TC[T4|neutral]"/>
          <p:cNvSpPr txBox="1"/>
          <p:nvPr/>
        </p:nvSpPr>
        <p:spPr>
          <a:xfrm>
            <a:off x="7335316" y="207568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The highest EV share can sit with the longest queue.</a:t>
            </a:r>
          </a:p>
        </p:txBody>
      </p:sp>
      <p:sp>
        <p:nvSpPr>
          <p:cNvPr id="100" name="TextBox 99::TC[T4|neutral]"/>
          <p:cNvSpPr txBox="1"/>
          <p:nvPr/>
        </p:nvSpPr>
        <p:spPr>
          <a:xfrm>
            <a:off x="7335316" y="262737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Whether capacity is charged matters more than the energy price.</a:t>
            </a:r>
          </a:p>
        </p:txBody>
      </p:sp>
      <p:sp>
        <p:nvSpPr>
          <p:cNvPr id="101" name="TextBox 100::TC[T4|neutral]"/>
          <p:cNvSpPr txBox="1"/>
          <p:nvPr/>
        </p:nvSpPr>
        <p:spPr>
          <a:xfrm>
            <a:off x="7335316" y="317906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Connection cost moves in steps; a threshold decides the spec.</a:t>
            </a:r>
          </a:p>
        </p:txBody>
      </p:sp>
      <p:sp>
        <p:nvSpPr>
          <p:cNvPr id="102" name="Rectangle 101::TC[T5|furniture]"/>
          <p:cNvSpPr/>
          <p:nvPr/>
        </p:nvSpPr>
        <p:spPr>
          <a:xfrm>
            <a:off x="7189012" y="393192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3" name="Rectangle 102::TC[T5|furniture]"/>
          <p:cNvSpPr/>
          <p:nvPr/>
        </p:nvSpPr>
        <p:spPr>
          <a:xfrm>
            <a:off x="7189012" y="393192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4" name="TextBox 103::TC[T3|neutral]"/>
          <p:cNvSpPr txBox="1"/>
          <p:nvPr/>
        </p:nvSpPr>
        <p:spPr>
          <a:xfrm>
            <a:off x="7335316" y="405079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WHAT THE SCREEN PRODUCES</a:t>
            </a:r>
          </a:p>
        </p:txBody>
      </p:sp>
      <p:sp>
        <p:nvSpPr>
          <p:cNvPr id="105" name="TextBox 104::TC[T4|neutral]"/>
          <p:cNvSpPr txBox="1"/>
          <p:nvPr/>
        </p:nvSpPr>
        <p:spPr>
          <a:xfrm>
            <a:off x="7335316" y="440740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A per-country cost curve for the same physical installation.</a:t>
            </a:r>
          </a:p>
        </p:txBody>
      </p:sp>
      <p:sp>
        <p:nvSpPr>
          <p:cNvPr id="106" name="TextBox 105::TC[T4|neutral]"/>
          <p:cNvSpPr txBox="1"/>
          <p:nvPr/>
        </p:nvSpPr>
        <p:spPr>
          <a:xfrm>
            <a:off x="7335316" y="495909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Where building is becoming obligation rather than choice.</a:t>
            </a:r>
          </a:p>
        </p:txBody>
      </p:sp>
      <p:sp>
        <p:nvSpPr>
          <p:cNvPr id="107" name="TextBox 106::TC[T4|neutral]"/>
          <p:cNvSpPr txBox="1"/>
          <p:nvPr/>
        </p:nvSpPr>
        <p:spPr>
          <a:xfrm>
            <a:off x="7335316" y="551078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A lead market, a follower, and what would reorder them.</a:t>
            </a:r>
          </a:p>
        </p:txBody>
      </p:sp>
      <p:sp>
        <p:nvSpPr>
          <p:cNvPr id="108" name="TextBox 107::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 our screening design, July 2026. Country findings are the output of WP3.</a:t>
            </a:r>
          </a:p>
        </p:txBody>
      </p:sp>
    </p:spTree>
  </p:cSld>
  <p:clrMapOvr>
    <a:masterClrMapping/>
  </p:clrMapOvr>
</p:sld>
</file>

<file path=ppt/slides/slide15.xml><?xml version="1.0" encoding="utf-8"?>
<p:sld xmlns:a="http://schemas.openxmlformats.org/drawingml/2006/main" xmlns:p="http://schemas.openxmlformats.org/presentationml/2006/main" xmlns:r="http://schemas.openxmlformats.org/officeDocument/2006/relationships">
  <p:cSld name="TCZONE[0.670,2.070,6.992,3.56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WP4 reads achieved economics from audited disclosure and your incumbents' own meters, </a:t>
            </a:r>
            <a:r>
              <a:rPr sz="2200" b="0" i="1">
                <a:solidFill>
                  <a:srgbClr val="8C6A3F"/>
                </a:solidFill>
                <a:latin typeface="Instrument Serif"/>
              </a:rPr>
              <a:t>not from operator claims</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WP4 COMPETITION</a:t>
            </a:r>
          </a:p>
        </p:txBody>
      </p:sp>
      <p:sp>
        <p:nvSpPr>
          <p:cNvPr id="4" name="TextBox 3::TC[T3|neutral]"/>
          <p:cNvSpPr txBox="1"/>
          <p:nvPr/>
        </p:nvSpPr>
        <p:spPr>
          <a:xfrm>
            <a:off x="612648" y="1600200"/>
            <a:ext cx="6393484" cy="237744"/>
          </a:xfrm>
          <a:prstGeom prst="rect">
            <a:avLst/>
          </a:prstGeom>
          <a:noFill/>
        </p:spPr>
        <p:txBody>
          <a:bodyPr wrap="none" anchor="t" lIns="25400" rIns="25400" tIns="12700" bIns="12700">
            <a:noAutofit/>
          </a:bodyPr>
          <a:lstStyle/>
          <a:p>
            <a:pPr algn="l">
              <a:buNone/>
            </a:pPr>
            <a:r>
              <a:rPr sz="1100" b="1">
                <a:solidFill>
                  <a:srgbClr val="221E19"/>
                </a:solidFill>
                <a:latin typeface="DM Sans"/>
              </a:rPr>
              <a:t>COMPETITION EVIDENCE CHAIN, FIVE SOURCES</a:t>
            </a:r>
          </a:p>
        </p:txBody>
      </p:sp>
      <p:sp>
        <p:nvSpPr>
          <p:cNvPr id="5" name="Rectangle 4"/>
          <p:cNvSpPr/>
          <p:nvPr/>
        </p:nvSpPr>
        <p:spPr>
          <a:xfrm>
            <a:off x="1060191" y="2706624"/>
            <a:ext cx="5383314" cy="417650"/>
          </a:xfrm>
          <a:prstGeom prst="rect">
            <a:avLst/>
          </a:prstGeom>
          <a:solidFill>
            <a:srgbClr val="F7F5F2"/>
          </a:solidFill>
          <a:ln w="9525">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
          <p:cNvSpPr txBox="1"/>
          <p:nvPr/>
        </p:nvSpPr>
        <p:spPr>
          <a:xfrm>
            <a:off x="1149700" y="2706624"/>
            <a:ext cx="5229870" cy="417650"/>
          </a:xfrm>
          <a:prstGeom prst="rect">
            <a:avLst/>
          </a:prstGeom>
          <a:noFill/>
        </p:spPr>
        <p:txBody>
          <a:bodyPr wrap="none" anchor="ctr" lIns="25400" rIns="25400" tIns="12700" bIns="12700">
            <a:noAutofit/>
          </a:bodyPr>
          <a:lstStyle/>
          <a:p>
            <a:pPr algn="l">
              <a:buNone/>
            </a:pPr>
            <a:r>
              <a:rPr sz="1200" b="1">
                <a:solidFill>
                  <a:srgbClr val="221E19"/>
                </a:solidFill>
                <a:latin typeface="DM Sans"/>
              </a:rPr>
              <a:t>A confidence level on every claim</a:t>
            </a:r>
          </a:p>
        </p:txBody>
      </p:sp>
      <p:sp>
        <p:nvSpPr>
          <p:cNvPr id="7" name="Rectangle 6"/>
          <p:cNvSpPr/>
          <p:nvPr/>
        </p:nvSpPr>
        <p:spPr>
          <a:xfrm>
            <a:off x="1060191" y="3150316"/>
            <a:ext cx="5383314" cy="417650"/>
          </a:xfrm>
          <a:prstGeom prst="rect">
            <a:avLst/>
          </a:prstGeom>
          <a:solidFill>
            <a:srgbClr val="F7F5F2"/>
          </a:solidFill>
          <a:ln w="9525">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
          <p:cNvSpPr txBox="1"/>
          <p:nvPr/>
        </p:nvSpPr>
        <p:spPr>
          <a:xfrm>
            <a:off x="1149700" y="3150316"/>
            <a:ext cx="5229870" cy="417650"/>
          </a:xfrm>
          <a:prstGeom prst="rect">
            <a:avLst/>
          </a:prstGeom>
          <a:noFill/>
        </p:spPr>
        <p:txBody>
          <a:bodyPr wrap="none" anchor="ctr" lIns="25400" rIns="25400" tIns="12700" bIns="12700">
            <a:noAutofit/>
          </a:bodyPr>
          <a:lstStyle/>
          <a:p>
            <a:pPr algn="l">
              <a:buNone/>
            </a:pPr>
            <a:r>
              <a:rPr sz="1200" b="1">
                <a:solidFill>
                  <a:srgbClr val="221E19"/>
                </a:solidFill>
                <a:latin typeface="DM Sans"/>
              </a:rPr>
              <a:t>Contradictions reported, not smoothed</a:t>
            </a:r>
          </a:p>
        </p:txBody>
      </p:sp>
      <p:sp>
        <p:nvSpPr>
          <p:cNvPr id="9" name="Rectangle 8"/>
          <p:cNvSpPr/>
          <p:nvPr/>
        </p:nvSpPr>
        <p:spPr>
          <a:xfrm>
            <a:off x="1060191" y="3613540"/>
            <a:ext cx="999941" cy="1143899"/>
          </a:xfrm>
          <a:prstGeom prst="rect">
            <a:avLst/>
          </a:prstGeom>
          <a:solidFill>
            <a:srgbClr val="EDE7E0"/>
          </a:solidFill>
          <a:ln w="9525">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
          <p:cNvSpPr txBox="1"/>
          <p:nvPr/>
        </p:nvSpPr>
        <p:spPr>
          <a:xfrm>
            <a:off x="1136913" y="3613540"/>
            <a:ext cx="846497" cy="1143899"/>
          </a:xfrm>
          <a:prstGeom prst="rect">
            <a:avLst/>
          </a:prstGeom>
          <a:noFill/>
        </p:spPr>
        <p:txBody>
          <a:bodyPr wrap="square" anchor="ctr" lIns="25400" rIns="25400" tIns="12700" bIns="12700">
            <a:noAutofit/>
          </a:bodyPr>
          <a:lstStyle/>
          <a:p>
            <a:pPr algn="ctr">
              <a:buNone/>
            </a:pPr>
            <a:r>
              <a:rPr sz="1100" b="1">
                <a:solidFill>
                  <a:srgbClr val="221E19"/>
                </a:solidFill>
                <a:latin typeface="DM Sans"/>
              </a:rPr>
              <a:t>Audited</a:t>
            </a:r>
          </a:p>
          <a:p>
            <a:pPr algn="ctr">
              <a:buNone/>
            </a:pPr>
            <a:r>
              <a:rPr sz="1100" b="1">
                <a:solidFill>
                  <a:srgbClr val="221E19"/>
                </a:solidFill>
                <a:latin typeface="DM Sans"/>
              </a:rPr>
              <a:t>disclosure</a:t>
            </a:r>
          </a:p>
        </p:txBody>
      </p:sp>
      <p:sp>
        <p:nvSpPr>
          <p:cNvPr id="11" name="Rectangle 10"/>
          <p:cNvSpPr/>
          <p:nvPr/>
        </p:nvSpPr>
        <p:spPr>
          <a:xfrm>
            <a:off x="2136854" y="3613540"/>
            <a:ext cx="999941" cy="1143899"/>
          </a:xfrm>
          <a:prstGeom prst="rect">
            <a:avLst/>
          </a:prstGeom>
          <a:solidFill>
            <a:srgbClr val="EDE7E0"/>
          </a:solidFill>
          <a:ln w="9525">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2213576" y="3613540"/>
            <a:ext cx="846497" cy="1143899"/>
          </a:xfrm>
          <a:prstGeom prst="rect">
            <a:avLst/>
          </a:prstGeom>
          <a:noFill/>
        </p:spPr>
        <p:txBody>
          <a:bodyPr wrap="square" anchor="ctr" lIns="25400" rIns="25400" tIns="12700" bIns="12700">
            <a:noAutofit/>
          </a:bodyPr>
          <a:lstStyle/>
          <a:p>
            <a:pPr algn="ctr">
              <a:buNone/>
            </a:pPr>
            <a:r>
              <a:rPr sz="1100" b="1">
                <a:solidFill>
                  <a:srgbClr val="221E19"/>
                </a:solidFill>
                <a:latin typeface="DM Sans"/>
              </a:rPr>
              <a:t>National</a:t>
            </a:r>
          </a:p>
          <a:p>
            <a:pPr algn="ctr">
              <a:buNone/>
            </a:pPr>
            <a:r>
              <a:rPr sz="1100" b="1">
                <a:solidFill>
                  <a:srgbClr val="221E19"/>
                </a:solidFill>
                <a:latin typeface="DM Sans"/>
              </a:rPr>
              <a:t>registries</a:t>
            </a:r>
          </a:p>
        </p:txBody>
      </p:sp>
      <p:sp>
        <p:nvSpPr>
          <p:cNvPr id="13" name="Rectangle 12"/>
          <p:cNvSpPr/>
          <p:nvPr/>
        </p:nvSpPr>
        <p:spPr>
          <a:xfrm>
            <a:off x="3213517" y="3613540"/>
            <a:ext cx="999941" cy="1143899"/>
          </a:xfrm>
          <a:prstGeom prst="rect">
            <a:avLst/>
          </a:prstGeom>
          <a:solidFill>
            <a:srgbClr val="DFD5C9"/>
          </a:solidFill>
          <a:ln w="9525">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
          <p:cNvSpPr txBox="1"/>
          <p:nvPr/>
        </p:nvSpPr>
        <p:spPr>
          <a:xfrm>
            <a:off x="3290239" y="3613540"/>
            <a:ext cx="846497" cy="1143899"/>
          </a:xfrm>
          <a:prstGeom prst="rect">
            <a:avLst/>
          </a:prstGeom>
          <a:noFill/>
        </p:spPr>
        <p:txBody>
          <a:bodyPr wrap="square" anchor="ctr" lIns="25400" rIns="25400" tIns="12700" bIns="12700">
            <a:noAutofit/>
          </a:bodyPr>
          <a:lstStyle/>
          <a:p>
            <a:pPr algn="ctr">
              <a:buNone/>
            </a:pPr>
            <a:r>
              <a:rPr sz="1100" b="1">
                <a:solidFill>
                  <a:srgbClr val="221E19"/>
                </a:solidFill>
                <a:latin typeface="DM Sans"/>
              </a:rPr>
              <a:t>Your lessees'</a:t>
            </a:r>
          </a:p>
          <a:p>
            <a:pPr algn="ctr">
              <a:buNone/>
            </a:pPr>
            <a:r>
              <a:rPr sz="1100" b="1">
                <a:solidFill>
                  <a:srgbClr val="221E19"/>
                </a:solidFill>
                <a:latin typeface="DM Sans"/>
              </a:rPr>
              <a:t>meters</a:t>
            </a:r>
          </a:p>
        </p:txBody>
      </p:sp>
      <p:sp>
        <p:nvSpPr>
          <p:cNvPr id="15" name="Rectangle 14"/>
          <p:cNvSpPr/>
          <p:nvPr/>
        </p:nvSpPr>
        <p:spPr>
          <a:xfrm>
            <a:off x="4290180" y="3613540"/>
            <a:ext cx="999941" cy="1143899"/>
          </a:xfrm>
          <a:prstGeom prst="rect">
            <a:avLst/>
          </a:prstGeom>
          <a:solidFill>
            <a:srgbClr val="EDE7E0"/>
          </a:solidFill>
          <a:ln w="9525">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TextBox 15"/>
          <p:cNvSpPr txBox="1"/>
          <p:nvPr/>
        </p:nvSpPr>
        <p:spPr>
          <a:xfrm>
            <a:off x="4366902" y="3613540"/>
            <a:ext cx="846497" cy="1143899"/>
          </a:xfrm>
          <a:prstGeom prst="rect">
            <a:avLst/>
          </a:prstGeom>
          <a:noFill/>
        </p:spPr>
        <p:txBody>
          <a:bodyPr wrap="square" anchor="ctr" lIns="25400" rIns="25400" tIns="12700" bIns="12700">
            <a:noAutofit/>
          </a:bodyPr>
          <a:lstStyle/>
          <a:p>
            <a:pPr algn="ctr">
              <a:buNone/>
            </a:pPr>
            <a:r>
              <a:rPr sz="1100" b="1">
                <a:solidFill>
                  <a:srgbClr val="221E19"/>
                </a:solidFill>
                <a:latin typeface="DM Sans"/>
              </a:rPr>
              <a:t>Peer</a:t>
            </a:r>
          </a:p>
          <a:p>
            <a:pPr algn="ctr">
              <a:buNone/>
            </a:pPr>
            <a:r>
              <a:rPr sz="1100" b="1">
                <a:solidFill>
                  <a:srgbClr val="221E19"/>
                </a:solidFill>
                <a:latin typeface="DM Sans"/>
              </a:rPr>
              <a:t>interviews</a:t>
            </a:r>
          </a:p>
        </p:txBody>
      </p:sp>
      <p:sp>
        <p:nvSpPr>
          <p:cNvPr id="17" name="Rectangle 16"/>
          <p:cNvSpPr/>
          <p:nvPr/>
        </p:nvSpPr>
        <p:spPr>
          <a:xfrm>
            <a:off x="5366843" y="3613540"/>
            <a:ext cx="999941" cy="1143899"/>
          </a:xfrm>
          <a:prstGeom prst="rect">
            <a:avLst/>
          </a:prstGeom>
          <a:solidFill>
            <a:srgbClr val="EDE7E0"/>
          </a:solidFill>
          <a:ln w="9525">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TextBox 17"/>
          <p:cNvSpPr txBox="1"/>
          <p:nvPr/>
        </p:nvSpPr>
        <p:spPr>
          <a:xfrm>
            <a:off x="5443565" y="3613540"/>
            <a:ext cx="846497" cy="1143899"/>
          </a:xfrm>
          <a:prstGeom prst="rect">
            <a:avLst/>
          </a:prstGeom>
          <a:noFill/>
        </p:spPr>
        <p:txBody>
          <a:bodyPr wrap="square" anchor="ctr" lIns="25400" rIns="25400" tIns="12700" bIns="12700">
            <a:noAutofit/>
          </a:bodyPr>
          <a:lstStyle/>
          <a:p>
            <a:pPr algn="ctr">
              <a:buNone/>
            </a:pPr>
            <a:r>
              <a:rPr sz="1100" b="1">
                <a:solidFill>
                  <a:srgbClr val="221E19"/>
                </a:solidFill>
                <a:latin typeface="DM Sans"/>
              </a:rPr>
              <a:t>Counterparty</a:t>
            </a:r>
          </a:p>
          <a:p>
            <a:pPr algn="ctr">
              <a:buNone/>
            </a:pPr>
            <a:r>
              <a:rPr sz="1100" b="1">
                <a:solidFill>
                  <a:srgbClr val="221E19"/>
                </a:solidFill>
                <a:latin typeface="DM Sans"/>
              </a:rPr>
              <a:t>review</a:t>
            </a:r>
          </a:p>
        </p:txBody>
      </p:sp>
      <p:cxnSp>
        <p:nvCxnSpPr>
          <p:cNvPr id="19" name="Connector 18"/>
          <p:cNvCxnSpPr/>
          <p:nvPr/>
        </p:nvCxnSpPr>
        <p:spPr>
          <a:xfrm>
            <a:off x="6443506" y="3424409"/>
            <a:ext cx="319674" cy="307623"/>
          </a:xfrm>
          <a:prstGeom prst="line">
            <a:avLst/>
          </a:prstGeom>
          <a:ln w="33020">
            <a:solidFill>
              <a:srgbClr val="8C6A3F"/>
            </a:solidFill>
          </a:ln>
          <a:effectLst/>
        </p:spPr>
        <p:style>
          <a:lnRef idx="2">
            <a:schemeClr val="accent1"/>
          </a:lnRef>
          <a:fillRef idx="0">
            <a:schemeClr val="accent1"/>
          </a:fillRef>
          <a:effectRef idx="1">
            <a:schemeClr val="accent1"/>
          </a:effectRef>
          <a:fontRef idx="minor">
            <a:schemeClr val="tx1"/>
          </a:fontRef>
        </p:style>
      </p:cxnSp>
      <p:cxnSp>
        <p:nvCxnSpPr>
          <p:cNvPr id="20" name="Connector 19"/>
          <p:cNvCxnSpPr/>
          <p:nvPr/>
        </p:nvCxnSpPr>
        <p:spPr>
          <a:xfrm flipV="1">
            <a:off x="6443506" y="3732032"/>
            <a:ext cx="319674" cy="307622"/>
          </a:xfrm>
          <a:prstGeom prst="line">
            <a:avLst/>
          </a:prstGeom>
          <a:ln w="33020">
            <a:solidFill>
              <a:srgbClr val="8C6A3F"/>
            </a:solidFill>
          </a:ln>
          <a:effectLst/>
        </p:spPr>
        <p:style>
          <a:lnRef idx="2">
            <a:schemeClr val="accent1"/>
          </a:lnRef>
          <a:fillRef idx="0">
            <a:schemeClr val="accent1"/>
          </a:fillRef>
          <a:effectRef idx="1">
            <a:schemeClr val="accent1"/>
          </a:effectRef>
          <a:fontRef idx="minor">
            <a:schemeClr val="tx1"/>
          </a:fontRef>
        </p:style>
      </p:cxnSp>
      <p:sp>
        <p:nvSpPr>
          <p:cNvPr id="21" name="TextBox 20::TC[ANCHOR]"/>
          <p:cNvSpPr txBox="1"/>
          <p:nvPr/>
        </p:nvSpPr>
        <p:spPr>
          <a:xfrm>
            <a:off x="6379571" y="4078717"/>
            <a:ext cx="703283" cy="97657"/>
          </a:xfrm>
          <a:prstGeom prst="rect">
            <a:avLst/>
          </a:prstGeom>
          <a:noFill/>
        </p:spPr>
        <p:txBody>
          <a:bodyPr wrap="none" anchor="t" lIns="25400" rIns="25400" tIns="12700" bIns="12700">
            <a:noAutofit/>
          </a:bodyPr>
          <a:lstStyle/>
          <a:p>
            <a:pPr algn="ctr">
              <a:buNone/>
            </a:pPr>
            <a:r>
              <a:rPr sz="900" b="1">
                <a:solidFill>
                  <a:srgbClr val="8C6A3F"/>
                </a:solidFill>
                <a:latin typeface="DM Sans"/>
              </a:rPr>
              <a:t>Margin</a:t>
            </a:r>
          </a:p>
        </p:txBody>
      </p:sp>
      <p:sp>
        <p:nvSpPr>
          <p:cNvPr id="22" name="Rectangle 21::TC[T5|furniture]"/>
          <p:cNvSpPr/>
          <p:nvPr/>
        </p:nvSpPr>
        <p:spPr>
          <a:xfrm>
            <a:off x="612648" y="5294376"/>
            <a:ext cx="45720" cy="694944"/>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TC[T3|narrative_accent#g1]"/>
          <p:cNvSpPr txBox="1"/>
          <p:nvPr/>
        </p:nvSpPr>
        <p:spPr>
          <a:xfrm>
            <a:off x="768096" y="5294376"/>
            <a:ext cx="6238036" cy="694944"/>
          </a:xfrm>
          <a:prstGeom prst="rect">
            <a:avLst/>
          </a:prstGeom>
          <a:noFill/>
        </p:spPr>
        <p:txBody>
          <a:bodyPr wrap="square" anchor="b" lIns="25400" rIns="25400" tIns="12700" bIns="12700">
            <a:noAutofit/>
          </a:bodyPr>
          <a:lstStyle/>
          <a:p>
            <a:pPr algn="l">
              <a:buNone/>
            </a:pPr>
            <a:r>
              <a:rPr sz="1300" b="1">
                <a:solidFill>
                  <a:srgbClr val="221E19"/>
                </a:solidFill>
                <a:latin typeface="DM Sans"/>
              </a:rPr>
              <a:t>→  Achieved economics sit in audited accounts and in your lessees' meters; operator claims are the one source we do not treat as evidence</a:t>
            </a:r>
          </a:p>
        </p:txBody>
      </p:sp>
      <p:sp>
        <p:nvSpPr>
          <p:cNvPr id="24" name="Rectangle 23::TC[T5|furniture]"/>
          <p:cNvSpPr/>
          <p:nvPr/>
        </p:nvSpPr>
        <p:spPr>
          <a:xfrm>
            <a:off x="7189012" y="160020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Rectangle 24::TC[T5|furniture]"/>
          <p:cNvSpPr/>
          <p:nvPr/>
        </p:nvSpPr>
        <p:spPr>
          <a:xfrm>
            <a:off x="7189012" y="160020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TextBox 25::TC[T3|neutral]"/>
          <p:cNvSpPr txBox="1"/>
          <p:nvPr/>
        </p:nvSpPr>
        <p:spPr>
          <a:xfrm>
            <a:off x="7335316" y="171907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WHERE THE REAL NUMBERS ARE</a:t>
            </a:r>
          </a:p>
        </p:txBody>
      </p:sp>
      <p:sp>
        <p:nvSpPr>
          <p:cNvPr id="27" name="TextBox 26::TC[T4|neutral]"/>
          <p:cNvSpPr txBox="1"/>
          <p:nvPr/>
        </p:nvSpPr>
        <p:spPr>
          <a:xfrm>
            <a:off x="7335316" y="207568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Listed operators publish audited utilisation, price and cost.</a:t>
            </a:r>
          </a:p>
        </p:txBody>
      </p:sp>
      <p:sp>
        <p:nvSpPr>
          <p:cNvPr id="28" name="TextBox 27::TC[T4|neutral]"/>
          <p:cNvSpPr txBox="1"/>
          <p:nvPr/>
        </p:nvSpPr>
        <p:spPr>
          <a:xfrm>
            <a:off x="7335316" y="262737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National registries settle the inconsistent retailer counts.</a:t>
            </a:r>
          </a:p>
        </p:txBody>
      </p:sp>
      <p:sp>
        <p:nvSpPr>
          <p:cNvPr id="29" name="TextBox 28::TC[T4|neutral]"/>
          <p:cNvSpPr txBox="1"/>
          <p:nvPr/>
        </p:nvSpPr>
        <p:spPr>
          <a:xfrm>
            <a:off x="7335316" y="317906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Your two lessees hold the most relevant dataset in Europe.</a:t>
            </a:r>
          </a:p>
        </p:txBody>
      </p:sp>
      <p:sp>
        <p:nvSpPr>
          <p:cNvPr id="30" name="Rectangle 29::TC[T5|furniture]"/>
          <p:cNvSpPr/>
          <p:nvPr/>
        </p:nvSpPr>
        <p:spPr>
          <a:xfrm>
            <a:off x="7189012" y="393192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Rectangle 30::TC[T5|furniture]"/>
          <p:cNvSpPr/>
          <p:nvPr/>
        </p:nvSpPr>
        <p:spPr>
          <a:xfrm>
            <a:off x="7189012" y="393192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TextBox 31::TC[T3|neutral]"/>
          <p:cNvSpPr txBox="1"/>
          <p:nvPr/>
        </p:nvSpPr>
        <p:spPr>
          <a:xfrm>
            <a:off x="7335316" y="405079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WHY COUNTERPARTY REVIEW MATTERS</a:t>
            </a:r>
          </a:p>
        </p:txBody>
      </p:sp>
      <p:sp>
        <p:nvSpPr>
          <p:cNvPr id="33" name="TextBox 32::TC[T4|neutral]"/>
          <p:cNvSpPr txBox="1"/>
          <p:nvPr/>
        </p:nvSpPr>
        <p:spPr>
          <a:xfrm>
            <a:off x="7335316" y="440740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A large retail charging partner lost almost all its equity.</a:t>
            </a:r>
          </a:p>
        </p:txBody>
      </p:sp>
      <p:sp>
        <p:nvSpPr>
          <p:cNvPr id="34" name="TextBox 33::TC[T4|neutral]"/>
          <p:cNvSpPr txBox="1"/>
          <p:nvPr/>
        </p:nvSpPr>
        <p:spPr>
          <a:xfrm>
            <a:off x="7335316" y="495909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A lease moves capex off the balance sheet, not the risk.</a:t>
            </a:r>
          </a:p>
        </p:txBody>
      </p:sp>
      <p:sp>
        <p:nvSpPr>
          <p:cNvPr id="35" name="TextBox 34::TC[T4|neutral]"/>
          <p:cNvSpPr txBox="1"/>
          <p:nvPr/>
        </p:nvSpPr>
        <p:spPr>
          <a:xfrm>
            <a:off x="7335316" y="551078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We read both lessees' accounts, break rights and end-of-term.</a:t>
            </a:r>
          </a:p>
        </p:txBody>
      </p:sp>
      <p:sp>
        <p:nvSpPr>
          <p:cNvPr id="36" name="TextBox 35::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 our method design for WP4, July 2026.</a:t>
            </a:r>
          </a:p>
        </p:txBody>
      </p:sp>
    </p:spTree>
  </p:cSld>
  <p:clrMapOvr>
    <a:masterClrMapping/>
  </p:clrMapOvr>
</p:sld>
</file>

<file path=ppt/slides/slide16.xml><?xml version="1.0" encoding="utf-8"?>
<p:sld xmlns:a="http://schemas.openxmlformats.org/drawingml/2006/main" xmlns:p="http://schemas.openxmlformats.org/presentationml/2006/main" xmlns:r="http://schemas.openxmlformats.org/officeDocument/2006/relationships">
  <p:cSld name="TCZONE[0.670,2.070,6.992,3.79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WP5 tests four routes on one set of criteria — </a:t>
            </a:r>
            <a:r>
              <a:rPr sz="2200" b="0" i="1">
                <a:solidFill>
                  <a:srgbClr val="8C6A3F"/>
                </a:solidFill>
                <a:latin typeface="Instrument Serif"/>
              </a:rPr>
              <a:t>and repricing what you already hold is carried as the fourth</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WP5 ENTRY MODE</a:t>
            </a:r>
          </a:p>
        </p:txBody>
      </p:sp>
      <p:sp>
        <p:nvSpPr>
          <p:cNvPr id="4" name="TextBox 3::TC[T3|neutral]"/>
          <p:cNvSpPr txBox="1"/>
          <p:nvPr/>
        </p:nvSpPr>
        <p:spPr>
          <a:xfrm>
            <a:off x="612648" y="1600200"/>
            <a:ext cx="6393484" cy="237744"/>
          </a:xfrm>
          <a:prstGeom prst="rect">
            <a:avLst/>
          </a:prstGeom>
          <a:noFill/>
        </p:spPr>
        <p:txBody>
          <a:bodyPr wrap="none" anchor="t" lIns="25400" rIns="25400" tIns="12700" bIns="12700">
            <a:noAutofit/>
          </a:bodyPr>
          <a:lstStyle/>
          <a:p>
            <a:pPr algn="l">
              <a:buNone/>
            </a:pPr>
            <a:r>
              <a:rPr sz="1100" b="1">
                <a:solidFill>
                  <a:srgbClr val="221E19"/>
                </a:solidFill>
                <a:latin typeface="DM Sans"/>
              </a:rPr>
              <a:t>THE FOUR ENTRY MODES AGAINST THE CRITERIA WP5 TESTS</a:t>
            </a:r>
          </a:p>
        </p:txBody>
      </p:sp>
      <p:sp>
        <p:nvSpPr>
          <p:cNvPr id="5" name="Rectangle 4"/>
          <p:cNvSpPr/>
          <p:nvPr/>
        </p:nvSpPr>
        <p:spPr>
          <a:xfrm>
            <a:off x="1252728" y="2048758"/>
            <a:ext cx="5113324" cy="502920"/>
          </a:xfrm>
          <a:prstGeom prst="rect">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1252728" y="2551678"/>
            <a:ext cx="5113324" cy="3657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417319" y="2121910"/>
            <a:ext cx="924242" cy="374904"/>
          </a:xfrm>
          <a:prstGeom prst="rect">
            <a:avLst/>
          </a:prstGeom>
          <a:noFill/>
        </p:spPr>
        <p:txBody>
          <a:bodyPr wrap="none" anchor="ctr" lIns="25400" rIns="25400" tIns="12700" bIns="12700">
            <a:noAutofit/>
          </a:bodyPr>
          <a:lstStyle/>
          <a:p>
            <a:pPr algn="l">
              <a:buNone/>
            </a:pPr>
            <a:r>
              <a:rPr sz="1000" b="1">
                <a:solidFill>
                  <a:srgbClr val="FFFFFF"/>
                </a:solidFill>
                <a:latin typeface="DM Sans"/>
              </a:rPr>
              <a:t>Entry mode</a:t>
            </a:r>
          </a:p>
        </p:txBody>
      </p:sp>
      <p:sp>
        <p:nvSpPr>
          <p:cNvPr id="8" name="TextBox 7"/>
          <p:cNvSpPr txBox="1"/>
          <p:nvPr/>
        </p:nvSpPr>
        <p:spPr>
          <a:xfrm>
            <a:off x="2506154" y="2121910"/>
            <a:ext cx="964974" cy="374904"/>
          </a:xfrm>
          <a:prstGeom prst="rect">
            <a:avLst/>
          </a:prstGeom>
          <a:noFill/>
        </p:spPr>
        <p:txBody>
          <a:bodyPr wrap="none" anchor="ctr" lIns="25400" rIns="25400" tIns="12700" bIns="12700">
            <a:noAutofit/>
          </a:bodyPr>
          <a:lstStyle/>
          <a:p>
            <a:pPr algn="ctr">
              <a:buNone/>
            </a:pPr>
            <a:r>
              <a:rPr sz="1000" b="1">
                <a:solidFill>
                  <a:srgbClr val="FFFFFF"/>
                </a:solidFill>
                <a:latin typeface="DM Sans"/>
              </a:rPr>
              <a:t>Capital</a:t>
            </a:r>
          </a:p>
          <a:p>
            <a:pPr algn="ctr">
              <a:buNone/>
            </a:pPr>
            <a:r>
              <a:rPr sz="1000" b="1">
                <a:solidFill>
                  <a:srgbClr val="FFFFFF"/>
                </a:solidFill>
                <a:latin typeface="DM Sans"/>
              </a:rPr>
              <a:t>light</a:t>
            </a:r>
          </a:p>
        </p:txBody>
      </p:sp>
      <p:sp>
        <p:nvSpPr>
          <p:cNvPr id="9" name="TextBox 8"/>
          <p:cNvSpPr txBox="1"/>
          <p:nvPr/>
        </p:nvSpPr>
        <p:spPr>
          <a:xfrm>
            <a:off x="3471129" y="2121910"/>
            <a:ext cx="964974" cy="374904"/>
          </a:xfrm>
          <a:prstGeom prst="rect">
            <a:avLst/>
          </a:prstGeom>
          <a:noFill/>
        </p:spPr>
        <p:txBody>
          <a:bodyPr wrap="none" anchor="ctr" lIns="25400" rIns="25400" tIns="12700" bIns="12700">
            <a:noAutofit/>
          </a:bodyPr>
          <a:lstStyle/>
          <a:p>
            <a:pPr algn="ctr">
              <a:buNone/>
            </a:pPr>
            <a:r>
              <a:rPr sz="1000" b="1">
                <a:solidFill>
                  <a:srgbClr val="FFFFFF"/>
                </a:solidFill>
                <a:latin typeface="DM Sans"/>
              </a:rPr>
              <a:t>Control</a:t>
            </a:r>
          </a:p>
          <a:p>
            <a:pPr algn="ctr">
              <a:buNone/>
            </a:pPr>
            <a:r>
              <a:rPr sz="1000" b="1">
                <a:solidFill>
                  <a:srgbClr val="FFFFFF"/>
                </a:solidFill>
                <a:latin typeface="DM Sans"/>
              </a:rPr>
              <a:t>gained</a:t>
            </a:r>
          </a:p>
        </p:txBody>
      </p:sp>
      <p:sp>
        <p:nvSpPr>
          <p:cNvPr id="10" name="TextBox 9"/>
          <p:cNvSpPr txBox="1"/>
          <p:nvPr/>
        </p:nvSpPr>
        <p:spPr>
          <a:xfrm>
            <a:off x="4436103" y="2121910"/>
            <a:ext cx="964974" cy="374904"/>
          </a:xfrm>
          <a:prstGeom prst="rect">
            <a:avLst/>
          </a:prstGeom>
          <a:noFill/>
        </p:spPr>
        <p:txBody>
          <a:bodyPr wrap="none" anchor="ctr" lIns="25400" rIns="25400" tIns="12700" bIns="12700">
            <a:noAutofit/>
          </a:bodyPr>
          <a:lstStyle/>
          <a:p>
            <a:pPr algn="ctr">
              <a:buNone/>
            </a:pPr>
            <a:r>
              <a:rPr sz="1000" b="1">
                <a:solidFill>
                  <a:srgbClr val="FFFFFF"/>
                </a:solidFill>
                <a:latin typeface="DM Sans"/>
              </a:rPr>
              <a:t>Speed to</a:t>
            </a:r>
          </a:p>
          <a:p>
            <a:pPr algn="ctr">
              <a:buNone/>
            </a:pPr>
            <a:r>
              <a:rPr sz="1000" b="1">
                <a:solidFill>
                  <a:srgbClr val="FFFFFF"/>
                </a:solidFill>
                <a:latin typeface="DM Sans"/>
              </a:rPr>
              <a:t>first bay</a:t>
            </a:r>
          </a:p>
        </p:txBody>
      </p:sp>
      <p:sp>
        <p:nvSpPr>
          <p:cNvPr id="11" name="TextBox 10"/>
          <p:cNvSpPr txBox="1"/>
          <p:nvPr/>
        </p:nvSpPr>
        <p:spPr>
          <a:xfrm>
            <a:off x="5401078" y="2121910"/>
            <a:ext cx="964974" cy="374904"/>
          </a:xfrm>
          <a:prstGeom prst="rect">
            <a:avLst/>
          </a:prstGeom>
          <a:noFill/>
        </p:spPr>
        <p:txBody>
          <a:bodyPr wrap="none" anchor="ctr" lIns="25400" rIns="25400" tIns="12700" bIns="12700">
            <a:noAutofit/>
          </a:bodyPr>
          <a:lstStyle/>
          <a:p>
            <a:pPr algn="ctr">
              <a:buNone/>
            </a:pPr>
            <a:r>
              <a:rPr sz="1000" b="1">
                <a:solidFill>
                  <a:srgbClr val="FFFFFF"/>
                </a:solidFill>
                <a:latin typeface="DM Sans"/>
              </a:rPr>
              <a:t>Reversible</a:t>
            </a:r>
          </a:p>
        </p:txBody>
      </p:sp>
      <p:sp>
        <p:nvSpPr>
          <p:cNvPr id="12" name="Rectangle 11"/>
          <p:cNvSpPr/>
          <p:nvPr/>
        </p:nvSpPr>
        <p:spPr>
          <a:xfrm>
            <a:off x="1252728" y="2551678"/>
            <a:ext cx="5113324" cy="60923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1417319" y="2551678"/>
            <a:ext cx="1033970" cy="609232"/>
          </a:xfrm>
          <a:prstGeom prst="rect">
            <a:avLst/>
          </a:prstGeom>
          <a:noFill/>
        </p:spPr>
        <p:txBody>
          <a:bodyPr wrap="none" anchor="ctr" lIns="25400" rIns="25400" tIns="12700" bIns="12700">
            <a:noAutofit/>
          </a:bodyPr>
          <a:lstStyle/>
          <a:p>
            <a:pPr algn="l">
              <a:buNone/>
            </a:pPr>
            <a:r>
              <a:rPr sz="1050" b="0">
                <a:solidFill>
                  <a:srgbClr val="221E19"/>
                </a:solidFill>
                <a:latin typeface="DM Sans"/>
              </a:rPr>
              <a:t>Build</a:t>
            </a:r>
          </a:p>
        </p:txBody>
      </p:sp>
      <p:sp>
        <p:nvSpPr>
          <p:cNvPr id="14" name="Oval 13"/>
          <p:cNvSpPr/>
          <p:nvPr/>
        </p:nvSpPr>
        <p:spPr>
          <a:xfrm>
            <a:off x="2796617" y="2828862"/>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Oval 14"/>
          <p:cNvSpPr/>
          <p:nvPr/>
        </p:nvSpPr>
        <p:spPr>
          <a:xfrm>
            <a:off x="2878913" y="2828862"/>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Oval 15"/>
          <p:cNvSpPr/>
          <p:nvPr/>
        </p:nvSpPr>
        <p:spPr>
          <a:xfrm>
            <a:off x="2961209" y="2828862"/>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3043505" y="2828862"/>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Oval 17"/>
          <p:cNvSpPr/>
          <p:nvPr/>
        </p:nvSpPr>
        <p:spPr>
          <a:xfrm>
            <a:off x="3125801" y="2828862"/>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3761592" y="2828862"/>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Oval 19"/>
          <p:cNvSpPr/>
          <p:nvPr/>
        </p:nvSpPr>
        <p:spPr>
          <a:xfrm>
            <a:off x="3843888" y="2828862"/>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Oval 20"/>
          <p:cNvSpPr/>
          <p:nvPr/>
        </p:nvSpPr>
        <p:spPr>
          <a:xfrm>
            <a:off x="3926184" y="2828862"/>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Oval 21"/>
          <p:cNvSpPr/>
          <p:nvPr/>
        </p:nvSpPr>
        <p:spPr>
          <a:xfrm>
            <a:off x="4008480" y="2828862"/>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4090776" y="2828862"/>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Oval 23"/>
          <p:cNvSpPr/>
          <p:nvPr/>
        </p:nvSpPr>
        <p:spPr>
          <a:xfrm>
            <a:off x="4726566" y="2828862"/>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Oval 24"/>
          <p:cNvSpPr/>
          <p:nvPr/>
        </p:nvSpPr>
        <p:spPr>
          <a:xfrm>
            <a:off x="4808862" y="2828862"/>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Oval 25"/>
          <p:cNvSpPr/>
          <p:nvPr/>
        </p:nvSpPr>
        <p:spPr>
          <a:xfrm>
            <a:off x="4891158" y="2828862"/>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4973454" y="2828862"/>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Oval 27"/>
          <p:cNvSpPr/>
          <p:nvPr/>
        </p:nvSpPr>
        <p:spPr>
          <a:xfrm>
            <a:off x="5055750" y="2828862"/>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5691541" y="2828862"/>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Oval 29"/>
          <p:cNvSpPr/>
          <p:nvPr/>
        </p:nvSpPr>
        <p:spPr>
          <a:xfrm>
            <a:off x="5773837" y="2828862"/>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Oval 30"/>
          <p:cNvSpPr/>
          <p:nvPr/>
        </p:nvSpPr>
        <p:spPr>
          <a:xfrm>
            <a:off x="5856133" y="2828862"/>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Oval 31"/>
          <p:cNvSpPr/>
          <p:nvPr/>
        </p:nvSpPr>
        <p:spPr>
          <a:xfrm>
            <a:off x="5938429" y="2828862"/>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Oval 32"/>
          <p:cNvSpPr/>
          <p:nvPr/>
        </p:nvSpPr>
        <p:spPr>
          <a:xfrm>
            <a:off x="6020725" y="2828862"/>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Rectangle 33"/>
          <p:cNvSpPr/>
          <p:nvPr/>
        </p:nvSpPr>
        <p:spPr>
          <a:xfrm>
            <a:off x="1252728" y="3160910"/>
            <a:ext cx="5113324" cy="609232"/>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TextBox 34"/>
          <p:cNvSpPr txBox="1"/>
          <p:nvPr/>
        </p:nvSpPr>
        <p:spPr>
          <a:xfrm>
            <a:off x="1417319" y="3160910"/>
            <a:ext cx="1033970" cy="609232"/>
          </a:xfrm>
          <a:prstGeom prst="rect">
            <a:avLst/>
          </a:prstGeom>
          <a:noFill/>
        </p:spPr>
        <p:txBody>
          <a:bodyPr wrap="none" anchor="ctr" lIns="25400" rIns="25400" tIns="12700" bIns="12700">
            <a:noAutofit/>
          </a:bodyPr>
          <a:lstStyle/>
          <a:p>
            <a:pPr algn="l">
              <a:buNone/>
            </a:pPr>
            <a:r>
              <a:rPr sz="1050" b="0">
                <a:solidFill>
                  <a:srgbClr val="221E19"/>
                </a:solidFill>
                <a:latin typeface="DM Sans"/>
              </a:rPr>
              <a:t>Buy</a:t>
            </a:r>
          </a:p>
        </p:txBody>
      </p:sp>
      <p:sp>
        <p:nvSpPr>
          <p:cNvPr id="36" name="Oval 35"/>
          <p:cNvSpPr/>
          <p:nvPr/>
        </p:nvSpPr>
        <p:spPr>
          <a:xfrm>
            <a:off x="2796617" y="3438094"/>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Oval 36"/>
          <p:cNvSpPr/>
          <p:nvPr/>
        </p:nvSpPr>
        <p:spPr>
          <a:xfrm>
            <a:off x="2878913" y="3438094"/>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8" name="Oval 37"/>
          <p:cNvSpPr/>
          <p:nvPr/>
        </p:nvSpPr>
        <p:spPr>
          <a:xfrm>
            <a:off x="2961209" y="3438094"/>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9" name="Oval 38"/>
          <p:cNvSpPr/>
          <p:nvPr/>
        </p:nvSpPr>
        <p:spPr>
          <a:xfrm>
            <a:off x="3043505" y="3438094"/>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0" name="Oval 39"/>
          <p:cNvSpPr/>
          <p:nvPr/>
        </p:nvSpPr>
        <p:spPr>
          <a:xfrm>
            <a:off x="3125801" y="3438094"/>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Oval 40"/>
          <p:cNvSpPr/>
          <p:nvPr/>
        </p:nvSpPr>
        <p:spPr>
          <a:xfrm>
            <a:off x="3761592" y="3438094"/>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2" name="Oval 41"/>
          <p:cNvSpPr/>
          <p:nvPr/>
        </p:nvSpPr>
        <p:spPr>
          <a:xfrm>
            <a:off x="3843888" y="3438094"/>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3" name="Oval 42"/>
          <p:cNvSpPr/>
          <p:nvPr/>
        </p:nvSpPr>
        <p:spPr>
          <a:xfrm>
            <a:off x="3926184" y="3438094"/>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4" name="Oval 43"/>
          <p:cNvSpPr/>
          <p:nvPr/>
        </p:nvSpPr>
        <p:spPr>
          <a:xfrm>
            <a:off x="4008480" y="3438094"/>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5" name="Oval 44"/>
          <p:cNvSpPr/>
          <p:nvPr/>
        </p:nvSpPr>
        <p:spPr>
          <a:xfrm>
            <a:off x="4090776" y="3438094"/>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6" name="Oval 45"/>
          <p:cNvSpPr/>
          <p:nvPr/>
        </p:nvSpPr>
        <p:spPr>
          <a:xfrm>
            <a:off x="4726566" y="3438094"/>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7" name="Oval 46"/>
          <p:cNvSpPr/>
          <p:nvPr/>
        </p:nvSpPr>
        <p:spPr>
          <a:xfrm>
            <a:off x="4808862" y="3438094"/>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8" name="Oval 47"/>
          <p:cNvSpPr/>
          <p:nvPr/>
        </p:nvSpPr>
        <p:spPr>
          <a:xfrm>
            <a:off x="4891158" y="3438094"/>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9" name="Oval 48"/>
          <p:cNvSpPr/>
          <p:nvPr/>
        </p:nvSpPr>
        <p:spPr>
          <a:xfrm>
            <a:off x="4973454" y="3438094"/>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0" name="Oval 49"/>
          <p:cNvSpPr/>
          <p:nvPr/>
        </p:nvSpPr>
        <p:spPr>
          <a:xfrm>
            <a:off x="5055750" y="3438094"/>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1" name="Oval 50"/>
          <p:cNvSpPr/>
          <p:nvPr/>
        </p:nvSpPr>
        <p:spPr>
          <a:xfrm>
            <a:off x="5691541" y="3438094"/>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2" name="Oval 51"/>
          <p:cNvSpPr/>
          <p:nvPr/>
        </p:nvSpPr>
        <p:spPr>
          <a:xfrm>
            <a:off x="5773837" y="3438094"/>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3" name="Oval 52"/>
          <p:cNvSpPr/>
          <p:nvPr/>
        </p:nvSpPr>
        <p:spPr>
          <a:xfrm>
            <a:off x="5856133" y="3438094"/>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4" name="Oval 53"/>
          <p:cNvSpPr/>
          <p:nvPr/>
        </p:nvSpPr>
        <p:spPr>
          <a:xfrm>
            <a:off x="5938429" y="3438094"/>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5" name="Oval 54"/>
          <p:cNvSpPr/>
          <p:nvPr/>
        </p:nvSpPr>
        <p:spPr>
          <a:xfrm>
            <a:off x="6020725" y="3438094"/>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6" name="Rectangle 55"/>
          <p:cNvSpPr/>
          <p:nvPr/>
        </p:nvSpPr>
        <p:spPr>
          <a:xfrm>
            <a:off x="1252728" y="3770142"/>
            <a:ext cx="5113324" cy="609232"/>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7" name="TextBox 56"/>
          <p:cNvSpPr txBox="1"/>
          <p:nvPr/>
        </p:nvSpPr>
        <p:spPr>
          <a:xfrm>
            <a:off x="1417319" y="3770142"/>
            <a:ext cx="1033970" cy="609232"/>
          </a:xfrm>
          <a:prstGeom prst="rect">
            <a:avLst/>
          </a:prstGeom>
          <a:noFill/>
        </p:spPr>
        <p:txBody>
          <a:bodyPr wrap="none" anchor="ctr" lIns="25400" rIns="25400" tIns="12700" bIns="12700">
            <a:noAutofit/>
          </a:bodyPr>
          <a:lstStyle/>
          <a:p>
            <a:pPr algn="l">
              <a:buNone/>
            </a:pPr>
            <a:r>
              <a:rPr sz="1050" b="0">
                <a:solidFill>
                  <a:srgbClr val="221E19"/>
                </a:solidFill>
                <a:latin typeface="DM Sans"/>
              </a:rPr>
              <a:t>Partner</a:t>
            </a:r>
          </a:p>
        </p:txBody>
      </p:sp>
      <p:sp>
        <p:nvSpPr>
          <p:cNvPr id="58" name="Oval 57"/>
          <p:cNvSpPr/>
          <p:nvPr/>
        </p:nvSpPr>
        <p:spPr>
          <a:xfrm>
            <a:off x="2796617" y="4047326"/>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9" name="Oval 58"/>
          <p:cNvSpPr/>
          <p:nvPr/>
        </p:nvSpPr>
        <p:spPr>
          <a:xfrm>
            <a:off x="2878913" y="4047326"/>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0" name="Oval 59"/>
          <p:cNvSpPr/>
          <p:nvPr/>
        </p:nvSpPr>
        <p:spPr>
          <a:xfrm>
            <a:off x="2961209" y="4047326"/>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1" name="Oval 60"/>
          <p:cNvSpPr/>
          <p:nvPr/>
        </p:nvSpPr>
        <p:spPr>
          <a:xfrm>
            <a:off x="3043505" y="4047326"/>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2" name="Oval 61"/>
          <p:cNvSpPr/>
          <p:nvPr/>
        </p:nvSpPr>
        <p:spPr>
          <a:xfrm>
            <a:off x="3125801" y="4047326"/>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3" name="Oval 62"/>
          <p:cNvSpPr/>
          <p:nvPr/>
        </p:nvSpPr>
        <p:spPr>
          <a:xfrm>
            <a:off x="3761592" y="4047326"/>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4" name="Oval 63"/>
          <p:cNvSpPr/>
          <p:nvPr/>
        </p:nvSpPr>
        <p:spPr>
          <a:xfrm>
            <a:off x="3843888" y="4047326"/>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5" name="Oval 64"/>
          <p:cNvSpPr/>
          <p:nvPr/>
        </p:nvSpPr>
        <p:spPr>
          <a:xfrm>
            <a:off x="3926184" y="4047326"/>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6" name="Oval 65"/>
          <p:cNvSpPr/>
          <p:nvPr/>
        </p:nvSpPr>
        <p:spPr>
          <a:xfrm>
            <a:off x="4008480" y="4047326"/>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7" name="Oval 66"/>
          <p:cNvSpPr/>
          <p:nvPr/>
        </p:nvSpPr>
        <p:spPr>
          <a:xfrm>
            <a:off x="4090776" y="4047326"/>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8" name="Oval 67"/>
          <p:cNvSpPr/>
          <p:nvPr/>
        </p:nvSpPr>
        <p:spPr>
          <a:xfrm>
            <a:off x="4726566" y="4047326"/>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9" name="Oval 68"/>
          <p:cNvSpPr/>
          <p:nvPr/>
        </p:nvSpPr>
        <p:spPr>
          <a:xfrm>
            <a:off x="4808862" y="4047326"/>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0" name="Oval 69"/>
          <p:cNvSpPr/>
          <p:nvPr/>
        </p:nvSpPr>
        <p:spPr>
          <a:xfrm>
            <a:off x="4891158" y="4047326"/>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1" name="Oval 70"/>
          <p:cNvSpPr/>
          <p:nvPr/>
        </p:nvSpPr>
        <p:spPr>
          <a:xfrm>
            <a:off x="4973454" y="4047326"/>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2" name="Oval 71"/>
          <p:cNvSpPr/>
          <p:nvPr/>
        </p:nvSpPr>
        <p:spPr>
          <a:xfrm>
            <a:off x="5055750" y="4047326"/>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3" name="Oval 72"/>
          <p:cNvSpPr/>
          <p:nvPr/>
        </p:nvSpPr>
        <p:spPr>
          <a:xfrm>
            <a:off x="5691541" y="4047326"/>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4" name="Oval 73"/>
          <p:cNvSpPr/>
          <p:nvPr/>
        </p:nvSpPr>
        <p:spPr>
          <a:xfrm>
            <a:off x="5773837" y="4047326"/>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5" name="Oval 74"/>
          <p:cNvSpPr/>
          <p:nvPr/>
        </p:nvSpPr>
        <p:spPr>
          <a:xfrm>
            <a:off x="5856133" y="4047326"/>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6" name="Oval 75"/>
          <p:cNvSpPr/>
          <p:nvPr/>
        </p:nvSpPr>
        <p:spPr>
          <a:xfrm>
            <a:off x="5938429" y="4047326"/>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7" name="Oval 76"/>
          <p:cNvSpPr/>
          <p:nvPr/>
        </p:nvSpPr>
        <p:spPr>
          <a:xfrm>
            <a:off x="6020725" y="4047326"/>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8" name="Rectangle 77"/>
          <p:cNvSpPr/>
          <p:nvPr/>
        </p:nvSpPr>
        <p:spPr>
          <a:xfrm>
            <a:off x="1252728" y="4379375"/>
            <a:ext cx="5113324" cy="609232"/>
          </a:xfrm>
          <a:prstGeom prst="rect">
            <a:avLst/>
          </a:prstGeom>
          <a:solidFill>
            <a:srgbClr val="EDE7E0"/>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9" name="Rectangle 78"/>
          <p:cNvSpPr/>
          <p:nvPr/>
        </p:nvSpPr>
        <p:spPr>
          <a:xfrm>
            <a:off x="1252728" y="4379375"/>
            <a:ext cx="73152" cy="609232"/>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0" name="TextBox 79"/>
          <p:cNvSpPr txBox="1"/>
          <p:nvPr/>
        </p:nvSpPr>
        <p:spPr>
          <a:xfrm>
            <a:off x="1417319" y="4379375"/>
            <a:ext cx="1033970" cy="609232"/>
          </a:xfrm>
          <a:prstGeom prst="rect">
            <a:avLst/>
          </a:prstGeom>
          <a:noFill/>
        </p:spPr>
        <p:txBody>
          <a:bodyPr wrap="none" anchor="ctr" lIns="25400" rIns="25400" tIns="12700" bIns="12700">
            <a:noAutofit/>
          </a:bodyPr>
          <a:lstStyle/>
          <a:p>
            <a:pPr algn="l">
              <a:buNone/>
            </a:pPr>
            <a:r>
              <a:rPr sz="1050" b="1">
                <a:solidFill>
                  <a:srgbClr val="221E19"/>
                </a:solidFill>
                <a:latin typeface="DM Sans"/>
              </a:rPr>
              <a:t>Reprice</a:t>
            </a:r>
          </a:p>
        </p:txBody>
      </p:sp>
      <p:sp>
        <p:nvSpPr>
          <p:cNvPr id="81" name="Oval 80"/>
          <p:cNvSpPr/>
          <p:nvPr/>
        </p:nvSpPr>
        <p:spPr>
          <a:xfrm>
            <a:off x="2796617" y="4656559"/>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2" name="Oval 81"/>
          <p:cNvSpPr/>
          <p:nvPr/>
        </p:nvSpPr>
        <p:spPr>
          <a:xfrm>
            <a:off x="2878913" y="4656559"/>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3" name="Oval 82"/>
          <p:cNvSpPr/>
          <p:nvPr/>
        </p:nvSpPr>
        <p:spPr>
          <a:xfrm>
            <a:off x="2961209" y="4656559"/>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4" name="Oval 83"/>
          <p:cNvSpPr/>
          <p:nvPr/>
        </p:nvSpPr>
        <p:spPr>
          <a:xfrm>
            <a:off x="3043505" y="4656559"/>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5" name="Oval 84"/>
          <p:cNvSpPr/>
          <p:nvPr/>
        </p:nvSpPr>
        <p:spPr>
          <a:xfrm>
            <a:off x="3125801" y="4656559"/>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6" name="Oval 85"/>
          <p:cNvSpPr/>
          <p:nvPr/>
        </p:nvSpPr>
        <p:spPr>
          <a:xfrm>
            <a:off x="3761592" y="4656559"/>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7" name="Oval 86"/>
          <p:cNvSpPr/>
          <p:nvPr/>
        </p:nvSpPr>
        <p:spPr>
          <a:xfrm>
            <a:off x="3843888" y="4656559"/>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8" name="Oval 87"/>
          <p:cNvSpPr/>
          <p:nvPr/>
        </p:nvSpPr>
        <p:spPr>
          <a:xfrm>
            <a:off x="3926184" y="4656559"/>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9" name="Oval 88"/>
          <p:cNvSpPr/>
          <p:nvPr/>
        </p:nvSpPr>
        <p:spPr>
          <a:xfrm>
            <a:off x="4008480" y="4656559"/>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0" name="Oval 89"/>
          <p:cNvSpPr/>
          <p:nvPr/>
        </p:nvSpPr>
        <p:spPr>
          <a:xfrm>
            <a:off x="4090776" y="4656559"/>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1" name="Oval 90"/>
          <p:cNvSpPr/>
          <p:nvPr/>
        </p:nvSpPr>
        <p:spPr>
          <a:xfrm>
            <a:off x="4726566" y="4656559"/>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2" name="Oval 91"/>
          <p:cNvSpPr/>
          <p:nvPr/>
        </p:nvSpPr>
        <p:spPr>
          <a:xfrm>
            <a:off x="4808862" y="4656559"/>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3" name="Oval 92"/>
          <p:cNvSpPr/>
          <p:nvPr/>
        </p:nvSpPr>
        <p:spPr>
          <a:xfrm>
            <a:off x="4891158" y="4656559"/>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4" name="Oval 93"/>
          <p:cNvSpPr/>
          <p:nvPr/>
        </p:nvSpPr>
        <p:spPr>
          <a:xfrm>
            <a:off x="4973454" y="4656559"/>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5" name="Oval 94"/>
          <p:cNvSpPr/>
          <p:nvPr/>
        </p:nvSpPr>
        <p:spPr>
          <a:xfrm>
            <a:off x="5055750" y="4656559"/>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6" name="Oval 95"/>
          <p:cNvSpPr/>
          <p:nvPr/>
        </p:nvSpPr>
        <p:spPr>
          <a:xfrm>
            <a:off x="5691541" y="4656559"/>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7" name="Oval 96"/>
          <p:cNvSpPr/>
          <p:nvPr/>
        </p:nvSpPr>
        <p:spPr>
          <a:xfrm>
            <a:off x="5773837" y="4656559"/>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8" name="Oval 97"/>
          <p:cNvSpPr/>
          <p:nvPr/>
        </p:nvSpPr>
        <p:spPr>
          <a:xfrm>
            <a:off x="5856133" y="4656559"/>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9" name="Oval 98"/>
          <p:cNvSpPr/>
          <p:nvPr/>
        </p:nvSpPr>
        <p:spPr>
          <a:xfrm>
            <a:off x="5938429" y="4656559"/>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0" name="Oval 99"/>
          <p:cNvSpPr/>
          <p:nvPr/>
        </p:nvSpPr>
        <p:spPr>
          <a:xfrm>
            <a:off x="6020725" y="4656559"/>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1" name="Rectangle 100"/>
          <p:cNvSpPr/>
          <p:nvPr/>
        </p:nvSpPr>
        <p:spPr>
          <a:xfrm>
            <a:off x="1252728" y="2048758"/>
            <a:ext cx="5113324" cy="2939848"/>
          </a:xfrm>
          <a:prstGeom prst="rect">
            <a:avLst/>
          </a:prstGeom>
          <a:no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102" name="Connector 101"/>
          <p:cNvCxnSpPr/>
          <p:nvPr/>
        </p:nvCxnSpPr>
        <p:spPr>
          <a:xfrm>
            <a:off x="1252728" y="3160910"/>
            <a:ext cx="5113324" cy="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103" name="Connector 102"/>
          <p:cNvCxnSpPr/>
          <p:nvPr/>
        </p:nvCxnSpPr>
        <p:spPr>
          <a:xfrm>
            <a:off x="1252728" y="3770142"/>
            <a:ext cx="5113324" cy="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104" name="Connector 103"/>
          <p:cNvCxnSpPr/>
          <p:nvPr/>
        </p:nvCxnSpPr>
        <p:spPr>
          <a:xfrm>
            <a:off x="1252728" y="4379375"/>
            <a:ext cx="5113324" cy="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105" name="Connector 104"/>
          <p:cNvCxnSpPr/>
          <p:nvPr/>
        </p:nvCxnSpPr>
        <p:spPr>
          <a:xfrm>
            <a:off x="2506154" y="2048758"/>
            <a:ext cx="0" cy="2939849"/>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106" name="Connector 105"/>
          <p:cNvCxnSpPr/>
          <p:nvPr/>
        </p:nvCxnSpPr>
        <p:spPr>
          <a:xfrm>
            <a:off x="3471129" y="2048758"/>
            <a:ext cx="0" cy="2939849"/>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107" name="Connector 106"/>
          <p:cNvCxnSpPr/>
          <p:nvPr/>
        </p:nvCxnSpPr>
        <p:spPr>
          <a:xfrm>
            <a:off x="4436103" y="2048758"/>
            <a:ext cx="0" cy="2939849"/>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108" name="Connector 107"/>
          <p:cNvCxnSpPr/>
          <p:nvPr/>
        </p:nvCxnSpPr>
        <p:spPr>
          <a:xfrm>
            <a:off x="5401078" y="2048758"/>
            <a:ext cx="0" cy="2939849"/>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sp>
        <p:nvSpPr>
          <p:cNvPr id="109" name="Rectangle 108::TC[T5|furniture]"/>
          <p:cNvSpPr/>
          <p:nvPr/>
        </p:nvSpPr>
        <p:spPr>
          <a:xfrm>
            <a:off x="612648" y="5504688"/>
            <a:ext cx="45720" cy="484632"/>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0" name="TextBox 109::TC[T3|narrative_accent#g1]"/>
          <p:cNvSpPr txBox="1"/>
          <p:nvPr/>
        </p:nvSpPr>
        <p:spPr>
          <a:xfrm>
            <a:off x="768096" y="5504688"/>
            <a:ext cx="6238036" cy="484632"/>
          </a:xfrm>
          <a:prstGeom prst="rect">
            <a:avLst/>
          </a:prstGeom>
          <a:noFill/>
        </p:spPr>
        <p:txBody>
          <a:bodyPr wrap="square" anchor="b" lIns="25400" rIns="25400" tIns="12700" bIns="12700">
            <a:noAutofit/>
          </a:bodyPr>
          <a:lstStyle/>
          <a:p>
            <a:pPr algn="l">
              <a:buNone/>
            </a:pPr>
            <a:r>
              <a:rPr sz="1300" b="1">
                <a:solidFill>
                  <a:srgbClr val="221E19"/>
                </a:solidFill>
                <a:latin typeface="DM Sans"/>
              </a:rPr>
              <a:t>→  Repricing what you hold is the lightest and most reversible route, which is why it is carried until the model rules it out</a:t>
            </a:r>
          </a:p>
        </p:txBody>
      </p:sp>
      <p:sp>
        <p:nvSpPr>
          <p:cNvPr id="111" name="Rectangle 110::TC[T5|furniture]"/>
          <p:cNvSpPr/>
          <p:nvPr/>
        </p:nvSpPr>
        <p:spPr>
          <a:xfrm>
            <a:off x="7189012" y="160020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2" name="Rectangle 111::TC[T5|furniture]"/>
          <p:cNvSpPr/>
          <p:nvPr/>
        </p:nvSpPr>
        <p:spPr>
          <a:xfrm>
            <a:off x="7189012" y="160020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3" name="TextBox 112::TC[T3|neutral]"/>
          <p:cNvSpPr txBox="1"/>
          <p:nvPr/>
        </p:nvSpPr>
        <p:spPr>
          <a:xfrm>
            <a:off x="7335316" y="171907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WHY A FOURTH OPTION BELONGS</a:t>
            </a:r>
          </a:p>
        </p:txBody>
      </p:sp>
      <p:sp>
        <p:nvSpPr>
          <p:cNvPr id="114" name="TextBox 113::TC[T4|neutral]"/>
          <p:cNvSpPr txBox="1"/>
          <p:nvPr/>
        </p:nvSpPr>
        <p:spPr>
          <a:xfrm>
            <a:off x="7335316" y="207568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The RfP asks build, buy or partner. The grievance is a fee.</a:t>
            </a:r>
          </a:p>
        </p:txBody>
      </p:sp>
      <p:sp>
        <p:nvSpPr>
          <p:cNvPr id="115" name="TextBox 114::TC[T4|neutral]"/>
          <p:cNvSpPr txBox="1"/>
          <p:nvPr/>
        </p:nvSpPr>
        <p:spPr>
          <a:xfrm>
            <a:off x="7335316" y="262737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A lease fee can be renegotiated without a capital programme.</a:t>
            </a:r>
          </a:p>
        </p:txBody>
      </p:sp>
      <p:sp>
        <p:nvSpPr>
          <p:cNvPr id="116" name="TextBox 115::TC[T4|neutral]"/>
          <p:cNvSpPr txBox="1"/>
          <p:nvPr/>
        </p:nvSpPr>
        <p:spPr>
          <a:xfrm>
            <a:off x="7335316" y="317906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Testing it costs little and guards against over-solving.</a:t>
            </a:r>
          </a:p>
        </p:txBody>
      </p:sp>
      <p:sp>
        <p:nvSpPr>
          <p:cNvPr id="117" name="Rectangle 116::TC[T5|furniture]"/>
          <p:cNvSpPr/>
          <p:nvPr/>
        </p:nvSpPr>
        <p:spPr>
          <a:xfrm>
            <a:off x="7189012" y="393192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8" name="Rectangle 117::TC[T5|furniture]"/>
          <p:cNvSpPr/>
          <p:nvPr/>
        </p:nvSpPr>
        <p:spPr>
          <a:xfrm>
            <a:off x="7189012" y="393192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9" name="TextBox 118::TC[T3|neutral]"/>
          <p:cNvSpPr txBox="1"/>
          <p:nvPr/>
        </p:nvSpPr>
        <p:spPr>
          <a:xfrm>
            <a:off x="7335316" y="405079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HOW THE OPTIONS ARE TESTED</a:t>
            </a:r>
          </a:p>
        </p:txBody>
      </p:sp>
      <p:sp>
        <p:nvSpPr>
          <p:cNvPr id="120" name="TextBox 119::TC[T4|neutral]"/>
          <p:cNvSpPr txBox="1"/>
          <p:nvPr/>
        </p:nvSpPr>
        <p:spPr>
          <a:xfrm>
            <a:off x="7335316" y="440740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One model, four routes, same assumptions and downside case.</a:t>
            </a:r>
          </a:p>
        </p:txBody>
      </p:sp>
      <p:sp>
        <p:nvSpPr>
          <p:cNvPr id="121" name="TextBox 120::TC[T4|neutral]"/>
          <p:cNvSpPr txBox="1"/>
          <p:nvPr/>
        </p:nvSpPr>
        <p:spPr>
          <a:xfrm>
            <a:off x="7335316" y="495909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Candidate profiles, so a decision can be acted on.</a:t>
            </a:r>
          </a:p>
        </p:txBody>
      </p:sp>
      <p:sp>
        <p:nvSpPr>
          <p:cNvPr id="122" name="TextBox 121::TC[T4|neutral]"/>
          <p:cNvSpPr txBox="1"/>
          <p:nvPr/>
        </p:nvSpPr>
        <p:spPr>
          <a:xfrm>
            <a:off x="7335316" y="551078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Conditions precedent and kill criteria attached to the answer.</a:t>
            </a:r>
          </a:p>
        </p:txBody>
      </p:sp>
      <p:sp>
        <p:nvSpPr>
          <p:cNvPr id="123" name="TextBox 122::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 RfP scope, section 4; option space and criteria ours. Positions illustrative, not a finding.</a:t>
            </a:r>
          </a:p>
        </p:txBody>
      </p:sp>
    </p:spTree>
  </p:cSld>
  <p:clrMapOvr>
    <a:masterClrMapping/>
  </p:clrMapOvr>
</p:sld>
</file>

<file path=ppt/slides/slide17.xml><?xml version="1.0" encoding="utf-8"?>
<p:sld xmlns:a="http://schemas.openxmlformats.org/drawingml/2006/main" xmlns:p="http://schemas.openxmlformats.org/presentationml/2006/main" xmlns:r="http://schemas.openxmlformats.org/officeDocument/2006/relationships">
  <p:cSld name="TCZONE[0.670,2.070,6.992,3.56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WP6 builds the 100-day plan backwards from the first irreversible commitment, </a:t>
            </a:r>
            <a:r>
              <a:rPr sz="2200" b="0" i="1">
                <a:solidFill>
                  <a:srgbClr val="8C6A3F"/>
                </a:solidFill>
                <a:latin typeface="Instrument Serif"/>
              </a:rPr>
              <a:t>and names what must be true before you reach it</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WP6 100-DAY PLAN</a:t>
            </a:r>
          </a:p>
        </p:txBody>
      </p:sp>
      <p:sp>
        <p:nvSpPr>
          <p:cNvPr id="4" name="TextBox 3::TC[T3|neutral]"/>
          <p:cNvSpPr txBox="1"/>
          <p:nvPr/>
        </p:nvSpPr>
        <p:spPr>
          <a:xfrm>
            <a:off x="612648" y="1600200"/>
            <a:ext cx="6393484" cy="237744"/>
          </a:xfrm>
          <a:prstGeom prst="rect">
            <a:avLst/>
          </a:prstGeom>
          <a:noFill/>
        </p:spPr>
        <p:txBody>
          <a:bodyPr wrap="none" anchor="t" lIns="25400" rIns="25400" tIns="12700" bIns="12700">
            <a:noAutofit/>
          </a:bodyPr>
          <a:lstStyle/>
          <a:p>
            <a:pPr algn="l">
              <a:buNone/>
            </a:pPr>
            <a:r>
              <a:rPr sz="1100" b="1">
                <a:solidFill>
                  <a:srgbClr val="221E19"/>
                </a:solidFill>
                <a:latin typeface="DM Sans"/>
              </a:rPr>
              <a:t>INDICATIVE 100-DAY PLAN, THREE HORIZONS</a:t>
            </a:r>
          </a:p>
        </p:txBody>
      </p:sp>
      <p:sp>
        <p:nvSpPr>
          <p:cNvPr id="5" name="Rectangle 4"/>
          <p:cNvSpPr/>
          <p:nvPr/>
        </p:nvSpPr>
        <p:spPr>
          <a:xfrm>
            <a:off x="1060191" y="2706624"/>
            <a:ext cx="1815749" cy="214847"/>
          </a:xfrm>
          <a:prstGeom prst="rect">
            <a:avLst/>
          </a:prstGeom>
          <a:solidFill>
            <a:srgbClr val="DCD2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TC[ANCHOR]"/>
          <p:cNvSpPr txBox="1"/>
          <p:nvPr/>
        </p:nvSpPr>
        <p:spPr>
          <a:xfrm>
            <a:off x="1060191" y="2706624"/>
            <a:ext cx="1815749" cy="214847"/>
          </a:xfrm>
          <a:prstGeom prst="rect">
            <a:avLst/>
          </a:prstGeom>
          <a:noFill/>
        </p:spPr>
        <p:txBody>
          <a:bodyPr wrap="none" anchor="ctr" lIns="25400" rIns="25400" tIns="12700" bIns="12700">
            <a:noAutofit/>
          </a:bodyPr>
          <a:lstStyle/>
          <a:p>
            <a:pPr algn="ctr">
              <a:buNone/>
            </a:pPr>
            <a:r>
              <a:rPr sz="1400" b="1">
                <a:solidFill>
                  <a:srgbClr val="221E19"/>
                </a:solidFill>
                <a:latin typeface="DM Sans"/>
              </a:rPr>
              <a:t>Days 1-30</a:t>
            </a:r>
          </a:p>
        </p:txBody>
      </p:sp>
      <p:sp>
        <p:nvSpPr>
          <p:cNvPr id="7" name="Rectangle 6"/>
          <p:cNvSpPr/>
          <p:nvPr/>
        </p:nvSpPr>
        <p:spPr>
          <a:xfrm>
            <a:off x="3003811" y="2706624"/>
            <a:ext cx="1815749" cy="214847"/>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TextBox 7::TC[ANCHOR]"/>
          <p:cNvSpPr txBox="1"/>
          <p:nvPr/>
        </p:nvSpPr>
        <p:spPr>
          <a:xfrm>
            <a:off x="3003811" y="2706624"/>
            <a:ext cx="1815749" cy="214847"/>
          </a:xfrm>
          <a:prstGeom prst="rect">
            <a:avLst/>
          </a:prstGeom>
          <a:noFill/>
        </p:spPr>
        <p:txBody>
          <a:bodyPr wrap="none" anchor="ctr" lIns="25400" rIns="25400" tIns="12700" bIns="12700">
            <a:noAutofit/>
          </a:bodyPr>
          <a:lstStyle/>
          <a:p>
            <a:pPr algn="ctr">
              <a:buNone/>
            </a:pPr>
            <a:r>
              <a:rPr sz="1400" b="1">
                <a:solidFill>
                  <a:srgbClr val="FFFFFF"/>
                </a:solidFill>
                <a:latin typeface="DM Sans"/>
              </a:rPr>
              <a:t>Days 31-60</a:t>
            </a:r>
          </a:p>
        </p:txBody>
      </p:sp>
      <p:sp>
        <p:nvSpPr>
          <p:cNvPr id="9" name="Rectangle 8"/>
          <p:cNvSpPr/>
          <p:nvPr/>
        </p:nvSpPr>
        <p:spPr>
          <a:xfrm>
            <a:off x="4947430" y="2706624"/>
            <a:ext cx="1815749" cy="214847"/>
          </a:xfrm>
          <a:prstGeom prst="rect">
            <a:avLst/>
          </a:prstGeom>
          <a:solidFill>
            <a:srgbClr val="DCD2C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TC[ANCHOR]"/>
          <p:cNvSpPr txBox="1"/>
          <p:nvPr/>
        </p:nvSpPr>
        <p:spPr>
          <a:xfrm>
            <a:off x="4947430" y="2706624"/>
            <a:ext cx="1815749" cy="214847"/>
          </a:xfrm>
          <a:prstGeom prst="rect">
            <a:avLst/>
          </a:prstGeom>
          <a:noFill/>
        </p:spPr>
        <p:txBody>
          <a:bodyPr wrap="none" anchor="ctr" lIns="25400" rIns="25400" tIns="12700" bIns="12700">
            <a:noAutofit/>
          </a:bodyPr>
          <a:lstStyle/>
          <a:p>
            <a:pPr algn="ctr">
              <a:buNone/>
            </a:pPr>
            <a:r>
              <a:rPr sz="1400" b="1">
                <a:solidFill>
                  <a:srgbClr val="221E19"/>
                </a:solidFill>
                <a:latin typeface="DM Sans"/>
              </a:rPr>
              <a:t>Days 61-90</a:t>
            </a:r>
          </a:p>
        </p:txBody>
      </p:sp>
      <p:sp>
        <p:nvSpPr>
          <p:cNvPr id="11" name="Rectangle 10"/>
          <p:cNvSpPr/>
          <p:nvPr/>
        </p:nvSpPr>
        <p:spPr>
          <a:xfrm>
            <a:off x="1060191" y="2960534"/>
            <a:ext cx="1815749" cy="572926"/>
          </a:xfrm>
          <a:prstGeom prst="rect">
            <a:avLst/>
          </a:prstGeom>
          <a:solidFill>
            <a:srgbClr val="EDE7E0"/>
          </a:solidFill>
          <a:ln w="9525">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Rectangle 11"/>
          <p:cNvSpPr/>
          <p:nvPr/>
        </p:nvSpPr>
        <p:spPr>
          <a:xfrm>
            <a:off x="1060191" y="2960534"/>
            <a:ext cx="38360" cy="57292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1175274" y="2980066"/>
            <a:ext cx="1623945" cy="449226"/>
          </a:xfrm>
          <a:prstGeom prst="rect">
            <a:avLst/>
          </a:prstGeom>
          <a:noFill/>
        </p:spPr>
        <p:txBody>
          <a:bodyPr wrap="square" anchor="ctr" lIns="25400" rIns="25400" tIns="12700" bIns="12700">
            <a:noAutofit/>
          </a:bodyPr>
          <a:lstStyle/>
          <a:p>
            <a:pPr algn="l">
              <a:buNone/>
            </a:pPr>
            <a:r>
              <a:rPr sz="1050" b="0">
                <a:solidFill>
                  <a:srgbClr val="221E19"/>
                </a:solidFill>
                <a:latin typeface="DM Sans"/>
              </a:rPr>
              <a:t>Secure grid access rights</a:t>
            </a:r>
          </a:p>
        </p:txBody>
      </p:sp>
      <p:sp>
        <p:nvSpPr>
          <p:cNvPr id="14" name="TextBox 13::TC[ANCHOR]"/>
          <p:cNvSpPr txBox="1"/>
          <p:nvPr/>
        </p:nvSpPr>
        <p:spPr>
          <a:xfrm>
            <a:off x="1175274" y="3435803"/>
            <a:ext cx="1623945" cy="78126"/>
          </a:xfrm>
          <a:prstGeom prst="rect">
            <a:avLst/>
          </a:prstGeom>
          <a:noFill/>
        </p:spPr>
        <p:txBody>
          <a:bodyPr wrap="none" anchor="t" lIns="25400" rIns="25400" tIns="12700" bIns="12700">
            <a:noAutofit/>
          </a:bodyPr>
          <a:lstStyle/>
          <a:p>
            <a:pPr algn="l">
              <a:buNone/>
            </a:pPr>
            <a:r>
              <a:rPr sz="900" b="0">
                <a:solidFill>
                  <a:srgbClr val="4E4B47"/>
                </a:solidFill>
                <a:latin typeface="DM Sans"/>
              </a:rPr>
              <a:t>Property</a:t>
            </a:r>
          </a:p>
        </p:txBody>
      </p:sp>
      <p:sp>
        <p:nvSpPr>
          <p:cNvPr id="15" name="Rectangle 14"/>
          <p:cNvSpPr/>
          <p:nvPr/>
        </p:nvSpPr>
        <p:spPr>
          <a:xfrm>
            <a:off x="1060191" y="3572524"/>
            <a:ext cx="1815749" cy="572926"/>
          </a:xfrm>
          <a:prstGeom prst="rect">
            <a:avLst/>
          </a:prstGeom>
          <a:solidFill>
            <a:srgbClr val="EDE7E0"/>
          </a:solidFill>
          <a:ln w="9525">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1060191" y="3572524"/>
            <a:ext cx="38360" cy="57292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
          <p:cNvSpPr txBox="1"/>
          <p:nvPr/>
        </p:nvSpPr>
        <p:spPr>
          <a:xfrm>
            <a:off x="1175274" y="3592055"/>
            <a:ext cx="1623945" cy="449226"/>
          </a:xfrm>
          <a:prstGeom prst="rect">
            <a:avLst/>
          </a:prstGeom>
          <a:noFill/>
        </p:spPr>
        <p:txBody>
          <a:bodyPr wrap="square" anchor="ctr" lIns="25400" rIns="25400" tIns="12700" bIns="12700">
            <a:noAutofit/>
          </a:bodyPr>
          <a:lstStyle/>
          <a:p>
            <a:pPr algn="l">
              <a:buNone/>
            </a:pPr>
            <a:r>
              <a:rPr sz="1050" b="0">
                <a:solidFill>
                  <a:srgbClr val="221E19"/>
                </a:solidFill>
                <a:latin typeface="DM Sans"/>
              </a:rPr>
              <a:t>Open tender or renegotiation</a:t>
            </a:r>
          </a:p>
        </p:txBody>
      </p:sp>
      <p:sp>
        <p:nvSpPr>
          <p:cNvPr id="18" name="TextBox 17::TC[ANCHOR]"/>
          <p:cNvSpPr txBox="1"/>
          <p:nvPr/>
        </p:nvSpPr>
        <p:spPr>
          <a:xfrm>
            <a:off x="1175274" y="4047792"/>
            <a:ext cx="1623945" cy="78126"/>
          </a:xfrm>
          <a:prstGeom prst="rect">
            <a:avLst/>
          </a:prstGeom>
          <a:noFill/>
        </p:spPr>
        <p:txBody>
          <a:bodyPr wrap="none" anchor="t" lIns="25400" rIns="25400" tIns="12700" bIns="12700">
            <a:noAutofit/>
          </a:bodyPr>
          <a:lstStyle/>
          <a:p>
            <a:pPr algn="l">
              <a:buNone/>
            </a:pPr>
            <a:r>
              <a:rPr sz="900" b="0">
                <a:solidFill>
                  <a:srgbClr val="4E4B47"/>
                </a:solidFill>
                <a:latin typeface="DM Sans"/>
              </a:rPr>
              <a:t>Procurement</a:t>
            </a:r>
          </a:p>
        </p:txBody>
      </p:sp>
      <p:sp>
        <p:nvSpPr>
          <p:cNvPr id="19" name="Rectangle 18"/>
          <p:cNvSpPr/>
          <p:nvPr/>
        </p:nvSpPr>
        <p:spPr>
          <a:xfrm>
            <a:off x="1060191" y="4184513"/>
            <a:ext cx="1815749" cy="572926"/>
          </a:xfrm>
          <a:prstGeom prst="rect">
            <a:avLst/>
          </a:prstGeom>
          <a:solidFill>
            <a:srgbClr val="EDE7E0"/>
          </a:solidFill>
          <a:ln w="9525">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1060191" y="4184513"/>
            <a:ext cx="38360" cy="57292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TextBox 20"/>
          <p:cNvSpPr txBox="1"/>
          <p:nvPr/>
        </p:nvSpPr>
        <p:spPr>
          <a:xfrm>
            <a:off x="1175274" y="4204045"/>
            <a:ext cx="1623945" cy="449226"/>
          </a:xfrm>
          <a:prstGeom prst="rect">
            <a:avLst/>
          </a:prstGeom>
          <a:noFill/>
        </p:spPr>
        <p:txBody>
          <a:bodyPr wrap="square" anchor="ctr" lIns="25400" rIns="25400" tIns="12700" bIns="12700">
            <a:noAutofit/>
          </a:bodyPr>
          <a:lstStyle/>
          <a:p>
            <a:pPr algn="l">
              <a:buNone/>
            </a:pPr>
            <a:r>
              <a:rPr sz="1152" b="0">
                <a:solidFill>
                  <a:srgbClr val="221E19"/>
                </a:solidFill>
                <a:latin typeface="DM Sans"/>
              </a:rPr>
              <a:t>Stand up the baseline</a:t>
            </a:r>
          </a:p>
        </p:txBody>
      </p:sp>
      <p:sp>
        <p:nvSpPr>
          <p:cNvPr id="22" name="TextBox 21::TC[ANCHOR]"/>
          <p:cNvSpPr txBox="1"/>
          <p:nvPr/>
        </p:nvSpPr>
        <p:spPr>
          <a:xfrm>
            <a:off x="1175274" y="4659782"/>
            <a:ext cx="1623945" cy="78126"/>
          </a:xfrm>
          <a:prstGeom prst="rect">
            <a:avLst/>
          </a:prstGeom>
          <a:noFill/>
        </p:spPr>
        <p:txBody>
          <a:bodyPr wrap="none" anchor="t" lIns="25400" rIns="25400" tIns="12700" bIns="12700">
            <a:noAutofit/>
          </a:bodyPr>
          <a:lstStyle/>
          <a:p>
            <a:pPr algn="l">
              <a:buNone/>
            </a:pPr>
            <a:r>
              <a:rPr sz="900" b="0">
                <a:solidFill>
                  <a:srgbClr val="4E4B47"/>
                </a:solidFill>
                <a:latin typeface="DM Sans"/>
              </a:rPr>
              <a:t>Data</a:t>
            </a:r>
          </a:p>
        </p:txBody>
      </p:sp>
      <p:sp>
        <p:nvSpPr>
          <p:cNvPr id="23" name="Rectangle 22"/>
          <p:cNvSpPr/>
          <p:nvPr/>
        </p:nvSpPr>
        <p:spPr>
          <a:xfrm>
            <a:off x="3003811" y="2960534"/>
            <a:ext cx="1815749" cy="572926"/>
          </a:xfrm>
          <a:prstGeom prst="rect">
            <a:avLst/>
          </a:prstGeom>
          <a:solidFill>
            <a:srgbClr val="EDE7E0"/>
          </a:solidFill>
          <a:ln w="9525">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Rectangle 23"/>
          <p:cNvSpPr/>
          <p:nvPr/>
        </p:nvSpPr>
        <p:spPr>
          <a:xfrm>
            <a:off x="3003811" y="2960534"/>
            <a:ext cx="38360" cy="57292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3118894" y="2980066"/>
            <a:ext cx="1623945" cy="449226"/>
          </a:xfrm>
          <a:prstGeom prst="rect">
            <a:avLst/>
          </a:prstGeom>
          <a:noFill/>
        </p:spPr>
        <p:txBody>
          <a:bodyPr wrap="square" anchor="ctr" lIns="25400" rIns="25400" tIns="12700" bIns="12700">
            <a:noAutofit/>
          </a:bodyPr>
          <a:lstStyle/>
          <a:p>
            <a:pPr algn="l">
              <a:buNone/>
            </a:pPr>
            <a:r>
              <a:rPr sz="1050" b="0">
                <a:solidFill>
                  <a:srgbClr val="221E19"/>
                </a:solidFill>
                <a:latin typeface="DM Sans"/>
              </a:rPr>
              <a:t>Site selection on bay yield</a:t>
            </a:r>
          </a:p>
        </p:txBody>
      </p:sp>
      <p:sp>
        <p:nvSpPr>
          <p:cNvPr id="26" name="TextBox 25::TC[ANCHOR]"/>
          <p:cNvSpPr txBox="1"/>
          <p:nvPr/>
        </p:nvSpPr>
        <p:spPr>
          <a:xfrm>
            <a:off x="3118894" y="3435803"/>
            <a:ext cx="1623945" cy="78126"/>
          </a:xfrm>
          <a:prstGeom prst="rect">
            <a:avLst/>
          </a:prstGeom>
          <a:noFill/>
        </p:spPr>
        <p:txBody>
          <a:bodyPr wrap="none" anchor="t" lIns="25400" rIns="25400" tIns="12700" bIns="12700">
            <a:noAutofit/>
          </a:bodyPr>
          <a:lstStyle/>
          <a:p>
            <a:pPr algn="l">
              <a:buNone/>
            </a:pPr>
            <a:r>
              <a:rPr sz="900" b="0">
                <a:solidFill>
                  <a:srgbClr val="4E4B47"/>
                </a:solidFill>
                <a:latin typeface="DM Sans"/>
              </a:rPr>
              <a:t>Property</a:t>
            </a:r>
          </a:p>
        </p:txBody>
      </p:sp>
      <p:sp>
        <p:nvSpPr>
          <p:cNvPr id="27" name="Rectangle 26"/>
          <p:cNvSpPr/>
          <p:nvPr/>
        </p:nvSpPr>
        <p:spPr>
          <a:xfrm>
            <a:off x="3003811" y="3572524"/>
            <a:ext cx="1815749" cy="572926"/>
          </a:xfrm>
          <a:prstGeom prst="rect">
            <a:avLst/>
          </a:prstGeom>
          <a:solidFill>
            <a:srgbClr val="EDE7E0"/>
          </a:solidFill>
          <a:ln w="9525">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3003811" y="3572524"/>
            <a:ext cx="38360" cy="57292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3118894" y="3592055"/>
            <a:ext cx="1623945" cy="449226"/>
          </a:xfrm>
          <a:prstGeom prst="rect">
            <a:avLst/>
          </a:prstGeom>
          <a:noFill/>
        </p:spPr>
        <p:txBody>
          <a:bodyPr wrap="square" anchor="ctr" lIns="25400" rIns="25400" tIns="12700" bIns="12700">
            <a:noAutofit/>
          </a:bodyPr>
          <a:lstStyle/>
          <a:p>
            <a:pPr algn="l">
              <a:buNone/>
            </a:pPr>
            <a:r>
              <a:rPr sz="1050" b="0">
                <a:solidFill>
                  <a:srgbClr val="221E19"/>
                </a:solidFill>
                <a:latin typeface="DM Sans"/>
              </a:rPr>
              <a:t>Counterparty and term sheet</a:t>
            </a:r>
          </a:p>
        </p:txBody>
      </p:sp>
      <p:sp>
        <p:nvSpPr>
          <p:cNvPr id="30" name="TextBox 29::TC[ANCHOR]"/>
          <p:cNvSpPr txBox="1"/>
          <p:nvPr/>
        </p:nvSpPr>
        <p:spPr>
          <a:xfrm>
            <a:off x="3118894" y="4047792"/>
            <a:ext cx="1623945" cy="78126"/>
          </a:xfrm>
          <a:prstGeom prst="rect">
            <a:avLst/>
          </a:prstGeom>
          <a:noFill/>
        </p:spPr>
        <p:txBody>
          <a:bodyPr wrap="none" anchor="t" lIns="25400" rIns="25400" tIns="12700" bIns="12700">
            <a:noAutofit/>
          </a:bodyPr>
          <a:lstStyle/>
          <a:p>
            <a:pPr algn="l">
              <a:buNone/>
            </a:pPr>
            <a:r>
              <a:rPr sz="900" b="0">
                <a:solidFill>
                  <a:srgbClr val="4E4B47"/>
                </a:solidFill>
                <a:latin typeface="DM Sans"/>
              </a:rPr>
              <a:t>Legal</a:t>
            </a:r>
          </a:p>
        </p:txBody>
      </p:sp>
      <p:sp>
        <p:nvSpPr>
          <p:cNvPr id="31" name="Rectangle 30"/>
          <p:cNvSpPr/>
          <p:nvPr/>
        </p:nvSpPr>
        <p:spPr>
          <a:xfrm>
            <a:off x="3003811" y="4184513"/>
            <a:ext cx="1815749" cy="572926"/>
          </a:xfrm>
          <a:prstGeom prst="rect">
            <a:avLst/>
          </a:prstGeom>
          <a:solidFill>
            <a:srgbClr val="EDE7E0"/>
          </a:solidFill>
          <a:ln w="9525">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Rectangle 31"/>
          <p:cNvSpPr/>
          <p:nvPr/>
        </p:nvSpPr>
        <p:spPr>
          <a:xfrm>
            <a:off x="3003811" y="4184513"/>
            <a:ext cx="38360" cy="57292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
          <p:cNvSpPr txBox="1"/>
          <p:nvPr/>
        </p:nvSpPr>
        <p:spPr>
          <a:xfrm>
            <a:off x="3118894" y="4204045"/>
            <a:ext cx="1623945" cy="449226"/>
          </a:xfrm>
          <a:prstGeom prst="rect">
            <a:avLst/>
          </a:prstGeom>
          <a:noFill/>
        </p:spPr>
        <p:txBody>
          <a:bodyPr wrap="square" anchor="ctr" lIns="25400" rIns="25400" tIns="12700" bIns="12700">
            <a:noAutofit/>
          </a:bodyPr>
          <a:lstStyle/>
          <a:p>
            <a:pPr algn="l">
              <a:buNone/>
            </a:pPr>
            <a:r>
              <a:rPr sz="1200" b="0">
                <a:solidFill>
                  <a:srgbClr val="221E19"/>
                </a:solidFill>
                <a:latin typeface="DM Sans"/>
              </a:rPr>
              <a:t>Pilot specification</a:t>
            </a:r>
          </a:p>
        </p:txBody>
      </p:sp>
      <p:sp>
        <p:nvSpPr>
          <p:cNvPr id="34" name="TextBox 33::TC[ANCHOR]"/>
          <p:cNvSpPr txBox="1"/>
          <p:nvPr/>
        </p:nvSpPr>
        <p:spPr>
          <a:xfrm>
            <a:off x="3118894" y="4659782"/>
            <a:ext cx="1623945" cy="78126"/>
          </a:xfrm>
          <a:prstGeom prst="rect">
            <a:avLst/>
          </a:prstGeom>
          <a:noFill/>
        </p:spPr>
        <p:txBody>
          <a:bodyPr wrap="none" anchor="t" lIns="25400" rIns="25400" tIns="12700" bIns="12700">
            <a:noAutofit/>
          </a:bodyPr>
          <a:lstStyle/>
          <a:p>
            <a:pPr algn="l">
              <a:buNone/>
            </a:pPr>
            <a:r>
              <a:rPr sz="900" b="0">
                <a:solidFill>
                  <a:srgbClr val="4E4B47"/>
                </a:solidFill>
                <a:latin typeface="DM Sans"/>
              </a:rPr>
              <a:t>Operations</a:t>
            </a:r>
          </a:p>
        </p:txBody>
      </p:sp>
      <p:sp>
        <p:nvSpPr>
          <p:cNvPr id="35" name="Rectangle 34"/>
          <p:cNvSpPr/>
          <p:nvPr/>
        </p:nvSpPr>
        <p:spPr>
          <a:xfrm>
            <a:off x="4947430" y="2960534"/>
            <a:ext cx="1815749" cy="572926"/>
          </a:xfrm>
          <a:prstGeom prst="rect">
            <a:avLst/>
          </a:prstGeom>
          <a:solidFill>
            <a:srgbClr val="EDE7E0"/>
          </a:solidFill>
          <a:ln w="9525">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Rectangle 35"/>
          <p:cNvSpPr/>
          <p:nvPr/>
        </p:nvSpPr>
        <p:spPr>
          <a:xfrm>
            <a:off x="4947430" y="2960534"/>
            <a:ext cx="38360" cy="57292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
          <p:cNvSpPr txBox="1"/>
          <p:nvPr/>
        </p:nvSpPr>
        <p:spPr>
          <a:xfrm>
            <a:off x="5062513" y="2980066"/>
            <a:ext cx="1623945" cy="449226"/>
          </a:xfrm>
          <a:prstGeom prst="rect">
            <a:avLst/>
          </a:prstGeom>
          <a:noFill/>
        </p:spPr>
        <p:txBody>
          <a:bodyPr wrap="square" anchor="ctr" lIns="25400" rIns="25400" tIns="12700" bIns="12700">
            <a:noAutofit/>
          </a:bodyPr>
          <a:lstStyle/>
          <a:p>
            <a:pPr algn="l">
              <a:buNone/>
            </a:pPr>
            <a:r>
              <a:rPr sz="1200" b="0">
                <a:solidFill>
                  <a:srgbClr val="221E19"/>
                </a:solidFill>
                <a:latin typeface="DM Sans"/>
              </a:rPr>
              <a:t>Pilot commitment</a:t>
            </a:r>
          </a:p>
        </p:txBody>
      </p:sp>
      <p:sp>
        <p:nvSpPr>
          <p:cNvPr id="38" name="TextBox 37::TC[ANCHOR]"/>
          <p:cNvSpPr txBox="1"/>
          <p:nvPr/>
        </p:nvSpPr>
        <p:spPr>
          <a:xfrm>
            <a:off x="5062513" y="3435803"/>
            <a:ext cx="1623945" cy="78126"/>
          </a:xfrm>
          <a:prstGeom prst="rect">
            <a:avLst/>
          </a:prstGeom>
          <a:noFill/>
        </p:spPr>
        <p:txBody>
          <a:bodyPr wrap="none" anchor="t" lIns="25400" rIns="25400" tIns="12700" bIns="12700">
            <a:noAutofit/>
          </a:bodyPr>
          <a:lstStyle/>
          <a:p>
            <a:pPr algn="l">
              <a:buNone/>
            </a:pPr>
            <a:r>
              <a:rPr sz="900" b="0">
                <a:solidFill>
                  <a:srgbClr val="4E4B47"/>
                </a:solidFill>
                <a:latin typeface="DM Sans"/>
              </a:rPr>
              <a:t>COMEX</a:t>
            </a:r>
          </a:p>
        </p:txBody>
      </p:sp>
      <p:sp>
        <p:nvSpPr>
          <p:cNvPr id="39" name="Rectangle 38"/>
          <p:cNvSpPr/>
          <p:nvPr/>
        </p:nvSpPr>
        <p:spPr>
          <a:xfrm>
            <a:off x="4947430" y="3572524"/>
            <a:ext cx="1815749" cy="572926"/>
          </a:xfrm>
          <a:prstGeom prst="rect">
            <a:avLst/>
          </a:prstGeom>
          <a:solidFill>
            <a:srgbClr val="EDE7E0"/>
          </a:solidFill>
          <a:ln w="9525">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0" name="Rectangle 39"/>
          <p:cNvSpPr/>
          <p:nvPr/>
        </p:nvSpPr>
        <p:spPr>
          <a:xfrm>
            <a:off x="4947430" y="3572524"/>
            <a:ext cx="38360" cy="57292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TextBox 40"/>
          <p:cNvSpPr txBox="1"/>
          <p:nvPr/>
        </p:nvSpPr>
        <p:spPr>
          <a:xfrm>
            <a:off x="5062513" y="3592055"/>
            <a:ext cx="1623945" cy="449226"/>
          </a:xfrm>
          <a:prstGeom prst="rect">
            <a:avLst/>
          </a:prstGeom>
          <a:noFill/>
        </p:spPr>
        <p:txBody>
          <a:bodyPr wrap="square" anchor="ctr" lIns="25400" rIns="25400" tIns="12700" bIns="12700">
            <a:noAutofit/>
          </a:bodyPr>
          <a:lstStyle/>
          <a:p>
            <a:pPr algn="l">
              <a:buNone/>
            </a:pPr>
            <a:r>
              <a:rPr sz="1200" b="0">
                <a:solidFill>
                  <a:srgbClr val="221E19"/>
                </a:solidFill>
                <a:latin typeface="DM Sans"/>
              </a:rPr>
              <a:t>Capability decision</a:t>
            </a:r>
          </a:p>
        </p:txBody>
      </p:sp>
      <p:sp>
        <p:nvSpPr>
          <p:cNvPr id="42" name="TextBox 41::TC[ANCHOR]"/>
          <p:cNvSpPr txBox="1"/>
          <p:nvPr/>
        </p:nvSpPr>
        <p:spPr>
          <a:xfrm>
            <a:off x="5062513" y="4047792"/>
            <a:ext cx="1623945" cy="78126"/>
          </a:xfrm>
          <a:prstGeom prst="rect">
            <a:avLst/>
          </a:prstGeom>
          <a:noFill/>
        </p:spPr>
        <p:txBody>
          <a:bodyPr wrap="none" anchor="t" lIns="25400" rIns="25400" tIns="12700" bIns="12700">
            <a:noAutofit/>
          </a:bodyPr>
          <a:lstStyle/>
          <a:p>
            <a:pPr algn="l">
              <a:buNone/>
            </a:pPr>
            <a:r>
              <a:rPr sz="900" b="0">
                <a:solidFill>
                  <a:srgbClr val="4E4B47"/>
                </a:solidFill>
                <a:latin typeface="DM Sans"/>
              </a:rPr>
              <a:t>HR</a:t>
            </a:r>
          </a:p>
        </p:txBody>
      </p:sp>
      <p:sp>
        <p:nvSpPr>
          <p:cNvPr id="43" name="Rectangle 42"/>
          <p:cNvSpPr/>
          <p:nvPr/>
        </p:nvSpPr>
        <p:spPr>
          <a:xfrm>
            <a:off x="4947430" y="4184513"/>
            <a:ext cx="1815749" cy="572926"/>
          </a:xfrm>
          <a:prstGeom prst="rect">
            <a:avLst/>
          </a:prstGeom>
          <a:solidFill>
            <a:srgbClr val="EDE7E0"/>
          </a:solidFill>
          <a:ln w="9525">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4" name="Rectangle 43"/>
          <p:cNvSpPr/>
          <p:nvPr/>
        </p:nvSpPr>
        <p:spPr>
          <a:xfrm>
            <a:off x="4947430" y="4184513"/>
            <a:ext cx="38360" cy="57292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5" name="TextBox 44"/>
          <p:cNvSpPr txBox="1"/>
          <p:nvPr/>
        </p:nvSpPr>
        <p:spPr>
          <a:xfrm>
            <a:off x="5062513" y="4204045"/>
            <a:ext cx="1623945" cy="449226"/>
          </a:xfrm>
          <a:prstGeom prst="rect">
            <a:avLst/>
          </a:prstGeom>
          <a:noFill/>
        </p:spPr>
        <p:txBody>
          <a:bodyPr wrap="square" anchor="ctr" lIns="25400" rIns="25400" tIns="12700" bIns="12700">
            <a:noAutofit/>
          </a:bodyPr>
          <a:lstStyle/>
          <a:p>
            <a:pPr algn="l">
              <a:buNone/>
            </a:pPr>
            <a:r>
              <a:rPr sz="1200" b="0">
                <a:solidFill>
                  <a:srgbClr val="221E19"/>
                </a:solidFill>
                <a:latin typeface="DM Sans"/>
              </a:rPr>
              <a:t>Gate review</a:t>
            </a:r>
          </a:p>
        </p:txBody>
      </p:sp>
      <p:sp>
        <p:nvSpPr>
          <p:cNvPr id="46" name="TextBox 45::TC[ANCHOR]"/>
          <p:cNvSpPr txBox="1"/>
          <p:nvPr/>
        </p:nvSpPr>
        <p:spPr>
          <a:xfrm>
            <a:off x="5062513" y="4659782"/>
            <a:ext cx="1623945" cy="78126"/>
          </a:xfrm>
          <a:prstGeom prst="rect">
            <a:avLst/>
          </a:prstGeom>
          <a:noFill/>
        </p:spPr>
        <p:txBody>
          <a:bodyPr wrap="none" anchor="t" lIns="25400" rIns="25400" tIns="12700" bIns="12700">
            <a:noAutofit/>
          </a:bodyPr>
          <a:lstStyle/>
          <a:p>
            <a:pPr algn="l">
              <a:buNone/>
            </a:pPr>
            <a:r>
              <a:rPr sz="900" b="0">
                <a:solidFill>
                  <a:srgbClr val="4E4B47"/>
                </a:solidFill>
                <a:latin typeface="DM Sans"/>
              </a:rPr>
              <a:t>Board</a:t>
            </a:r>
          </a:p>
        </p:txBody>
      </p:sp>
      <p:cxnSp>
        <p:nvCxnSpPr>
          <p:cNvPr id="47" name="Connector 46"/>
          <p:cNvCxnSpPr/>
          <p:nvPr/>
        </p:nvCxnSpPr>
        <p:spPr>
          <a:xfrm>
            <a:off x="2911105" y="2761963"/>
            <a:ext cx="57542" cy="52084"/>
          </a:xfrm>
          <a:prstGeom prst="line">
            <a:avLst/>
          </a:prstGeom>
          <a:ln w="33020">
            <a:solidFill>
              <a:srgbClr val="8C6A3F"/>
            </a:solidFill>
          </a:ln>
          <a:effectLst/>
        </p:spPr>
        <p:style>
          <a:lnRef idx="2">
            <a:schemeClr val="accent1"/>
          </a:lnRef>
          <a:fillRef idx="0">
            <a:schemeClr val="accent1"/>
          </a:fillRef>
          <a:effectRef idx="1">
            <a:schemeClr val="accent1"/>
          </a:effectRef>
          <a:fontRef idx="minor">
            <a:schemeClr val="tx1"/>
          </a:fontRef>
        </p:style>
      </p:cxnSp>
      <p:cxnSp>
        <p:nvCxnSpPr>
          <p:cNvPr id="48" name="Connector 47"/>
          <p:cNvCxnSpPr/>
          <p:nvPr/>
        </p:nvCxnSpPr>
        <p:spPr>
          <a:xfrm flipH="1">
            <a:off x="2911105" y="2814047"/>
            <a:ext cx="57542" cy="52084"/>
          </a:xfrm>
          <a:prstGeom prst="line">
            <a:avLst/>
          </a:prstGeom>
          <a:ln w="33020">
            <a:solidFill>
              <a:srgbClr val="8C6A3F"/>
            </a:solidFill>
          </a:ln>
          <a:effectLst/>
        </p:spPr>
        <p:style>
          <a:lnRef idx="2">
            <a:schemeClr val="accent1"/>
          </a:lnRef>
          <a:fillRef idx="0">
            <a:schemeClr val="accent1"/>
          </a:fillRef>
          <a:effectRef idx="1">
            <a:schemeClr val="accent1"/>
          </a:effectRef>
          <a:fontRef idx="minor">
            <a:schemeClr val="tx1"/>
          </a:fontRef>
        </p:style>
      </p:cxnSp>
      <p:cxnSp>
        <p:nvCxnSpPr>
          <p:cNvPr id="49" name="Connector 48"/>
          <p:cNvCxnSpPr/>
          <p:nvPr/>
        </p:nvCxnSpPr>
        <p:spPr>
          <a:xfrm>
            <a:off x="4854725" y="2761963"/>
            <a:ext cx="57541" cy="52084"/>
          </a:xfrm>
          <a:prstGeom prst="line">
            <a:avLst/>
          </a:prstGeom>
          <a:ln w="33020">
            <a:solidFill>
              <a:srgbClr val="8C6A3F"/>
            </a:solidFill>
          </a:ln>
          <a:effectLst/>
        </p:spPr>
        <p:style>
          <a:lnRef idx="2">
            <a:schemeClr val="accent1"/>
          </a:lnRef>
          <a:fillRef idx="0">
            <a:schemeClr val="accent1"/>
          </a:fillRef>
          <a:effectRef idx="1">
            <a:schemeClr val="accent1"/>
          </a:effectRef>
          <a:fontRef idx="minor">
            <a:schemeClr val="tx1"/>
          </a:fontRef>
        </p:style>
      </p:cxnSp>
      <p:cxnSp>
        <p:nvCxnSpPr>
          <p:cNvPr id="50" name="Connector 49"/>
          <p:cNvCxnSpPr/>
          <p:nvPr/>
        </p:nvCxnSpPr>
        <p:spPr>
          <a:xfrm flipH="1">
            <a:off x="4854725" y="2814047"/>
            <a:ext cx="57541" cy="52084"/>
          </a:xfrm>
          <a:prstGeom prst="line">
            <a:avLst/>
          </a:prstGeom>
          <a:ln w="33020">
            <a:solidFill>
              <a:srgbClr val="8C6A3F"/>
            </a:solidFill>
          </a:ln>
          <a:effectLst/>
        </p:spPr>
        <p:style>
          <a:lnRef idx="2">
            <a:schemeClr val="accent1"/>
          </a:lnRef>
          <a:fillRef idx="0">
            <a:schemeClr val="accent1"/>
          </a:fillRef>
          <a:effectRef idx="1">
            <a:schemeClr val="accent1"/>
          </a:effectRef>
          <a:fontRef idx="minor">
            <a:schemeClr val="tx1"/>
          </a:fontRef>
        </p:style>
      </p:cxnSp>
      <p:sp>
        <p:nvSpPr>
          <p:cNvPr id="51" name="Rectangle 50::TC[T5|furniture]"/>
          <p:cNvSpPr/>
          <p:nvPr/>
        </p:nvSpPr>
        <p:spPr>
          <a:xfrm>
            <a:off x="612648" y="5294376"/>
            <a:ext cx="45720" cy="694944"/>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2" name="TextBox 51::TC[T3|narrative_accent#g1]"/>
          <p:cNvSpPr txBox="1"/>
          <p:nvPr/>
        </p:nvSpPr>
        <p:spPr>
          <a:xfrm>
            <a:off x="768096" y="5294376"/>
            <a:ext cx="6238036" cy="694944"/>
          </a:xfrm>
          <a:prstGeom prst="rect">
            <a:avLst/>
          </a:prstGeom>
          <a:noFill/>
        </p:spPr>
        <p:txBody>
          <a:bodyPr wrap="square" anchor="b" lIns="25400" rIns="25400" tIns="12700" bIns="12700">
            <a:noAutofit/>
          </a:bodyPr>
          <a:lstStyle/>
          <a:p>
            <a:pPr algn="l">
              <a:buNone/>
            </a:pPr>
            <a:r>
              <a:rPr sz="1300" b="1">
                <a:solidFill>
                  <a:srgbClr val="221E19"/>
                </a:solidFill>
                <a:latin typeface="DM Sans"/>
              </a:rPr>
              <a:t>→  Sequencing is set by the pilot commitment — everything before it is arranged to make that decision as informed and as reversible as it can be</a:t>
            </a:r>
          </a:p>
        </p:txBody>
      </p:sp>
      <p:sp>
        <p:nvSpPr>
          <p:cNvPr id="53" name="Rectangle 52::TC[T5|furniture]"/>
          <p:cNvSpPr/>
          <p:nvPr/>
        </p:nvSpPr>
        <p:spPr>
          <a:xfrm>
            <a:off x="7189012" y="160020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4" name="Rectangle 53::TC[T5|furniture]"/>
          <p:cNvSpPr/>
          <p:nvPr/>
        </p:nvSpPr>
        <p:spPr>
          <a:xfrm>
            <a:off x="7189012" y="160020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5" name="TextBox 54::TC[T3|neutral]"/>
          <p:cNvSpPr txBox="1"/>
          <p:nvPr/>
        </p:nvSpPr>
        <p:spPr>
          <a:xfrm>
            <a:off x="7335316" y="171907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WHY IT IS BUILT BACKWARDS</a:t>
            </a:r>
          </a:p>
        </p:txBody>
      </p:sp>
      <p:sp>
        <p:nvSpPr>
          <p:cNvPr id="56" name="TextBox 55::TC[T4|neutral]"/>
          <p:cNvSpPr txBox="1"/>
          <p:nvPr/>
        </p:nvSpPr>
        <p:spPr>
          <a:xfrm>
            <a:off x="7335316" y="207568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The pilot commitment is the first spend that cannot be undone.</a:t>
            </a:r>
          </a:p>
        </p:txBody>
      </p:sp>
      <p:sp>
        <p:nvSpPr>
          <p:cNvPr id="57" name="TextBox 56::TC[T4|neutral]"/>
          <p:cNvSpPr txBox="1"/>
          <p:nvPr/>
        </p:nvSpPr>
        <p:spPr>
          <a:xfrm>
            <a:off x="7335316" y="262737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Grid access is a queue; position in it is not recoverable later.</a:t>
            </a:r>
          </a:p>
        </p:txBody>
      </p:sp>
      <p:sp>
        <p:nvSpPr>
          <p:cNvPr id="58" name="TextBox 57::TC[T4|neutral]"/>
          <p:cNvSpPr txBox="1"/>
          <p:nvPr/>
        </p:nvSpPr>
        <p:spPr>
          <a:xfrm>
            <a:off x="7335316" y="317906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The baseline starts early, so there is a before to read against.</a:t>
            </a:r>
          </a:p>
        </p:txBody>
      </p:sp>
      <p:sp>
        <p:nvSpPr>
          <p:cNvPr id="59" name="Rectangle 58::TC[T5|furniture]"/>
          <p:cNvSpPr/>
          <p:nvPr/>
        </p:nvSpPr>
        <p:spPr>
          <a:xfrm>
            <a:off x="7189012" y="393192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0" name="Rectangle 59::TC[T5|furniture]"/>
          <p:cNvSpPr/>
          <p:nvPr/>
        </p:nvSpPr>
        <p:spPr>
          <a:xfrm>
            <a:off x="7189012" y="393192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1" name="TextBox 60::TC[T3|neutral]"/>
          <p:cNvSpPr txBox="1"/>
          <p:nvPr/>
        </p:nvSpPr>
        <p:spPr>
          <a:xfrm>
            <a:off x="7335316" y="405079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WHAT COMES WITH THE PLAN</a:t>
            </a:r>
          </a:p>
        </p:txBody>
      </p:sp>
      <p:sp>
        <p:nvSpPr>
          <p:cNvPr id="62" name="TextBox 61::TC[T4|neutral]"/>
          <p:cNvSpPr txBox="1"/>
          <p:nvPr/>
        </p:nvSpPr>
        <p:spPr>
          <a:xfrm>
            <a:off x="7335316" y="440740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Named owners mapped onto functions Verdal already has.</a:t>
            </a:r>
          </a:p>
        </p:txBody>
      </p:sp>
      <p:sp>
        <p:nvSpPr>
          <p:cNvPr id="63" name="TextBox 62::TC[T4|neutral]"/>
          <p:cNvSpPr txBox="1"/>
          <p:nvPr/>
        </p:nvSpPr>
        <p:spPr>
          <a:xfrm>
            <a:off x="7335316" y="495909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A risk register with kill criteria: stopping is a planned outcome.</a:t>
            </a:r>
          </a:p>
        </p:txBody>
      </p:sp>
      <p:sp>
        <p:nvSpPr>
          <p:cNvPr id="64" name="TextBox 63::TC[T4|neutral]"/>
          <p:cNvSpPr txBox="1"/>
          <p:nvPr/>
        </p:nvSpPr>
        <p:spPr>
          <a:xfrm>
            <a:off x="7335316" y="551078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A capability decision point: hire, contract or partner.</a:t>
            </a:r>
          </a:p>
        </p:txBody>
      </p:sp>
      <p:sp>
        <p:nvSpPr>
          <p:cNvPr id="65" name="TextBox 64::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 our plan design, July 2026. Actions indicative and refined against the WP5 recommendation.</a:t>
            </a:r>
          </a:p>
        </p:txBody>
      </p:sp>
    </p:spTree>
  </p:cSld>
  <p:clrMapOvr>
    <a:masterClrMapping/>
  </p:clrMapOvr>
</p:sld>
</file>

<file path=ppt/slides/slide18.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 Placeholder 1::TC[T4|neutral]"/>
          <p:cNvSpPr>
            <a:spLocks noGrp="1"/>
          </p:cNvSpPr>
          <p:nvPr>
            <p:ph type="body" idx="1"/>
          </p:nvPr>
        </p:nvSpPr>
        <p:spPr/>
        <p:txBody>
          <a:bodyPr/>
          <a:lstStyle/>
          <a:p>
            <a:pPr>
              <a:buNone/>
            </a:pPr>
            <a:r>
              <a:t>03</a:t>
            </a:r>
          </a:p>
        </p:txBody>
      </p:sp>
      <p:sp>
        <p:nvSpPr>
          <p:cNvPr id="3" name="Title 2::TC[T2|neutral]"/>
          <p:cNvSpPr>
            <a:spLocks noGrp="1"/>
          </p:cNvSpPr>
          <p:nvPr>
            <p:ph type="title"/>
          </p:nvPr>
        </p:nvSpPr>
        <p:spPr/>
        <p:txBody>
          <a:bodyPr/>
          <a:lstStyle/>
          <a:p>
            <a:pPr algn="l">
              <a:buNone/>
            </a:pPr>
            <a:r>
              <a:t>How it runs, and what it costs</a:t>
            </a:r>
          </a:p>
        </p:txBody>
      </p:sp>
      <p:sp>
        <p:nvSpPr>
          <p:cNvPr id="4" name="Text Placeholder 3::TC[T4|neutral]"/>
          <p:cNvSpPr>
            <a:spLocks noGrp="1"/>
          </p:cNvSpPr>
          <p:nvPr>
            <p:ph type="body" idx="2"/>
          </p:nvPr>
        </p:nvSpPr>
        <p:spPr/>
        <p:txBody>
          <a:bodyPr/>
          <a:lstStyle/>
          <a:p>
            <a:pPr>
              <a:buNone/>
            </a:pPr>
            <a:r>
              <a:t>Gaps, timetable, who is bidding, and the offer</a:t>
            </a:r>
          </a:p>
        </p:txBody>
      </p:sp>
    </p:spTree>
  </p:cSld>
  <p:clrMapOvr>
    <a:masterClrMapping/>
  </p:clrMapOvr>
</p:sld>
</file>

<file path=ppt/slides/slide19.xml><?xml version="1.0" encoding="utf-8"?>
<p:sld xmlns:a="http://schemas.openxmlformats.org/drawingml/2006/main" xmlns:p="http://schemas.openxmlformats.org/presentationml/2006/main" xmlns:r="http://schemas.openxmlformats.org/officeDocument/2006/relationships">
  <p:cSld name="TCZONE[0.670,2.070,6.992,3.79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Four of the six material gaps close on data you already own — </a:t>
            </a:r>
            <a:r>
              <a:rPr sz="2200" b="0" i="1">
                <a:solidFill>
                  <a:srgbClr val="8C6A3F"/>
                </a:solidFill>
                <a:latin typeface="Instrument Serif"/>
              </a:rPr>
              <a:t>the one that moves the answer most closes on none</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DELIVERY — GAPS</a:t>
            </a:r>
          </a:p>
        </p:txBody>
      </p:sp>
      <p:sp>
        <p:nvSpPr>
          <p:cNvPr id="4" name="TextBox 3::TC[T3|neutral]"/>
          <p:cNvSpPr txBox="1"/>
          <p:nvPr/>
        </p:nvSpPr>
        <p:spPr>
          <a:xfrm>
            <a:off x="612648" y="1600200"/>
            <a:ext cx="6393484" cy="237744"/>
          </a:xfrm>
          <a:prstGeom prst="rect">
            <a:avLst/>
          </a:prstGeom>
          <a:noFill/>
        </p:spPr>
        <p:txBody>
          <a:bodyPr wrap="none" anchor="t" lIns="25400" rIns="25400" tIns="12700" bIns="12700">
            <a:noAutofit/>
          </a:bodyPr>
          <a:lstStyle/>
          <a:p>
            <a:pPr algn="l">
              <a:buNone/>
            </a:pPr>
            <a:r>
              <a:rPr sz="1100" b="1">
                <a:solidFill>
                  <a:srgbClr val="221E19"/>
                </a:solidFill>
                <a:latin typeface="DM Sans"/>
              </a:rPr>
              <a:t>SIX EVIDENCE GAPS BY EFFECT, CLOSABILITY AND ROUTE</a:t>
            </a:r>
          </a:p>
        </p:txBody>
      </p:sp>
      <p:sp>
        <p:nvSpPr>
          <p:cNvPr id="5" name="Rectangle 4"/>
          <p:cNvSpPr/>
          <p:nvPr/>
        </p:nvSpPr>
        <p:spPr>
          <a:xfrm>
            <a:off x="1252728" y="2048758"/>
            <a:ext cx="5113324" cy="502920"/>
          </a:xfrm>
          <a:prstGeom prst="rect">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1252728" y="2551678"/>
            <a:ext cx="5113324" cy="3657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417319" y="2121910"/>
            <a:ext cx="1592326" cy="374904"/>
          </a:xfrm>
          <a:prstGeom prst="rect">
            <a:avLst/>
          </a:prstGeom>
          <a:noFill/>
        </p:spPr>
        <p:txBody>
          <a:bodyPr wrap="none" anchor="ctr" lIns="25400" rIns="25400" tIns="12700" bIns="12700">
            <a:noAutofit/>
          </a:bodyPr>
          <a:lstStyle/>
          <a:p>
            <a:pPr algn="l">
              <a:buNone/>
            </a:pPr>
            <a:r>
              <a:rPr sz="1000" b="1">
                <a:solidFill>
                  <a:srgbClr val="FFFFFF"/>
                </a:solidFill>
                <a:latin typeface="DM Sans"/>
              </a:rPr>
              <a:t>Evidence gap</a:t>
            </a:r>
          </a:p>
        </p:txBody>
      </p:sp>
      <p:sp>
        <p:nvSpPr>
          <p:cNvPr id="8" name="TextBox 7"/>
          <p:cNvSpPr txBox="1"/>
          <p:nvPr/>
        </p:nvSpPr>
        <p:spPr>
          <a:xfrm>
            <a:off x="3174238" y="2121910"/>
            <a:ext cx="1063938" cy="374904"/>
          </a:xfrm>
          <a:prstGeom prst="rect">
            <a:avLst/>
          </a:prstGeom>
          <a:noFill/>
        </p:spPr>
        <p:txBody>
          <a:bodyPr wrap="none" anchor="ctr" lIns="25400" rIns="25400" tIns="12700" bIns="12700">
            <a:noAutofit/>
          </a:bodyPr>
          <a:lstStyle/>
          <a:p>
            <a:pPr algn="ctr">
              <a:buNone/>
            </a:pPr>
            <a:r>
              <a:rPr sz="1000" b="1">
                <a:solidFill>
                  <a:srgbClr val="FFFFFF"/>
                </a:solidFill>
                <a:latin typeface="DM Sans"/>
              </a:rPr>
              <a:t>Effect</a:t>
            </a:r>
          </a:p>
        </p:txBody>
      </p:sp>
      <p:sp>
        <p:nvSpPr>
          <p:cNvPr id="9" name="TextBox 8"/>
          <p:cNvSpPr txBox="1"/>
          <p:nvPr/>
        </p:nvSpPr>
        <p:spPr>
          <a:xfrm>
            <a:off x="4238176" y="2121910"/>
            <a:ext cx="1063938" cy="374904"/>
          </a:xfrm>
          <a:prstGeom prst="rect">
            <a:avLst/>
          </a:prstGeom>
          <a:noFill/>
        </p:spPr>
        <p:txBody>
          <a:bodyPr wrap="none" anchor="ctr" lIns="25400" rIns="25400" tIns="12700" bIns="12700">
            <a:noAutofit/>
          </a:bodyPr>
          <a:lstStyle/>
          <a:p>
            <a:pPr algn="ctr">
              <a:buNone/>
            </a:pPr>
            <a:r>
              <a:rPr sz="1000" b="1">
                <a:solidFill>
                  <a:srgbClr val="FFFFFF"/>
                </a:solidFill>
                <a:latin typeface="DM Sans"/>
              </a:rPr>
              <a:t>Yours</a:t>
            </a:r>
          </a:p>
        </p:txBody>
      </p:sp>
      <p:sp>
        <p:nvSpPr>
          <p:cNvPr id="10" name="TextBox 9"/>
          <p:cNvSpPr txBox="1"/>
          <p:nvPr/>
        </p:nvSpPr>
        <p:spPr>
          <a:xfrm>
            <a:off x="5302114" y="2121910"/>
            <a:ext cx="1063938" cy="374904"/>
          </a:xfrm>
          <a:prstGeom prst="rect">
            <a:avLst/>
          </a:prstGeom>
          <a:noFill/>
        </p:spPr>
        <p:txBody>
          <a:bodyPr wrap="none" anchor="ctr" lIns="25400" rIns="25400" tIns="12700" bIns="12700">
            <a:noAutofit/>
          </a:bodyPr>
          <a:lstStyle/>
          <a:p>
            <a:pPr algn="ctr">
              <a:buNone/>
            </a:pPr>
            <a:r>
              <a:rPr sz="1000" b="1">
                <a:solidFill>
                  <a:srgbClr val="FFFFFF"/>
                </a:solidFill>
                <a:latin typeface="DM Sans"/>
              </a:rPr>
              <a:t>Route</a:t>
            </a:r>
          </a:p>
        </p:txBody>
      </p:sp>
      <p:sp>
        <p:nvSpPr>
          <p:cNvPr id="11" name="Rectangle 10"/>
          <p:cNvSpPr/>
          <p:nvPr/>
        </p:nvSpPr>
        <p:spPr>
          <a:xfrm>
            <a:off x="1252728" y="2551678"/>
            <a:ext cx="5113324" cy="40615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 name="TextBox 11"/>
          <p:cNvSpPr txBox="1"/>
          <p:nvPr/>
        </p:nvSpPr>
        <p:spPr>
          <a:xfrm>
            <a:off x="1417319" y="2551678"/>
            <a:ext cx="1702054" cy="406154"/>
          </a:xfrm>
          <a:prstGeom prst="rect">
            <a:avLst/>
          </a:prstGeom>
          <a:noFill/>
        </p:spPr>
        <p:txBody>
          <a:bodyPr wrap="none" anchor="ctr" lIns="25400" rIns="25400" tIns="12700" bIns="12700">
            <a:noAutofit/>
          </a:bodyPr>
          <a:lstStyle/>
          <a:p>
            <a:pPr algn="l">
              <a:buNone/>
            </a:pPr>
            <a:r>
              <a:rPr sz="1050" b="0">
                <a:solidFill>
                  <a:srgbClr val="221E19"/>
                </a:solidFill>
                <a:latin typeface="DM Sans"/>
              </a:rPr>
              <a:t>Metered throughput</a:t>
            </a:r>
          </a:p>
        </p:txBody>
      </p:sp>
      <p:sp>
        <p:nvSpPr>
          <p:cNvPr id="13" name="Oval 12"/>
          <p:cNvSpPr/>
          <p:nvPr/>
        </p:nvSpPr>
        <p:spPr>
          <a:xfrm>
            <a:off x="3514183" y="2727324"/>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Oval 13"/>
          <p:cNvSpPr/>
          <p:nvPr/>
        </p:nvSpPr>
        <p:spPr>
          <a:xfrm>
            <a:off x="3596479" y="2727324"/>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Oval 14"/>
          <p:cNvSpPr/>
          <p:nvPr/>
        </p:nvSpPr>
        <p:spPr>
          <a:xfrm>
            <a:off x="3678775" y="2727324"/>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Oval 15"/>
          <p:cNvSpPr/>
          <p:nvPr/>
        </p:nvSpPr>
        <p:spPr>
          <a:xfrm>
            <a:off x="3761071" y="2727324"/>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3843367" y="2727324"/>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Oval 17"/>
          <p:cNvSpPr/>
          <p:nvPr/>
        </p:nvSpPr>
        <p:spPr>
          <a:xfrm>
            <a:off x="4578121" y="2727324"/>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660417" y="2727324"/>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Oval 19"/>
          <p:cNvSpPr/>
          <p:nvPr/>
        </p:nvSpPr>
        <p:spPr>
          <a:xfrm>
            <a:off x="4742713" y="2727324"/>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Oval 20"/>
          <p:cNvSpPr/>
          <p:nvPr/>
        </p:nvSpPr>
        <p:spPr>
          <a:xfrm>
            <a:off x="4825009" y="2727324"/>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Oval 21"/>
          <p:cNvSpPr/>
          <p:nvPr/>
        </p:nvSpPr>
        <p:spPr>
          <a:xfrm>
            <a:off x="4907305" y="2727324"/>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TextBox 22"/>
          <p:cNvSpPr txBox="1"/>
          <p:nvPr/>
        </p:nvSpPr>
        <p:spPr>
          <a:xfrm>
            <a:off x="5356978" y="2551678"/>
            <a:ext cx="954210" cy="406154"/>
          </a:xfrm>
          <a:prstGeom prst="rect">
            <a:avLst/>
          </a:prstGeom>
          <a:noFill/>
        </p:spPr>
        <p:txBody>
          <a:bodyPr wrap="none" anchor="ctr" lIns="25400" rIns="25400" tIns="12700" bIns="12700">
            <a:noAutofit/>
          </a:bodyPr>
          <a:lstStyle/>
          <a:p>
            <a:pPr algn="ctr">
              <a:buNone/>
            </a:pPr>
            <a:r>
              <a:rPr sz="1000" b="0">
                <a:solidFill>
                  <a:srgbClr val="221E19"/>
                </a:solidFill>
                <a:latin typeface="DM Sans"/>
              </a:rPr>
              <a:t>Day 1</a:t>
            </a:r>
          </a:p>
        </p:txBody>
      </p:sp>
      <p:sp>
        <p:nvSpPr>
          <p:cNvPr id="24" name="Rectangle 23"/>
          <p:cNvSpPr/>
          <p:nvPr/>
        </p:nvSpPr>
        <p:spPr>
          <a:xfrm>
            <a:off x="1252728" y="2957833"/>
            <a:ext cx="5113324" cy="406154"/>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
          <p:cNvSpPr txBox="1"/>
          <p:nvPr/>
        </p:nvSpPr>
        <p:spPr>
          <a:xfrm>
            <a:off x="1417319" y="2957833"/>
            <a:ext cx="1702054" cy="406154"/>
          </a:xfrm>
          <a:prstGeom prst="rect">
            <a:avLst/>
          </a:prstGeom>
          <a:noFill/>
        </p:spPr>
        <p:txBody>
          <a:bodyPr wrap="none" anchor="ctr" lIns="25400" rIns="25400" tIns="12700" bIns="12700">
            <a:noAutofit/>
          </a:bodyPr>
          <a:lstStyle/>
          <a:p>
            <a:pPr algn="l">
              <a:buNone/>
            </a:pPr>
            <a:r>
              <a:rPr sz="1050" b="0">
                <a:solidFill>
                  <a:srgbClr val="221E19"/>
                </a:solidFill>
                <a:latin typeface="DM Sans"/>
              </a:rPr>
              <a:t>Arrival SoC</a:t>
            </a:r>
          </a:p>
        </p:txBody>
      </p:sp>
      <p:sp>
        <p:nvSpPr>
          <p:cNvPr id="26" name="Oval 25"/>
          <p:cNvSpPr/>
          <p:nvPr/>
        </p:nvSpPr>
        <p:spPr>
          <a:xfrm>
            <a:off x="3514183" y="3133478"/>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3596479" y="3133478"/>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Oval 27"/>
          <p:cNvSpPr/>
          <p:nvPr/>
        </p:nvSpPr>
        <p:spPr>
          <a:xfrm>
            <a:off x="3678775" y="3133478"/>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3761071" y="3133478"/>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Oval 29"/>
          <p:cNvSpPr/>
          <p:nvPr/>
        </p:nvSpPr>
        <p:spPr>
          <a:xfrm>
            <a:off x="3843367" y="3133478"/>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Oval 30"/>
          <p:cNvSpPr/>
          <p:nvPr/>
        </p:nvSpPr>
        <p:spPr>
          <a:xfrm>
            <a:off x="4578121" y="3133478"/>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Oval 31"/>
          <p:cNvSpPr/>
          <p:nvPr/>
        </p:nvSpPr>
        <p:spPr>
          <a:xfrm>
            <a:off x="4660417" y="3133478"/>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Oval 32"/>
          <p:cNvSpPr/>
          <p:nvPr/>
        </p:nvSpPr>
        <p:spPr>
          <a:xfrm>
            <a:off x="4742713" y="3133478"/>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Oval 33"/>
          <p:cNvSpPr/>
          <p:nvPr/>
        </p:nvSpPr>
        <p:spPr>
          <a:xfrm>
            <a:off x="4825009" y="3133478"/>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Oval 34"/>
          <p:cNvSpPr/>
          <p:nvPr/>
        </p:nvSpPr>
        <p:spPr>
          <a:xfrm>
            <a:off x="4907305" y="3133478"/>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TextBox 35"/>
          <p:cNvSpPr txBox="1"/>
          <p:nvPr/>
        </p:nvSpPr>
        <p:spPr>
          <a:xfrm>
            <a:off x="5356978" y="2957833"/>
            <a:ext cx="954210" cy="406154"/>
          </a:xfrm>
          <a:prstGeom prst="rect">
            <a:avLst/>
          </a:prstGeom>
          <a:noFill/>
        </p:spPr>
        <p:txBody>
          <a:bodyPr wrap="none" anchor="ctr" lIns="25400" rIns="25400" tIns="12700" bIns="12700">
            <a:noAutofit/>
          </a:bodyPr>
          <a:lstStyle/>
          <a:p>
            <a:pPr algn="ctr">
              <a:buNone/>
            </a:pPr>
            <a:r>
              <a:rPr sz="1000" b="0">
                <a:solidFill>
                  <a:srgbClr val="221E19"/>
                </a:solidFill>
                <a:latin typeface="DM Sans"/>
              </a:rPr>
              <a:t>Day 1</a:t>
            </a:r>
          </a:p>
        </p:txBody>
      </p:sp>
      <p:sp>
        <p:nvSpPr>
          <p:cNvPr id="37" name="Rectangle 36"/>
          <p:cNvSpPr/>
          <p:nvPr/>
        </p:nvSpPr>
        <p:spPr>
          <a:xfrm>
            <a:off x="1252728" y="3363988"/>
            <a:ext cx="5113324" cy="40615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8" name="TextBox 37"/>
          <p:cNvSpPr txBox="1"/>
          <p:nvPr/>
        </p:nvSpPr>
        <p:spPr>
          <a:xfrm>
            <a:off x="1417319" y="3363988"/>
            <a:ext cx="1702054" cy="406154"/>
          </a:xfrm>
          <a:prstGeom prst="rect">
            <a:avLst/>
          </a:prstGeom>
          <a:noFill/>
        </p:spPr>
        <p:txBody>
          <a:bodyPr wrap="none" anchor="ctr" lIns="25400" rIns="25400" tIns="12700" bIns="12700">
            <a:noAutofit/>
          </a:bodyPr>
          <a:lstStyle/>
          <a:p>
            <a:pPr algn="l">
              <a:buNone/>
            </a:pPr>
            <a:r>
              <a:rPr sz="1050" b="0">
                <a:solidFill>
                  <a:srgbClr val="221E19"/>
                </a:solidFill>
                <a:latin typeface="DM Sans"/>
              </a:rPr>
              <a:t>Time parked</a:t>
            </a:r>
          </a:p>
        </p:txBody>
      </p:sp>
      <p:sp>
        <p:nvSpPr>
          <p:cNvPr id="39" name="Oval 38"/>
          <p:cNvSpPr/>
          <p:nvPr/>
        </p:nvSpPr>
        <p:spPr>
          <a:xfrm>
            <a:off x="3514183" y="3539633"/>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0" name="Oval 39"/>
          <p:cNvSpPr/>
          <p:nvPr/>
        </p:nvSpPr>
        <p:spPr>
          <a:xfrm>
            <a:off x="3596479" y="3539633"/>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Oval 40"/>
          <p:cNvSpPr/>
          <p:nvPr/>
        </p:nvSpPr>
        <p:spPr>
          <a:xfrm>
            <a:off x="3678775" y="3539633"/>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2" name="Oval 41"/>
          <p:cNvSpPr/>
          <p:nvPr/>
        </p:nvSpPr>
        <p:spPr>
          <a:xfrm>
            <a:off x="3761071" y="3539633"/>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3" name="Oval 42"/>
          <p:cNvSpPr/>
          <p:nvPr/>
        </p:nvSpPr>
        <p:spPr>
          <a:xfrm>
            <a:off x="3843367" y="3539633"/>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4" name="Oval 43"/>
          <p:cNvSpPr/>
          <p:nvPr/>
        </p:nvSpPr>
        <p:spPr>
          <a:xfrm>
            <a:off x="4578121" y="3539633"/>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5" name="Oval 44"/>
          <p:cNvSpPr/>
          <p:nvPr/>
        </p:nvSpPr>
        <p:spPr>
          <a:xfrm>
            <a:off x="4660417" y="3539633"/>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6" name="Oval 45"/>
          <p:cNvSpPr/>
          <p:nvPr/>
        </p:nvSpPr>
        <p:spPr>
          <a:xfrm>
            <a:off x="4742713" y="3539633"/>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7" name="Oval 46"/>
          <p:cNvSpPr/>
          <p:nvPr/>
        </p:nvSpPr>
        <p:spPr>
          <a:xfrm>
            <a:off x="4825009" y="3539633"/>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8" name="Oval 47"/>
          <p:cNvSpPr/>
          <p:nvPr/>
        </p:nvSpPr>
        <p:spPr>
          <a:xfrm>
            <a:off x="4907305" y="3539633"/>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9" name="TextBox 48"/>
          <p:cNvSpPr txBox="1"/>
          <p:nvPr/>
        </p:nvSpPr>
        <p:spPr>
          <a:xfrm>
            <a:off x="5356978" y="3363988"/>
            <a:ext cx="954210" cy="406154"/>
          </a:xfrm>
          <a:prstGeom prst="rect">
            <a:avLst/>
          </a:prstGeom>
          <a:noFill/>
        </p:spPr>
        <p:txBody>
          <a:bodyPr wrap="none" anchor="ctr" lIns="25400" rIns="25400" tIns="12700" bIns="12700">
            <a:noAutofit/>
          </a:bodyPr>
          <a:lstStyle/>
          <a:p>
            <a:pPr algn="ctr">
              <a:buNone/>
            </a:pPr>
            <a:r>
              <a:rPr sz="1000" b="0">
                <a:solidFill>
                  <a:srgbClr val="221E19"/>
                </a:solidFill>
                <a:latin typeface="DM Sans"/>
              </a:rPr>
              <a:t>M1</a:t>
            </a:r>
          </a:p>
        </p:txBody>
      </p:sp>
      <p:sp>
        <p:nvSpPr>
          <p:cNvPr id="50" name="Rectangle 49"/>
          <p:cNvSpPr/>
          <p:nvPr/>
        </p:nvSpPr>
        <p:spPr>
          <a:xfrm>
            <a:off x="1252728" y="3770142"/>
            <a:ext cx="5113324" cy="406154"/>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1" name="TextBox 50"/>
          <p:cNvSpPr txBox="1"/>
          <p:nvPr/>
        </p:nvSpPr>
        <p:spPr>
          <a:xfrm>
            <a:off x="1417319" y="3770142"/>
            <a:ext cx="1702054" cy="406154"/>
          </a:xfrm>
          <a:prstGeom prst="rect">
            <a:avLst/>
          </a:prstGeom>
          <a:noFill/>
        </p:spPr>
        <p:txBody>
          <a:bodyPr wrap="none" anchor="ctr" lIns="25400" rIns="25400" tIns="12700" bIns="12700">
            <a:noAutofit/>
          </a:bodyPr>
          <a:lstStyle/>
          <a:p>
            <a:pPr algn="l">
              <a:buNone/>
            </a:pPr>
            <a:r>
              <a:rPr sz="1050" b="0">
                <a:solidFill>
                  <a:srgbClr val="221E19"/>
                </a:solidFill>
                <a:latin typeface="DM Sans"/>
              </a:rPr>
              <a:t>Concession terms</a:t>
            </a:r>
          </a:p>
        </p:txBody>
      </p:sp>
      <p:sp>
        <p:nvSpPr>
          <p:cNvPr id="52" name="Oval 51"/>
          <p:cNvSpPr/>
          <p:nvPr/>
        </p:nvSpPr>
        <p:spPr>
          <a:xfrm>
            <a:off x="3514183" y="3945788"/>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3" name="Oval 52"/>
          <p:cNvSpPr/>
          <p:nvPr/>
        </p:nvSpPr>
        <p:spPr>
          <a:xfrm>
            <a:off x="3596479" y="3945788"/>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4" name="Oval 53"/>
          <p:cNvSpPr/>
          <p:nvPr/>
        </p:nvSpPr>
        <p:spPr>
          <a:xfrm>
            <a:off x="3678775" y="3945788"/>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5" name="Oval 54"/>
          <p:cNvSpPr/>
          <p:nvPr/>
        </p:nvSpPr>
        <p:spPr>
          <a:xfrm>
            <a:off x="3761071" y="3945788"/>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6" name="Oval 55"/>
          <p:cNvSpPr/>
          <p:nvPr/>
        </p:nvSpPr>
        <p:spPr>
          <a:xfrm>
            <a:off x="3843367" y="3945788"/>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7" name="Oval 56"/>
          <p:cNvSpPr/>
          <p:nvPr/>
        </p:nvSpPr>
        <p:spPr>
          <a:xfrm>
            <a:off x="4578121" y="3945788"/>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8" name="Oval 57"/>
          <p:cNvSpPr/>
          <p:nvPr/>
        </p:nvSpPr>
        <p:spPr>
          <a:xfrm>
            <a:off x="4660417" y="3945788"/>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9" name="Oval 58"/>
          <p:cNvSpPr/>
          <p:nvPr/>
        </p:nvSpPr>
        <p:spPr>
          <a:xfrm>
            <a:off x="4742713" y="3945788"/>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0" name="Oval 59"/>
          <p:cNvSpPr/>
          <p:nvPr/>
        </p:nvSpPr>
        <p:spPr>
          <a:xfrm>
            <a:off x="4825009" y="3945788"/>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1" name="Oval 60"/>
          <p:cNvSpPr/>
          <p:nvPr/>
        </p:nvSpPr>
        <p:spPr>
          <a:xfrm>
            <a:off x="4907305" y="3945788"/>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2" name="TextBox 61"/>
          <p:cNvSpPr txBox="1"/>
          <p:nvPr/>
        </p:nvSpPr>
        <p:spPr>
          <a:xfrm>
            <a:off x="5356978" y="3770142"/>
            <a:ext cx="954210" cy="406154"/>
          </a:xfrm>
          <a:prstGeom prst="rect">
            <a:avLst/>
          </a:prstGeom>
          <a:noFill/>
        </p:spPr>
        <p:txBody>
          <a:bodyPr wrap="none" anchor="ctr" lIns="25400" rIns="25400" tIns="12700" bIns="12700">
            <a:noAutofit/>
          </a:bodyPr>
          <a:lstStyle/>
          <a:p>
            <a:pPr algn="ctr">
              <a:buNone/>
            </a:pPr>
            <a:r>
              <a:rPr sz="1000" b="0">
                <a:solidFill>
                  <a:srgbClr val="221E19"/>
                </a:solidFill>
                <a:latin typeface="DM Sans"/>
              </a:rPr>
              <a:t>M2</a:t>
            </a:r>
          </a:p>
        </p:txBody>
      </p:sp>
      <p:sp>
        <p:nvSpPr>
          <p:cNvPr id="63" name="Rectangle 62"/>
          <p:cNvSpPr/>
          <p:nvPr/>
        </p:nvSpPr>
        <p:spPr>
          <a:xfrm>
            <a:off x="1252728" y="4176297"/>
            <a:ext cx="5113324" cy="406154"/>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4" name="TextBox 63"/>
          <p:cNvSpPr txBox="1"/>
          <p:nvPr/>
        </p:nvSpPr>
        <p:spPr>
          <a:xfrm>
            <a:off x="1417319" y="4176297"/>
            <a:ext cx="1702054" cy="406154"/>
          </a:xfrm>
          <a:prstGeom prst="rect">
            <a:avLst/>
          </a:prstGeom>
          <a:noFill/>
        </p:spPr>
        <p:txBody>
          <a:bodyPr wrap="none" anchor="ctr" lIns="25400" rIns="25400" tIns="12700" bIns="12700">
            <a:noAutofit/>
          </a:bodyPr>
          <a:lstStyle/>
          <a:p>
            <a:pPr algn="l">
              <a:buNone/>
            </a:pPr>
            <a:r>
              <a:rPr sz="1050" b="0">
                <a:solidFill>
                  <a:srgbClr val="221E19"/>
                </a:solidFill>
                <a:latin typeface="DM Sans"/>
              </a:rPr>
              <a:t>Peer economics</a:t>
            </a:r>
          </a:p>
        </p:txBody>
      </p:sp>
      <p:sp>
        <p:nvSpPr>
          <p:cNvPr id="65" name="Oval 64"/>
          <p:cNvSpPr/>
          <p:nvPr/>
        </p:nvSpPr>
        <p:spPr>
          <a:xfrm>
            <a:off x="3514183" y="4351943"/>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6" name="Oval 65"/>
          <p:cNvSpPr/>
          <p:nvPr/>
        </p:nvSpPr>
        <p:spPr>
          <a:xfrm>
            <a:off x="3596479" y="4351943"/>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7" name="Oval 66"/>
          <p:cNvSpPr/>
          <p:nvPr/>
        </p:nvSpPr>
        <p:spPr>
          <a:xfrm>
            <a:off x="3678775" y="4351943"/>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8" name="Oval 67"/>
          <p:cNvSpPr/>
          <p:nvPr/>
        </p:nvSpPr>
        <p:spPr>
          <a:xfrm>
            <a:off x="3761071" y="4351943"/>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9" name="Oval 68"/>
          <p:cNvSpPr/>
          <p:nvPr/>
        </p:nvSpPr>
        <p:spPr>
          <a:xfrm>
            <a:off x="3843367" y="4351943"/>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0" name="Oval 69"/>
          <p:cNvSpPr/>
          <p:nvPr/>
        </p:nvSpPr>
        <p:spPr>
          <a:xfrm>
            <a:off x="4578121" y="4351943"/>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1" name="Oval 70"/>
          <p:cNvSpPr/>
          <p:nvPr/>
        </p:nvSpPr>
        <p:spPr>
          <a:xfrm>
            <a:off x="4660417" y="4351943"/>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2" name="Oval 71"/>
          <p:cNvSpPr/>
          <p:nvPr/>
        </p:nvSpPr>
        <p:spPr>
          <a:xfrm>
            <a:off x="4742713" y="4351943"/>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3" name="Oval 72"/>
          <p:cNvSpPr/>
          <p:nvPr/>
        </p:nvSpPr>
        <p:spPr>
          <a:xfrm>
            <a:off x="4825009" y="4351943"/>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4" name="Oval 73"/>
          <p:cNvSpPr/>
          <p:nvPr/>
        </p:nvSpPr>
        <p:spPr>
          <a:xfrm>
            <a:off x="4907305" y="4351943"/>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5" name="TextBox 74"/>
          <p:cNvSpPr txBox="1"/>
          <p:nvPr/>
        </p:nvSpPr>
        <p:spPr>
          <a:xfrm>
            <a:off x="5356978" y="4176297"/>
            <a:ext cx="954210" cy="406154"/>
          </a:xfrm>
          <a:prstGeom prst="rect">
            <a:avLst/>
          </a:prstGeom>
          <a:noFill/>
        </p:spPr>
        <p:txBody>
          <a:bodyPr wrap="none" anchor="ctr" lIns="25400" rIns="25400" tIns="12700" bIns="12700">
            <a:noAutofit/>
          </a:bodyPr>
          <a:lstStyle/>
          <a:p>
            <a:pPr algn="ctr">
              <a:buNone/>
            </a:pPr>
            <a:r>
              <a:rPr sz="1000" b="0">
                <a:solidFill>
                  <a:srgbClr val="221E19"/>
                </a:solidFill>
                <a:latin typeface="DM Sans"/>
              </a:rPr>
              <a:t>Audited</a:t>
            </a:r>
          </a:p>
        </p:txBody>
      </p:sp>
      <p:sp>
        <p:nvSpPr>
          <p:cNvPr id="76" name="Rectangle 75"/>
          <p:cNvSpPr/>
          <p:nvPr/>
        </p:nvSpPr>
        <p:spPr>
          <a:xfrm>
            <a:off x="1252728" y="4582452"/>
            <a:ext cx="5113324" cy="406154"/>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7" name="TextBox 76"/>
          <p:cNvSpPr txBox="1"/>
          <p:nvPr/>
        </p:nvSpPr>
        <p:spPr>
          <a:xfrm>
            <a:off x="1417319" y="4582452"/>
            <a:ext cx="1702054" cy="406154"/>
          </a:xfrm>
          <a:prstGeom prst="rect">
            <a:avLst/>
          </a:prstGeom>
          <a:noFill/>
        </p:spPr>
        <p:txBody>
          <a:bodyPr wrap="none" anchor="ctr" lIns="25400" rIns="25400" tIns="12700" bIns="12700">
            <a:noAutofit/>
          </a:bodyPr>
          <a:lstStyle/>
          <a:p>
            <a:pPr algn="l">
              <a:buNone/>
            </a:pPr>
            <a:r>
              <a:rPr sz="1050" b="0">
                <a:solidFill>
                  <a:srgbClr val="221E19"/>
                </a:solidFill>
                <a:latin typeface="DM Sans"/>
              </a:rPr>
              <a:t>Basket uplift</a:t>
            </a:r>
          </a:p>
        </p:txBody>
      </p:sp>
      <p:sp>
        <p:nvSpPr>
          <p:cNvPr id="78" name="Oval 77"/>
          <p:cNvSpPr/>
          <p:nvPr/>
        </p:nvSpPr>
        <p:spPr>
          <a:xfrm>
            <a:off x="3514183" y="4758097"/>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9" name="Oval 78"/>
          <p:cNvSpPr/>
          <p:nvPr/>
        </p:nvSpPr>
        <p:spPr>
          <a:xfrm>
            <a:off x="3596479" y="4758097"/>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0" name="Oval 79"/>
          <p:cNvSpPr/>
          <p:nvPr/>
        </p:nvSpPr>
        <p:spPr>
          <a:xfrm>
            <a:off x="3678775" y="4758097"/>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1" name="Oval 80"/>
          <p:cNvSpPr/>
          <p:nvPr/>
        </p:nvSpPr>
        <p:spPr>
          <a:xfrm>
            <a:off x="3761071" y="4758097"/>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2" name="Oval 81"/>
          <p:cNvSpPr/>
          <p:nvPr/>
        </p:nvSpPr>
        <p:spPr>
          <a:xfrm>
            <a:off x="3843367" y="4758097"/>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3" name="Oval 82"/>
          <p:cNvSpPr/>
          <p:nvPr/>
        </p:nvSpPr>
        <p:spPr>
          <a:xfrm>
            <a:off x="4578121" y="4758097"/>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4" name="Oval 83"/>
          <p:cNvSpPr/>
          <p:nvPr/>
        </p:nvSpPr>
        <p:spPr>
          <a:xfrm>
            <a:off x="4660417" y="4758097"/>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5" name="Oval 84"/>
          <p:cNvSpPr/>
          <p:nvPr/>
        </p:nvSpPr>
        <p:spPr>
          <a:xfrm>
            <a:off x="4742713" y="4758097"/>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6" name="Oval 85"/>
          <p:cNvSpPr/>
          <p:nvPr/>
        </p:nvSpPr>
        <p:spPr>
          <a:xfrm>
            <a:off x="4825009" y="4758097"/>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7" name="Oval 86"/>
          <p:cNvSpPr/>
          <p:nvPr/>
        </p:nvSpPr>
        <p:spPr>
          <a:xfrm>
            <a:off x="4907305" y="4758097"/>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8" name="TextBox 87"/>
          <p:cNvSpPr txBox="1"/>
          <p:nvPr/>
        </p:nvSpPr>
        <p:spPr>
          <a:xfrm>
            <a:off x="5356978" y="4582452"/>
            <a:ext cx="954210" cy="406154"/>
          </a:xfrm>
          <a:prstGeom prst="rect">
            <a:avLst/>
          </a:prstGeom>
          <a:noFill/>
        </p:spPr>
        <p:txBody>
          <a:bodyPr wrap="none" anchor="ctr" lIns="25400" rIns="25400" tIns="12700" bIns="12700">
            <a:noAutofit/>
          </a:bodyPr>
          <a:lstStyle/>
          <a:p>
            <a:pPr algn="ctr">
              <a:buNone/>
            </a:pPr>
            <a:r>
              <a:rPr sz="1000" b="0">
                <a:solidFill>
                  <a:srgbClr val="221E19"/>
                </a:solidFill>
                <a:latin typeface="DM Sans"/>
              </a:rPr>
              <a:t>Ph. 2</a:t>
            </a:r>
          </a:p>
        </p:txBody>
      </p:sp>
      <p:sp>
        <p:nvSpPr>
          <p:cNvPr id="89" name="Rectangle 88"/>
          <p:cNvSpPr/>
          <p:nvPr/>
        </p:nvSpPr>
        <p:spPr>
          <a:xfrm>
            <a:off x="1252728" y="2048758"/>
            <a:ext cx="5113324" cy="2939848"/>
          </a:xfrm>
          <a:prstGeom prst="rect">
            <a:avLst/>
          </a:prstGeom>
          <a:no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90" name="Connector 89"/>
          <p:cNvCxnSpPr/>
          <p:nvPr/>
        </p:nvCxnSpPr>
        <p:spPr>
          <a:xfrm>
            <a:off x="1252728" y="2957833"/>
            <a:ext cx="5113324" cy="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91" name="Connector 90"/>
          <p:cNvCxnSpPr/>
          <p:nvPr/>
        </p:nvCxnSpPr>
        <p:spPr>
          <a:xfrm>
            <a:off x="1252728" y="3363988"/>
            <a:ext cx="5113324" cy="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92" name="Connector 91"/>
          <p:cNvCxnSpPr/>
          <p:nvPr/>
        </p:nvCxnSpPr>
        <p:spPr>
          <a:xfrm>
            <a:off x="1252728" y="3770142"/>
            <a:ext cx="5113324" cy="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93" name="Connector 92"/>
          <p:cNvCxnSpPr/>
          <p:nvPr/>
        </p:nvCxnSpPr>
        <p:spPr>
          <a:xfrm>
            <a:off x="1252728" y="4176297"/>
            <a:ext cx="5113324" cy="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94" name="Connector 93"/>
          <p:cNvCxnSpPr/>
          <p:nvPr/>
        </p:nvCxnSpPr>
        <p:spPr>
          <a:xfrm>
            <a:off x="1252728" y="4582452"/>
            <a:ext cx="5113324" cy="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95" name="Connector 94"/>
          <p:cNvCxnSpPr/>
          <p:nvPr/>
        </p:nvCxnSpPr>
        <p:spPr>
          <a:xfrm>
            <a:off x="3174238" y="2048758"/>
            <a:ext cx="0" cy="2939849"/>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96" name="Connector 95"/>
          <p:cNvCxnSpPr/>
          <p:nvPr/>
        </p:nvCxnSpPr>
        <p:spPr>
          <a:xfrm>
            <a:off x="4238176" y="2048758"/>
            <a:ext cx="0" cy="2939849"/>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97" name="Connector 96"/>
          <p:cNvCxnSpPr/>
          <p:nvPr/>
        </p:nvCxnSpPr>
        <p:spPr>
          <a:xfrm>
            <a:off x="5302114" y="2048758"/>
            <a:ext cx="0" cy="2939849"/>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sp>
        <p:nvSpPr>
          <p:cNvPr id="98" name="Rectangle 97::TC[T5|furniture]"/>
          <p:cNvSpPr/>
          <p:nvPr/>
        </p:nvSpPr>
        <p:spPr>
          <a:xfrm>
            <a:off x="612648" y="5504688"/>
            <a:ext cx="45720" cy="484632"/>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9" name="TextBox 98::TC[T3|narrative_accent#g1]"/>
          <p:cNvSpPr txBox="1"/>
          <p:nvPr/>
        </p:nvSpPr>
        <p:spPr>
          <a:xfrm>
            <a:off x="768096" y="5504688"/>
            <a:ext cx="6238036" cy="484632"/>
          </a:xfrm>
          <a:prstGeom prst="rect">
            <a:avLst/>
          </a:prstGeom>
          <a:noFill/>
        </p:spPr>
        <p:txBody>
          <a:bodyPr wrap="square" anchor="b" lIns="25400" rIns="25400" tIns="12700" bIns="12700">
            <a:noAutofit/>
          </a:bodyPr>
          <a:lstStyle/>
          <a:p>
            <a:pPr algn="l">
              <a:buNone/>
            </a:pPr>
            <a:r>
              <a:rPr sz="1300" b="1">
                <a:solidFill>
                  <a:srgbClr val="221E19"/>
                </a:solidFill>
                <a:latin typeface="DM Sans"/>
              </a:rPr>
              <a:t>→  Two gaps close at Day 1 under contracts you already hold; the one that moves the answer most closes on no budget by desk research</a:t>
            </a:r>
          </a:p>
        </p:txBody>
      </p:sp>
      <p:sp>
        <p:nvSpPr>
          <p:cNvPr id="100" name="Rectangle 99::TC[T5|furniture]"/>
          <p:cNvSpPr/>
          <p:nvPr/>
        </p:nvSpPr>
        <p:spPr>
          <a:xfrm>
            <a:off x="7189012" y="160020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1" name="Rectangle 100::TC[T5|furniture]"/>
          <p:cNvSpPr/>
          <p:nvPr/>
        </p:nvSpPr>
        <p:spPr>
          <a:xfrm>
            <a:off x="7189012" y="160020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2" name="TextBox 101::TC[T3|neutral]"/>
          <p:cNvSpPr txBox="1"/>
          <p:nvPr/>
        </p:nvSpPr>
        <p:spPr>
          <a:xfrm>
            <a:off x="7335316" y="171907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NAMING THE WEAK DATA, AS ASKED</a:t>
            </a:r>
          </a:p>
        </p:txBody>
      </p:sp>
      <p:sp>
        <p:nvSpPr>
          <p:cNvPr id="103" name="TextBox 102::TC[T4|neutral]"/>
          <p:cNvSpPr txBox="1"/>
          <p:nvPr/>
        </p:nvSpPr>
        <p:spPr>
          <a:xfrm>
            <a:off x="7335316" y="207568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The basket effect moves the answer most, on the least evidence.</a:t>
            </a:r>
          </a:p>
        </p:txBody>
      </p:sp>
      <p:sp>
        <p:nvSpPr>
          <p:cNvPr id="104" name="TextBox 103::TC[T4|neutral]"/>
          <p:cNvSpPr txBox="1"/>
          <p:nvPr/>
        </p:nvSpPr>
        <p:spPr>
          <a:xfrm>
            <a:off x="7335316" y="262737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Circulating figures differ from the causal study by two orders.</a:t>
            </a:r>
          </a:p>
        </p:txBody>
      </p:sp>
      <p:sp>
        <p:nvSpPr>
          <p:cNvPr id="105" name="TextBox 104::TC[T4|neutral]"/>
          <p:cNvSpPr txBox="1"/>
          <p:nvPr/>
        </p:nvSpPr>
        <p:spPr>
          <a:xfrm>
            <a:off x="7335316" y="317906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Closing it by literature review is overselling. It needs your data.</a:t>
            </a:r>
          </a:p>
        </p:txBody>
      </p:sp>
      <p:sp>
        <p:nvSpPr>
          <p:cNvPr id="106" name="Rectangle 105::TC[T5|furniture]"/>
          <p:cNvSpPr/>
          <p:nvPr/>
        </p:nvSpPr>
        <p:spPr>
          <a:xfrm>
            <a:off x="7189012" y="393192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7" name="Rectangle 106::TC[T5|furniture]"/>
          <p:cNvSpPr/>
          <p:nvPr/>
        </p:nvSpPr>
        <p:spPr>
          <a:xfrm>
            <a:off x="7189012" y="393192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8" name="TextBox 107::TC[T3|neutral]"/>
          <p:cNvSpPr txBox="1"/>
          <p:nvPr/>
        </p:nvSpPr>
        <p:spPr>
          <a:xfrm>
            <a:off x="7335316" y="405079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WHERE THE WORK STARTS</a:t>
            </a:r>
          </a:p>
        </p:txBody>
      </p:sp>
      <p:sp>
        <p:nvSpPr>
          <p:cNvPr id="109" name="TextBox 108::TC[T4|neutral]"/>
          <p:cNvSpPr txBox="1"/>
          <p:nvPr/>
        </p:nvSpPr>
        <p:spPr>
          <a:xfrm>
            <a:off x="7335316" y="440740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Four close in weeks from data you or your lessees meter.</a:t>
            </a:r>
          </a:p>
        </p:txBody>
      </p:sp>
      <p:sp>
        <p:nvSpPr>
          <p:cNvPr id="110" name="TextBox 109::TC[T4|neutral]"/>
          <p:cNvSpPr txBox="1"/>
          <p:nvPr/>
        </p:nvSpPr>
        <p:spPr>
          <a:xfrm>
            <a:off x="7335316" y="495909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Two need money and access, and are priced separately.</a:t>
            </a:r>
          </a:p>
        </p:txBody>
      </p:sp>
      <p:sp>
        <p:nvSpPr>
          <p:cNvPr id="111" name="TextBox 110::TC[T4|neutral]"/>
          <p:cNvSpPr txBox="1"/>
          <p:nvPr/>
        </p:nvSpPr>
        <p:spPr>
          <a:xfrm>
            <a:off x="7335316" y="551078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What we cannot close is reported unclosed, with its confidence.</a:t>
            </a:r>
          </a:p>
        </p:txBody>
      </p:sp>
      <p:sp>
        <p:nvSpPr>
          <p:cNvPr id="112" name="TextBox 111::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 our gap analysis against the six work packages, July 2026.</a:t>
            </a:r>
          </a:p>
        </p:txBody>
      </p:sp>
    </p:spTree>
  </p:cSld>
  <p:clrMapOvr>
    <a:masterClrMapping/>
  </p:clrMapOvr>
</p:sld>
</file>

<file path=ppt/slides/slide2.xml><?xml version="1.0" encoding="utf-8"?>
<p:sld xmlns:a="http://schemas.openxmlformats.org/drawingml/2006/main" xmlns:p="http://schemas.openxmlformats.org/presentationml/2006/main" xmlns:r="http://schemas.openxmlformats.org/officeDocument/2006/relationships">
  <p:cSld name="TCZONE[0.670,1.750,11.993,4.90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Three sections: what has to be settled first, how the six work packages answer it, </a:t>
            </a:r>
            <a:r>
              <a:rPr sz="2200" b="0" i="1">
                <a:solidFill>
                  <a:srgbClr val="8C6A3F"/>
                </a:solidFill>
                <a:latin typeface="Instrument Serif"/>
              </a:rPr>
              <a:t>and what it costs</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CONTENTS</a:t>
            </a:r>
          </a:p>
        </p:txBody>
      </p:sp>
      <p:sp>
        <p:nvSpPr>
          <p:cNvPr id="4" name="Oval 3::TC[ANCHOR]"/>
          <p:cNvSpPr/>
          <p:nvPr/>
        </p:nvSpPr>
        <p:spPr>
          <a:xfrm>
            <a:off x="717803" y="1623060"/>
            <a:ext cx="338328" cy="338328"/>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700" rIns="12700" tIns="0" bIns="0">
            <a:noAutofit/>
          </a:bodyPr>
          <a:lstStyle/>
          <a:p>
            <a:pPr algn="ctr">
              <a:buNone/>
            </a:pPr>
            <a:r>
              <a:rPr sz="1100" b="1">
                <a:solidFill>
                  <a:srgbClr val="FFFFFF"/>
                </a:solidFill>
                <a:latin typeface="DM Sans"/>
              </a:rPr>
              <a:t>1</a:t>
            </a:r>
          </a:p>
        </p:txBody>
      </p:sp>
      <p:sp>
        <p:nvSpPr>
          <p:cNvPr id="5" name="TextBox 4::TC[T4|neutral]"/>
          <p:cNvSpPr txBox="1"/>
          <p:nvPr/>
        </p:nvSpPr>
        <p:spPr>
          <a:xfrm>
            <a:off x="1271016" y="1655064"/>
            <a:ext cx="10143744" cy="274320"/>
          </a:xfrm>
          <a:prstGeom prst="rect">
            <a:avLst/>
          </a:prstGeom>
          <a:noFill/>
        </p:spPr>
        <p:txBody>
          <a:bodyPr wrap="none" anchor="t" lIns="25400" rIns="25400" tIns="12700" bIns="12700">
            <a:noAutofit/>
          </a:bodyPr>
          <a:lstStyle/>
          <a:p>
            <a:pPr algn="l">
              <a:buNone/>
            </a:pPr>
            <a:r>
              <a:rPr sz="1100" b="1">
                <a:solidFill>
                  <a:srgbClr val="221E19"/>
                </a:solidFill>
                <a:latin typeface="DM Sans"/>
              </a:rPr>
              <a:t>01 · The question behind the question</a:t>
            </a:r>
          </a:p>
        </p:txBody>
      </p:sp>
      <p:sp>
        <p:nvSpPr>
          <p:cNvPr id="6" name="TextBox 5::TC[T5|neutral]"/>
          <p:cNvSpPr txBox="1"/>
          <p:nvPr/>
        </p:nvSpPr>
        <p:spPr>
          <a:xfrm>
            <a:off x="1271016" y="1911095"/>
            <a:ext cx="10143744" cy="1127760"/>
          </a:xfrm>
          <a:prstGeom prst="rect">
            <a:avLst/>
          </a:prstGeom>
          <a:noFill/>
        </p:spPr>
        <p:txBody>
          <a:bodyPr wrap="square" anchor="t" lIns="25400" rIns="25400" tIns="12700" bIns="12700">
            <a:noAutofit/>
          </a:bodyPr>
          <a:lstStyle/>
          <a:p>
            <a:pPr algn="l">
              <a:buNone/>
            </a:pPr>
            <a:r>
              <a:rPr sz="950" b="0">
                <a:solidFill>
                  <a:srgbClr val="625E5A"/>
                </a:solidFill>
                <a:latin typeface="DM Sans"/>
              </a:rPr>
              <a:t>What has to be settled before the opportunity can be sized: which perimeter the Board figure sits on, how a number Verdal can act on is built, and where the deciding evidence actually lives</a:t>
            </a:r>
          </a:p>
        </p:txBody>
      </p:sp>
      <p:sp>
        <p:nvSpPr>
          <p:cNvPr id="7" name="Oval 6::TC[ANCHOR]"/>
          <p:cNvSpPr/>
          <p:nvPr/>
        </p:nvSpPr>
        <p:spPr>
          <a:xfrm>
            <a:off x="717803" y="3116580"/>
            <a:ext cx="338328" cy="338328"/>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700" rIns="12700" tIns="0" bIns="0">
            <a:noAutofit/>
          </a:bodyPr>
          <a:lstStyle/>
          <a:p>
            <a:pPr algn="ctr">
              <a:buNone/>
            </a:pPr>
            <a:r>
              <a:rPr sz="1100" b="1">
                <a:solidFill>
                  <a:srgbClr val="FFFFFF"/>
                </a:solidFill>
                <a:latin typeface="DM Sans"/>
              </a:rPr>
              <a:t>2</a:t>
            </a:r>
          </a:p>
        </p:txBody>
      </p:sp>
      <p:sp>
        <p:nvSpPr>
          <p:cNvPr id="8" name="TextBox 7::TC[T4|neutral]"/>
          <p:cNvSpPr txBox="1"/>
          <p:nvPr/>
        </p:nvSpPr>
        <p:spPr>
          <a:xfrm>
            <a:off x="1271016" y="3148584"/>
            <a:ext cx="10143744" cy="274320"/>
          </a:xfrm>
          <a:prstGeom prst="rect">
            <a:avLst/>
          </a:prstGeom>
          <a:noFill/>
        </p:spPr>
        <p:txBody>
          <a:bodyPr wrap="none" anchor="t" lIns="25400" rIns="25400" tIns="12700" bIns="12700">
            <a:noAutofit/>
          </a:bodyPr>
          <a:lstStyle/>
          <a:p>
            <a:pPr algn="l">
              <a:buNone/>
            </a:pPr>
            <a:r>
              <a:rPr sz="1100" b="1">
                <a:solidFill>
                  <a:srgbClr val="221E19"/>
                </a:solidFill>
                <a:latin typeface="DM Sans"/>
              </a:rPr>
              <a:t>02 · The six work packages</a:t>
            </a:r>
          </a:p>
        </p:txBody>
      </p:sp>
      <p:sp>
        <p:nvSpPr>
          <p:cNvPr id="9" name="TextBox 8::TC[T5|neutral]"/>
          <p:cNvSpPr txBox="1"/>
          <p:nvPr/>
        </p:nvSpPr>
        <p:spPr>
          <a:xfrm>
            <a:off x="1271016" y="3404616"/>
            <a:ext cx="10143744" cy="1127760"/>
          </a:xfrm>
          <a:prstGeom prst="rect">
            <a:avLst/>
          </a:prstGeom>
          <a:noFill/>
        </p:spPr>
        <p:txBody>
          <a:bodyPr wrap="square" anchor="t" lIns="25400" rIns="25400" tIns="12700" bIns="12700">
            <a:noAutofit/>
          </a:bodyPr>
          <a:lstStyle/>
          <a:p>
            <a:pPr algn="l">
              <a:buNone/>
            </a:pPr>
            <a:r>
              <a:rPr sz="950" b="0">
                <a:solidFill>
                  <a:srgbClr val="625E5A"/>
                </a:solidFill>
                <a:latin typeface="DM Sans"/>
              </a:rPr>
              <a:t>Method and deliverable for each of WP1 to WP6, and the reasoning behind each methodological choice</a:t>
            </a:r>
          </a:p>
        </p:txBody>
      </p:sp>
      <p:sp>
        <p:nvSpPr>
          <p:cNvPr id="10" name="Oval 9::TC[ANCHOR]"/>
          <p:cNvSpPr/>
          <p:nvPr/>
        </p:nvSpPr>
        <p:spPr>
          <a:xfrm>
            <a:off x="717803" y="4610100"/>
            <a:ext cx="338328" cy="338328"/>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700" rIns="12700" tIns="0" bIns="0">
            <a:noAutofit/>
          </a:bodyPr>
          <a:lstStyle/>
          <a:p>
            <a:pPr algn="ctr">
              <a:buNone/>
            </a:pPr>
            <a:r>
              <a:rPr sz="1100" b="1">
                <a:solidFill>
                  <a:srgbClr val="FFFFFF"/>
                </a:solidFill>
                <a:latin typeface="DM Sans"/>
              </a:rPr>
              <a:t>3</a:t>
            </a:r>
          </a:p>
        </p:txBody>
      </p:sp>
      <p:sp>
        <p:nvSpPr>
          <p:cNvPr id="11" name="TextBox 10::TC[T4|neutral]"/>
          <p:cNvSpPr txBox="1"/>
          <p:nvPr/>
        </p:nvSpPr>
        <p:spPr>
          <a:xfrm>
            <a:off x="1271016" y="4642104"/>
            <a:ext cx="10143744" cy="274320"/>
          </a:xfrm>
          <a:prstGeom prst="rect">
            <a:avLst/>
          </a:prstGeom>
          <a:noFill/>
        </p:spPr>
        <p:txBody>
          <a:bodyPr wrap="none" anchor="t" lIns="25400" rIns="25400" tIns="12700" bIns="12700">
            <a:noAutofit/>
          </a:bodyPr>
          <a:lstStyle/>
          <a:p>
            <a:pPr algn="l">
              <a:buNone/>
            </a:pPr>
            <a:r>
              <a:rPr sz="1100" b="1">
                <a:solidFill>
                  <a:srgbClr val="221E19"/>
                </a:solidFill>
                <a:latin typeface="DM Sans"/>
              </a:rPr>
              <a:t>03 · How it runs, and what it costs</a:t>
            </a:r>
          </a:p>
        </p:txBody>
      </p:sp>
      <p:sp>
        <p:nvSpPr>
          <p:cNvPr id="12" name="TextBox 11::TC[T5|neutral]"/>
          <p:cNvSpPr txBox="1"/>
          <p:nvPr/>
        </p:nvSpPr>
        <p:spPr>
          <a:xfrm>
            <a:off x="1271016" y="4898136"/>
            <a:ext cx="10143744" cy="1127760"/>
          </a:xfrm>
          <a:prstGeom prst="rect">
            <a:avLst/>
          </a:prstGeom>
          <a:noFill/>
        </p:spPr>
        <p:txBody>
          <a:bodyPr wrap="square" anchor="t" lIns="25400" rIns="25400" tIns="12700" bIns="12700">
            <a:noAutofit/>
          </a:bodyPr>
          <a:lstStyle/>
          <a:p>
            <a:pPr algn="l">
              <a:buNone/>
            </a:pPr>
            <a:r>
              <a:rPr sz="950" b="0">
                <a:solidFill>
                  <a:srgbClr val="625E5A"/>
                </a:solidFill>
                <a:latin typeface="DM Sans"/>
              </a:rPr>
              <a:t>The six material evidence gaps and who closes each, the eight-week schedule, who is bidding and what happens if they stop, and the offer with its options</a:t>
            </a:r>
          </a:p>
        </p:txBody>
      </p:sp>
    </p:spTree>
  </p:cSld>
  <p:clrMapOvr>
    <a:masterClrMapping/>
  </p:clrMapOvr>
</p:sld>
</file>

<file path=ppt/slides/slide20.xml><?xml version="1.0" encoding="utf-8"?>
<p:sld xmlns:a="http://schemas.openxmlformats.org/drawingml/2006/main" xmlns:p="http://schemas.openxmlformats.org/presentationml/2006/main" xmlns:r="http://schemas.openxmlformats.org/officeDocument/2006/relationships">
  <p:cSld name="TCZONE[0.670,2.070,6.992,4.58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The interim review carries the market and segment answer, </a:t>
            </a:r>
            <a:r>
              <a:rPr sz="2200" b="0" i="1">
                <a:solidFill>
                  <a:srgbClr val="8C6A3F"/>
                </a:solidFill>
                <a:latin typeface="Instrument Serif"/>
              </a:rPr>
              <a:t>so September is spent on the decision rather than on catching up</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DELIVERY — SCHEDULE</a:t>
            </a:r>
          </a:p>
        </p:txBody>
      </p:sp>
      <p:sp>
        <p:nvSpPr>
          <p:cNvPr id="4" name="TextBox 3::TC[T3|neutral]"/>
          <p:cNvSpPr txBox="1"/>
          <p:nvPr/>
        </p:nvSpPr>
        <p:spPr>
          <a:xfrm>
            <a:off x="612648" y="1600200"/>
            <a:ext cx="6393484" cy="237744"/>
          </a:xfrm>
          <a:prstGeom prst="rect">
            <a:avLst/>
          </a:prstGeom>
          <a:noFill/>
        </p:spPr>
        <p:txBody>
          <a:bodyPr wrap="none" anchor="t" lIns="25400" rIns="25400" tIns="12700" bIns="12700">
            <a:noAutofit/>
          </a:bodyPr>
          <a:lstStyle/>
          <a:p>
            <a:pPr algn="l">
              <a:buNone/>
            </a:pPr>
            <a:r>
              <a:rPr sz="1100" b="1">
                <a:solidFill>
                  <a:srgbClr val="221E19"/>
                </a:solidFill>
                <a:latin typeface="DM Sans"/>
              </a:rPr>
              <a:t>ENGAGEMENT SCHEDULE, EIGHT WEEKS, THREE MILESTONES</a:t>
            </a:r>
          </a:p>
        </p:txBody>
      </p:sp>
      <p:sp>
        <p:nvSpPr>
          <p:cNvPr id="5" name="Rectangle 4"/>
          <p:cNvSpPr/>
          <p:nvPr/>
        </p:nvSpPr>
        <p:spPr>
          <a:xfrm>
            <a:off x="2530693" y="3467477"/>
            <a:ext cx="4232486" cy="301532"/>
          </a:xfrm>
          <a:prstGeom prst="rect">
            <a:avLst/>
          </a:prstGeom>
          <a:solidFill>
            <a:srgbClr val="F7F4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2530693" y="4070543"/>
            <a:ext cx="4232486" cy="301532"/>
          </a:xfrm>
          <a:prstGeom prst="rect">
            <a:avLst/>
          </a:prstGeom>
          <a:solidFill>
            <a:srgbClr val="F7F4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Rectangle 6"/>
          <p:cNvSpPr/>
          <p:nvPr/>
        </p:nvSpPr>
        <p:spPr>
          <a:xfrm>
            <a:off x="2530693" y="4673608"/>
            <a:ext cx="4232486" cy="301532"/>
          </a:xfrm>
          <a:prstGeom prst="rect">
            <a:avLst/>
          </a:prstGeom>
          <a:solidFill>
            <a:srgbClr val="F7F4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 name="Rectangle 7"/>
          <p:cNvSpPr/>
          <p:nvPr/>
        </p:nvSpPr>
        <p:spPr>
          <a:xfrm>
            <a:off x="2530693" y="5276673"/>
            <a:ext cx="4232486" cy="301532"/>
          </a:xfrm>
          <a:prstGeom prst="rect">
            <a:avLst/>
          </a:prstGeom>
          <a:solidFill>
            <a:srgbClr val="F7F4F1"/>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
          <p:cNvSpPr/>
          <p:nvPr/>
        </p:nvSpPr>
        <p:spPr>
          <a:xfrm>
            <a:off x="2530693" y="2939796"/>
            <a:ext cx="4232486" cy="226149"/>
          </a:xfrm>
          <a:prstGeom prst="rect">
            <a:avLst/>
          </a:prstGeom>
          <a:solidFill>
            <a:srgbClr val="F7F5F2"/>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TC[ANCHOR]"/>
          <p:cNvSpPr txBox="1"/>
          <p:nvPr/>
        </p:nvSpPr>
        <p:spPr>
          <a:xfrm>
            <a:off x="2530693" y="2939796"/>
            <a:ext cx="529060" cy="226149"/>
          </a:xfrm>
          <a:prstGeom prst="rect">
            <a:avLst/>
          </a:prstGeom>
          <a:noFill/>
        </p:spPr>
        <p:txBody>
          <a:bodyPr wrap="none" anchor="ctr" lIns="25400" rIns="25400" tIns="12700" bIns="12700">
            <a:noAutofit/>
          </a:bodyPr>
          <a:lstStyle/>
          <a:p>
            <a:pPr algn="ctr">
              <a:buNone/>
            </a:pPr>
            <a:r>
              <a:rPr sz="1000" b="0">
                <a:solidFill>
                  <a:srgbClr val="221E19"/>
                </a:solidFill>
                <a:latin typeface="DM Sans"/>
              </a:rPr>
              <a:t>W1</a:t>
            </a:r>
          </a:p>
        </p:txBody>
      </p:sp>
      <p:cxnSp>
        <p:nvCxnSpPr>
          <p:cNvPr id="11" name="Connector 10"/>
          <p:cNvCxnSpPr/>
          <p:nvPr/>
        </p:nvCxnSpPr>
        <p:spPr>
          <a:xfrm>
            <a:off x="2530693" y="3165945"/>
            <a:ext cx="0" cy="241226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sp>
        <p:nvSpPr>
          <p:cNvPr id="12" name="TextBox 11::TC[ANCHOR]"/>
          <p:cNvSpPr txBox="1"/>
          <p:nvPr/>
        </p:nvSpPr>
        <p:spPr>
          <a:xfrm>
            <a:off x="3059754" y="2939796"/>
            <a:ext cx="529060" cy="226149"/>
          </a:xfrm>
          <a:prstGeom prst="rect">
            <a:avLst/>
          </a:prstGeom>
          <a:noFill/>
        </p:spPr>
        <p:txBody>
          <a:bodyPr wrap="none" anchor="ctr" lIns="25400" rIns="25400" tIns="12700" bIns="12700">
            <a:noAutofit/>
          </a:bodyPr>
          <a:lstStyle/>
          <a:p>
            <a:pPr algn="ctr">
              <a:buNone/>
            </a:pPr>
            <a:r>
              <a:rPr sz="1000" b="0">
                <a:solidFill>
                  <a:srgbClr val="221E19"/>
                </a:solidFill>
                <a:latin typeface="DM Sans"/>
              </a:rPr>
              <a:t>W2</a:t>
            </a:r>
          </a:p>
        </p:txBody>
      </p:sp>
      <p:cxnSp>
        <p:nvCxnSpPr>
          <p:cNvPr id="13" name="Connector 12"/>
          <p:cNvCxnSpPr/>
          <p:nvPr/>
        </p:nvCxnSpPr>
        <p:spPr>
          <a:xfrm>
            <a:off x="3059754" y="3165945"/>
            <a:ext cx="0" cy="241226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sp>
        <p:nvSpPr>
          <p:cNvPr id="14" name="TextBox 13::TC[ANCHOR]"/>
          <p:cNvSpPr txBox="1"/>
          <p:nvPr/>
        </p:nvSpPr>
        <p:spPr>
          <a:xfrm>
            <a:off x="3588815" y="2939796"/>
            <a:ext cx="529060" cy="226149"/>
          </a:xfrm>
          <a:prstGeom prst="rect">
            <a:avLst/>
          </a:prstGeom>
          <a:noFill/>
        </p:spPr>
        <p:txBody>
          <a:bodyPr wrap="none" anchor="ctr" lIns="25400" rIns="25400" tIns="12700" bIns="12700">
            <a:noAutofit/>
          </a:bodyPr>
          <a:lstStyle/>
          <a:p>
            <a:pPr algn="ctr">
              <a:buNone/>
            </a:pPr>
            <a:r>
              <a:rPr sz="1000" b="0">
                <a:solidFill>
                  <a:srgbClr val="221E19"/>
                </a:solidFill>
                <a:latin typeface="DM Sans"/>
              </a:rPr>
              <a:t>W3</a:t>
            </a:r>
          </a:p>
        </p:txBody>
      </p:sp>
      <p:cxnSp>
        <p:nvCxnSpPr>
          <p:cNvPr id="15" name="Connector 14"/>
          <p:cNvCxnSpPr/>
          <p:nvPr/>
        </p:nvCxnSpPr>
        <p:spPr>
          <a:xfrm>
            <a:off x="3588815" y="3165945"/>
            <a:ext cx="0" cy="241226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sp>
        <p:nvSpPr>
          <p:cNvPr id="16" name="TextBox 15::TC[ANCHOR]"/>
          <p:cNvSpPr txBox="1"/>
          <p:nvPr/>
        </p:nvSpPr>
        <p:spPr>
          <a:xfrm>
            <a:off x="4117876" y="2939796"/>
            <a:ext cx="529060" cy="226149"/>
          </a:xfrm>
          <a:prstGeom prst="rect">
            <a:avLst/>
          </a:prstGeom>
          <a:noFill/>
        </p:spPr>
        <p:txBody>
          <a:bodyPr wrap="none" anchor="ctr" lIns="25400" rIns="25400" tIns="12700" bIns="12700">
            <a:noAutofit/>
          </a:bodyPr>
          <a:lstStyle/>
          <a:p>
            <a:pPr algn="ctr">
              <a:buNone/>
            </a:pPr>
            <a:r>
              <a:rPr sz="1000" b="0">
                <a:solidFill>
                  <a:srgbClr val="221E19"/>
                </a:solidFill>
                <a:latin typeface="DM Sans"/>
              </a:rPr>
              <a:t>W4</a:t>
            </a:r>
          </a:p>
        </p:txBody>
      </p:sp>
      <p:cxnSp>
        <p:nvCxnSpPr>
          <p:cNvPr id="17" name="Connector 16"/>
          <p:cNvCxnSpPr/>
          <p:nvPr/>
        </p:nvCxnSpPr>
        <p:spPr>
          <a:xfrm>
            <a:off x="4117876" y="3165945"/>
            <a:ext cx="0" cy="241226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sp>
        <p:nvSpPr>
          <p:cNvPr id="18" name="TextBox 17::TC[ANCHOR]"/>
          <p:cNvSpPr txBox="1"/>
          <p:nvPr/>
        </p:nvSpPr>
        <p:spPr>
          <a:xfrm>
            <a:off x="4646936" y="2939796"/>
            <a:ext cx="529060" cy="226149"/>
          </a:xfrm>
          <a:prstGeom prst="rect">
            <a:avLst/>
          </a:prstGeom>
          <a:noFill/>
        </p:spPr>
        <p:txBody>
          <a:bodyPr wrap="none" anchor="ctr" lIns="25400" rIns="25400" tIns="12700" bIns="12700">
            <a:noAutofit/>
          </a:bodyPr>
          <a:lstStyle/>
          <a:p>
            <a:pPr algn="ctr">
              <a:buNone/>
            </a:pPr>
            <a:r>
              <a:rPr sz="1000" b="0">
                <a:solidFill>
                  <a:srgbClr val="221E19"/>
                </a:solidFill>
                <a:latin typeface="DM Sans"/>
              </a:rPr>
              <a:t>W5</a:t>
            </a:r>
          </a:p>
        </p:txBody>
      </p:sp>
      <p:cxnSp>
        <p:nvCxnSpPr>
          <p:cNvPr id="19" name="Connector 18"/>
          <p:cNvCxnSpPr/>
          <p:nvPr/>
        </p:nvCxnSpPr>
        <p:spPr>
          <a:xfrm>
            <a:off x="4646936" y="3165945"/>
            <a:ext cx="0" cy="241226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sp>
        <p:nvSpPr>
          <p:cNvPr id="20" name="TextBox 19::TC[ANCHOR]"/>
          <p:cNvSpPr txBox="1"/>
          <p:nvPr/>
        </p:nvSpPr>
        <p:spPr>
          <a:xfrm>
            <a:off x="5175997" y="2939796"/>
            <a:ext cx="529060" cy="226149"/>
          </a:xfrm>
          <a:prstGeom prst="rect">
            <a:avLst/>
          </a:prstGeom>
          <a:noFill/>
        </p:spPr>
        <p:txBody>
          <a:bodyPr wrap="none" anchor="ctr" lIns="25400" rIns="25400" tIns="12700" bIns="12700">
            <a:noAutofit/>
          </a:bodyPr>
          <a:lstStyle/>
          <a:p>
            <a:pPr algn="ctr">
              <a:buNone/>
            </a:pPr>
            <a:r>
              <a:rPr sz="1000" b="0">
                <a:solidFill>
                  <a:srgbClr val="221E19"/>
                </a:solidFill>
                <a:latin typeface="DM Sans"/>
              </a:rPr>
              <a:t>W6</a:t>
            </a:r>
          </a:p>
        </p:txBody>
      </p:sp>
      <p:cxnSp>
        <p:nvCxnSpPr>
          <p:cNvPr id="21" name="Connector 20"/>
          <p:cNvCxnSpPr/>
          <p:nvPr/>
        </p:nvCxnSpPr>
        <p:spPr>
          <a:xfrm>
            <a:off x="5175997" y="3165945"/>
            <a:ext cx="0" cy="241226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sp>
        <p:nvSpPr>
          <p:cNvPr id="22" name="TextBox 21::TC[ANCHOR]"/>
          <p:cNvSpPr txBox="1"/>
          <p:nvPr/>
        </p:nvSpPr>
        <p:spPr>
          <a:xfrm>
            <a:off x="5705058" y="2939796"/>
            <a:ext cx="529060" cy="226149"/>
          </a:xfrm>
          <a:prstGeom prst="rect">
            <a:avLst/>
          </a:prstGeom>
          <a:noFill/>
        </p:spPr>
        <p:txBody>
          <a:bodyPr wrap="none" anchor="ctr" lIns="25400" rIns="25400" tIns="12700" bIns="12700">
            <a:noAutofit/>
          </a:bodyPr>
          <a:lstStyle/>
          <a:p>
            <a:pPr algn="ctr">
              <a:buNone/>
            </a:pPr>
            <a:r>
              <a:rPr sz="1000" b="0">
                <a:solidFill>
                  <a:srgbClr val="221E19"/>
                </a:solidFill>
                <a:latin typeface="DM Sans"/>
              </a:rPr>
              <a:t>W7</a:t>
            </a:r>
          </a:p>
        </p:txBody>
      </p:sp>
      <p:cxnSp>
        <p:nvCxnSpPr>
          <p:cNvPr id="23" name="Connector 22"/>
          <p:cNvCxnSpPr/>
          <p:nvPr/>
        </p:nvCxnSpPr>
        <p:spPr>
          <a:xfrm>
            <a:off x="5705058" y="3165945"/>
            <a:ext cx="0" cy="241226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sp>
        <p:nvSpPr>
          <p:cNvPr id="24" name="TextBox 23::TC[ANCHOR]"/>
          <p:cNvSpPr txBox="1"/>
          <p:nvPr/>
        </p:nvSpPr>
        <p:spPr>
          <a:xfrm>
            <a:off x="6234119" y="2939796"/>
            <a:ext cx="529060" cy="226149"/>
          </a:xfrm>
          <a:prstGeom prst="rect">
            <a:avLst/>
          </a:prstGeom>
          <a:noFill/>
        </p:spPr>
        <p:txBody>
          <a:bodyPr wrap="none" anchor="ctr" lIns="25400" rIns="25400" tIns="12700" bIns="12700">
            <a:noAutofit/>
          </a:bodyPr>
          <a:lstStyle/>
          <a:p>
            <a:pPr algn="ctr">
              <a:buNone/>
            </a:pPr>
            <a:r>
              <a:rPr sz="1000" b="0">
                <a:solidFill>
                  <a:srgbClr val="221E19"/>
                </a:solidFill>
                <a:latin typeface="DM Sans"/>
              </a:rPr>
              <a:t>W8</a:t>
            </a:r>
          </a:p>
        </p:txBody>
      </p:sp>
      <p:cxnSp>
        <p:nvCxnSpPr>
          <p:cNvPr id="25" name="Connector 24"/>
          <p:cNvCxnSpPr/>
          <p:nvPr/>
        </p:nvCxnSpPr>
        <p:spPr>
          <a:xfrm>
            <a:off x="6234119" y="3165945"/>
            <a:ext cx="0" cy="241226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26" name="Connector 25"/>
          <p:cNvCxnSpPr/>
          <p:nvPr/>
        </p:nvCxnSpPr>
        <p:spPr>
          <a:xfrm>
            <a:off x="6763180" y="3165945"/>
            <a:ext cx="0" cy="241226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sp>
        <p:nvSpPr>
          <p:cNvPr id="27" name="TextBox 26"/>
          <p:cNvSpPr txBox="1"/>
          <p:nvPr/>
        </p:nvSpPr>
        <p:spPr>
          <a:xfrm>
            <a:off x="1060191" y="3165945"/>
            <a:ext cx="1393779" cy="301532"/>
          </a:xfrm>
          <a:prstGeom prst="rect">
            <a:avLst/>
          </a:prstGeom>
          <a:noFill/>
        </p:spPr>
        <p:txBody>
          <a:bodyPr wrap="square" anchor="ctr" lIns="25400" rIns="25400" tIns="12700" bIns="12700">
            <a:noAutofit/>
          </a:bodyPr>
          <a:lstStyle/>
          <a:p>
            <a:pPr algn="l">
              <a:buNone/>
            </a:pPr>
            <a:r>
              <a:rPr sz="1100" b="0">
                <a:solidFill>
                  <a:srgbClr val="221E19"/>
                </a:solidFill>
                <a:latin typeface="DM Sans"/>
              </a:rPr>
              <a:t>WP0 Mobilise</a:t>
            </a:r>
          </a:p>
        </p:txBody>
      </p:sp>
      <p:sp>
        <p:nvSpPr>
          <p:cNvPr id="28" name="Rectangle 27"/>
          <p:cNvSpPr/>
          <p:nvPr/>
        </p:nvSpPr>
        <p:spPr>
          <a:xfrm>
            <a:off x="2530693" y="3238313"/>
            <a:ext cx="529060" cy="156796"/>
          </a:xfrm>
          <a:prstGeom prst="rect">
            <a:avLst/>
          </a:prstGeom>
          <a:solidFill>
            <a:srgbClr val="C6B49F"/>
          </a:solidFill>
          <a:ln w="6350">
            <a:solidFill>
              <a:srgbClr val="221E1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TextBox 28"/>
          <p:cNvSpPr txBox="1"/>
          <p:nvPr/>
        </p:nvSpPr>
        <p:spPr>
          <a:xfrm>
            <a:off x="1060191" y="3467477"/>
            <a:ext cx="1393779" cy="301532"/>
          </a:xfrm>
          <a:prstGeom prst="rect">
            <a:avLst/>
          </a:prstGeom>
          <a:noFill/>
        </p:spPr>
        <p:txBody>
          <a:bodyPr wrap="square" anchor="ctr" lIns="25400" rIns="25400" tIns="12700" bIns="12700">
            <a:noAutofit/>
          </a:bodyPr>
          <a:lstStyle/>
          <a:p>
            <a:pPr algn="l">
              <a:buNone/>
            </a:pPr>
            <a:r>
              <a:rPr sz="1100" b="0">
                <a:solidFill>
                  <a:srgbClr val="221E19"/>
                </a:solidFill>
                <a:latin typeface="DM Sans"/>
              </a:rPr>
              <a:t>WP1 Market</a:t>
            </a:r>
          </a:p>
        </p:txBody>
      </p:sp>
      <p:sp>
        <p:nvSpPr>
          <p:cNvPr id="30" name="Rectangle 29"/>
          <p:cNvSpPr/>
          <p:nvPr/>
        </p:nvSpPr>
        <p:spPr>
          <a:xfrm>
            <a:off x="2530693" y="3539845"/>
            <a:ext cx="1587182" cy="156796"/>
          </a:xfrm>
          <a:prstGeom prst="rect">
            <a:avLst/>
          </a:prstGeom>
          <a:solidFill>
            <a:srgbClr val="C6B49F"/>
          </a:solidFill>
          <a:ln w="6350">
            <a:solidFill>
              <a:srgbClr val="221E1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TextBox 30"/>
          <p:cNvSpPr txBox="1"/>
          <p:nvPr/>
        </p:nvSpPr>
        <p:spPr>
          <a:xfrm>
            <a:off x="1060191" y="3769010"/>
            <a:ext cx="1393779" cy="301532"/>
          </a:xfrm>
          <a:prstGeom prst="rect">
            <a:avLst/>
          </a:prstGeom>
          <a:noFill/>
        </p:spPr>
        <p:txBody>
          <a:bodyPr wrap="square" anchor="ctr" lIns="25400" rIns="25400" tIns="12700" bIns="12700">
            <a:noAutofit/>
          </a:bodyPr>
          <a:lstStyle/>
          <a:p>
            <a:pPr algn="l">
              <a:buNone/>
            </a:pPr>
            <a:r>
              <a:rPr sz="1100" b="0">
                <a:solidFill>
                  <a:srgbClr val="221E19"/>
                </a:solidFill>
                <a:latin typeface="DM Sans"/>
              </a:rPr>
              <a:t>WP2 Segment</a:t>
            </a:r>
          </a:p>
        </p:txBody>
      </p:sp>
      <p:sp>
        <p:nvSpPr>
          <p:cNvPr id="32" name="Rectangle 31"/>
          <p:cNvSpPr/>
          <p:nvPr/>
        </p:nvSpPr>
        <p:spPr>
          <a:xfrm>
            <a:off x="3059754" y="3841378"/>
            <a:ext cx="1587182" cy="156796"/>
          </a:xfrm>
          <a:prstGeom prst="rect">
            <a:avLst/>
          </a:prstGeom>
          <a:solidFill>
            <a:srgbClr val="C6B49F"/>
          </a:solidFill>
          <a:ln w="6350">
            <a:solidFill>
              <a:srgbClr val="221E1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
          <p:cNvSpPr txBox="1"/>
          <p:nvPr/>
        </p:nvSpPr>
        <p:spPr>
          <a:xfrm>
            <a:off x="1060191" y="4070543"/>
            <a:ext cx="1393779" cy="301532"/>
          </a:xfrm>
          <a:prstGeom prst="rect">
            <a:avLst/>
          </a:prstGeom>
          <a:noFill/>
        </p:spPr>
        <p:txBody>
          <a:bodyPr wrap="square" anchor="ctr" lIns="25400" rIns="25400" tIns="12700" bIns="12700">
            <a:noAutofit/>
          </a:bodyPr>
          <a:lstStyle/>
          <a:p>
            <a:pPr algn="l">
              <a:buNone/>
            </a:pPr>
            <a:r>
              <a:rPr sz="1100" b="0">
                <a:solidFill>
                  <a:srgbClr val="221E19"/>
                </a:solidFill>
                <a:latin typeface="DM Sans"/>
              </a:rPr>
              <a:t>WP3 Geography</a:t>
            </a:r>
          </a:p>
        </p:txBody>
      </p:sp>
      <p:sp>
        <p:nvSpPr>
          <p:cNvPr id="34" name="Rectangle 33"/>
          <p:cNvSpPr/>
          <p:nvPr/>
        </p:nvSpPr>
        <p:spPr>
          <a:xfrm>
            <a:off x="3588815" y="4142910"/>
            <a:ext cx="1587182" cy="156796"/>
          </a:xfrm>
          <a:prstGeom prst="rect">
            <a:avLst/>
          </a:prstGeom>
          <a:solidFill>
            <a:srgbClr val="C6B49F"/>
          </a:solidFill>
          <a:ln w="6350">
            <a:solidFill>
              <a:srgbClr val="221E1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TextBox 34"/>
          <p:cNvSpPr txBox="1"/>
          <p:nvPr/>
        </p:nvSpPr>
        <p:spPr>
          <a:xfrm>
            <a:off x="1060191" y="4372075"/>
            <a:ext cx="1393779" cy="301532"/>
          </a:xfrm>
          <a:prstGeom prst="rect">
            <a:avLst/>
          </a:prstGeom>
          <a:noFill/>
        </p:spPr>
        <p:txBody>
          <a:bodyPr wrap="square" anchor="ctr" lIns="25400" rIns="25400" tIns="12700" bIns="12700">
            <a:noAutofit/>
          </a:bodyPr>
          <a:lstStyle/>
          <a:p>
            <a:pPr algn="l">
              <a:buNone/>
            </a:pPr>
            <a:r>
              <a:rPr sz="1100" b="0">
                <a:solidFill>
                  <a:srgbClr val="221E19"/>
                </a:solidFill>
                <a:latin typeface="DM Sans"/>
              </a:rPr>
              <a:t>WP4 Competition</a:t>
            </a:r>
          </a:p>
        </p:txBody>
      </p:sp>
      <p:sp>
        <p:nvSpPr>
          <p:cNvPr id="36" name="Rectangle 35"/>
          <p:cNvSpPr/>
          <p:nvPr/>
        </p:nvSpPr>
        <p:spPr>
          <a:xfrm>
            <a:off x="3588815" y="4444443"/>
            <a:ext cx="2116243" cy="156796"/>
          </a:xfrm>
          <a:prstGeom prst="rect">
            <a:avLst/>
          </a:prstGeom>
          <a:solidFill>
            <a:srgbClr val="C6B49F"/>
          </a:solidFill>
          <a:ln w="6350">
            <a:solidFill>
              <a:srgbClr val="221E1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
          <p:cNvSpPr txBox="1"/>
          <p:nvPr/>
        </p:nvSpPr>
        <p:spPr>
          <a:xfrm>
            <a:off x="1060191" y="4673608"/>
            <a:ext cx="1393779" cy="301532"/>
          </a:xfrm>
          <a:prstGeom prst="rect">
            <a:avLst/>
          </a:prstGeom>
          <a:noFill/>
        </p:spPr>
        <p:txBody>
          <a:bodyPr wrap="square" anchor="ctr" lIns="25400" rIns="25400" tIns="12700" bIns="12700">
            <a:noAutofit/>
          </a:bodyPr>
          <a:lstStyle/>
          <a:p>
            <a:pPr algn="l">
              <a:buNone/>
            </a:pPr>
            <a:r>
              <a:rPr sz="1100" b="0">
                <a:solidFill>
                  <a:srgbClr val="221E19"/>
                </a:solidFill>
                <a:latin typeface="DM Sans"/>
              </a:rPr>
              <a:t>WP5 Entry mode</a:t>
            </a:r>
          </a:p>
        </p:txBody>
      </p:sp>
      <p:sp>
        <p:nvSpPr>
          <p:cNvPr id="38" name="Rectangle 37"/>
          <p:cNvSpPr/>
          <p:nvPr/>
        </p:nvSpPr>
        <p:spPr>
          <a:xfrm>
            <a:off x="4646936" y="4745975"/>
            <a:ext cx="1587182" cy="156796"/>
          </a:xfrm>
          <a:prstGeom prst="rect">
            <a:avLst/>
          </a:prstGeom>
          <a:solidFill>
            <a:srgbClr val="8C6A3F"/>
          </a:solidFill>
          <a:ln w="6350">
            <a:solidFill>
              <a:srgbClr val="221E1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9" name="TextBox 38"/>
          <p:cNvSpPr txBox="1"/>
          <p:nvPr/>
        </p:nvSpPr>
        <p:spPr>
          <a:xfrm>
            <a:off x="1060191" y="4975140"/>
            <a:ext cx="1393779" cy="301532"/>
          </a:xfrm>
          <a:prstGeom prst="rect">
            <a:avLst/>
          </a:prstGeom>
          <a:noFill/>
        </p:spPr>
        <p:txBody>
          <a:bodyPr wrap="square" anchor="ctr" lIns="25400" rIns="25400" tIns="12700" bIns="12700">
            <a:noAutofit/>
          </a:bodyPr>
          <a:lstStyle/>
          <a:p>
            <a:pPr algn="l">
              <a:buNone/>
            </a:pPr>
            <a:r>
              <a:rPr sz="1100" b="0">
                <a:solidFill>
                  <a:srgbClr val="221E19"/>
                </a:solidFill>
                <a:latin typeface="DM Sans"/>
              </a:rPr>
              <a:t>WP6 Plan</a:t>
            </a:r>
          </a:p>
        </p:txBody>
      </p:sp>
      <p:sp>
        <p:nvSpPr>
          <p:cNvPr id="40" name="Rectangle 39"/>
          <p:cNvSpPr/>
          <p:nvPr/>
        </p:nvSpPr>
        <p:spPr>
          <a:xfrm>
            <a:off x="5705058" y="5047508"/>
            <a:ext cx="1058121" cy="156796"/>
          </a:xfrm>
          <a:prstGeom prst="rect">
            <a:avLst/>
          </a:prstGeom>
          <a:solidFill>
            <a:srgbClr val="C6B49F"/>
          </a:solidFill>
          <a:ln w="6350">
            <a:solidFill>
              <a:srgbClr val="221E1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TextBox 40"/>
          <p:cNvSpPr txBox="1"/>
          <p:nvPr/>
        </p:nvSpPr>
        <p:spPr>
          <a:xfrm>
            <a:off x="1060191" y="5276673"/>
            <a:ext cx="1393779" cy="301532"/>
          </a:xfrm>
          <a:prstGeom prst="rect">
            <a:avLst/>
          </a:prstGeom>
          <a:noFill/>
        </p:spPr>
        <p:txBody>
          <a:bodyPr wrap="square" anchor="ctr" lIns="25400" rIns="25400" tIns="12700" bIns="12700">
            <a:noAutofit/>
          </a:bodyPr>
          <a:lstStyle/>
          <a:p>
            <a:pPr algn="l">
              <a:buNone/>
            </a:pPr>
            <a:r>
              <a:rPr sz="1100" b="0">
                <a:solidFill>
                  <a:srgbClr val="221E19"/>
                </a:solidFill>
                <a:latin typeface="DM Sans"/>
              </a:rPr>
              <a:t>Deliverables</a:t>
            </a:r>
          </a:p>
        </p:txBody>
      </p:sp>
      <p:sp>
        <p:nvSpPr>
          <p:cNvPr id="42" name="Rectangle 41"/>
          <p:cNvSpPr/>
          <p:nvPr/>
        </p:nvSpPr>
        <p:spPr>
          <a:xfrm>
            <a:off x="2530693" y="5349041"/>
            <a:ext cx="4232486" cy="156796"/>
          </a:xfrm>
          <a:prstGeom prst="rect">
            <a:avLst/>
          </a:prstGeom>
          <a:solidFill>
            <a:srgbClr val="C6B49F"/>
          </a:solidFill>
          <a:ln w="6350">
            <a:solidFill>
              <a:srgbClr val="221E19"/>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3" name="Diamond 42"/>
          <p:cNvSpPr/>
          <p:nvPr/>
        </p:nvSpPr>
        <p:spPr>
          <a:xfrm>
            <a:off x="2453971" y="3239989"/>
            <a:ext cx="153443" cy="153443"/>
          </a:xfrm>
          <a:prstGeom prst="diamond">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4" name="TextBox 43::TC[ANCHOR]"/>
          <p:cNvSpPr txBox="1"/>
          <p:nvPr/>
        </p:nvSpPr>
        <p:spPr>
          <a:xfrm>
            <a:off x="2607415" y="3249704"/>
            <a:ext cx="1022957" cy="142390"/>
          </a:xfrm>
          <a:prstGeom prst="rect">
            <a:avLst/>
          </a:prstGeom>
          <a:noFill/>
        </p:spPr>
        <p:txBody>
          <a:bodyPr wrap="none" anchor="ctr" lIns="25400" rIns="25400" tIns="12700" bIns="12700">
            <a:noAutofit/>
          </a:bodyPr>
          <a:lstStyle/>
          <a:p>
            <a:pPr algn="l">
              <a:buNone/>
            </a:pPr>
            <a:r>
              <a:rPr sz="900" b="0">
                <a:solidFill>
                  <a:srgbClr val="221E19"/>
                </a:solidFill>
                <a:latin typeface="DM Sans"/>
              </a:rPr>
              <a:t>Kick-off 4 Aug</a:t>
            </a:r>
          </a:p>
        </p:txBody>
      </p:sp>
      <p:sp>
        <p:nvSpPr>
          <p:cNvPr id="45" name="Diamond 44"/>
          <p:cNvSpPr/>
          <p:nvPr/>
        </p:nvSpPr>
        <p:spPr>
          <a:xfrm>
            <a:off x="5099275" y="4144587"/>
            <a:ext cx="153443" cy="153443"/>
          </a:xfrm>
          <a:prstGeom prst="diamond">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6" name="TextBox 45::TC[ANCHOR]"/>
          <p:cNvSpPr txBox="1"/>
          <p:nvPr/>
        </p:nvSpPr>
        <p:spPr>
          <a:xfrm>
            <a:off x="5252719" y="4154302"/>
            <a:ext cx="1022957" cy="142390"/>
          </a:xfrm>
          <a:prstGeom prst="rect">
            <a:avLst/>
          </a:prstGeom>
          <a:noFill/>
        </p:spPr>
        <p:txBody>
          <a:bodyPr wrap="none" anchor="ctr" lIns="25400" rIns="25400" tIns="12700" bIns="12700">
            <a:noAutofit/>
          </a:bodyPr>
          <a:lstStyle/>
          <a:p>
            <a:pPr algn="l">
              <a:buNone/>
            </a:pPr>
            <a:r>
              <a:rPr sz="900" b="0">
                <a:solidFill>
                  <a:srgbClr val="221E19"/>
                </a:solidFill>
                <a:latin typeface="DM Sans"/>
              </a:rPr>
              <a:t>Interim 8 Sep</a:t>
            </a:r>
          </a:p>
        </p:txBody>
      </p:sp>
      <p:sp>
        <p:nvSpPr>
          <p:cNvPr id="47" name="Rectangle 46::TC[T5|furniture]"/>
          <p:cNvSpPr/>
          <p:nvPr/>
        </p:nvSpPr>
        <p:spPr>
          <a:xfrm>
            <a:off x="7189012" y="160020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8" name="Rectangle 47::TC[T5|furniture]"/>
          <p:cNvSpPr/>
          <p:nvPr/>
        </p:nvSpPr>
        <p:spPr>
          <a:xfrm>
            <a:off x="7189012" y="160020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9" name="TextBox 48::TC[T3|neutral]"/>
          <p:cNvSpPr txBox="1"/>
          <p:nvPr/>
        </p:nvSpPr>
        <p:spPr>
          <a:xfrm>
            <a:off x="7335316" y="171907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HOW THE WEEKS ARE SEQUENCED</a:t>
            </a:r>
          </a:p>
        </p:txBody>
      </p:sp>
      <p:sp>
        <p:nvSpPr>
          <p:cNvPr id="50" name="TextBox 49::TC[T4|neutral]"/>
          <p:cNvSpPr txBox="1"/>
          <p:nvPr/>
        </p:nvSpPr>
        <p:spPr>
          <a:xfrm>
            <a:off x="7335316" y="207568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Market and segment are front-loaded, settled before the interim.</a:t>
            </a:r>
          </a:p>
        </p:txBody>
      </p:sp>
      <p:sp>
        <p:nvSpPr>
          <p:cNvPr id="51" name="TextBox 50::TC[T4|neutral]"/>
          <p:cNvSpPr txBox="1"/>
          <p:nvPr/>
        </p:nvSpPr>
        <p:spPr>
          <a:xfrm>
            <a:off x="7335316" y="262737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Competition overlaps, because it depends on external access.</a:t>
            </a:r>
          </a:p>
        </p:txBody>
      </p:sp>
      <p:sp>
        <p:nvSpPr>
          <p:cNvPr id="52" name="TextBox 51::TC[T4|neutral]"/>
          <p:cNvSpPr txBox="1"/>
          <p:nvPr/>
        </p:nvSpPr>
        <p:spPr>
          <a:xfrm>
            <a:off x="7335316" y="317906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Entry mode and the plan take the final four weeks.</a:t>
            </a:r>
          </a:p>
        </p:txBody>
      </p:sp>
      <p:sp>
        <p:nvSpPr>
          <p:cNvPr id="53" name="Rectangle 52::TC[T5|furniture]"/>
          <p:cNvSpPr/>
          <p:nvPr/>
        </p:nvSpPr>
        <p:spPr>
          <a:xfrm>
            <a:off x="7189012" y="393192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4" name="Rectangle 53::TC[T5|furniture]"/>
          <p:cNvSpPr/>
          <p:nvPr/>
        </p:nvSpPr>
        <p:spPr>
          <a:xfrm>
            <a:off x="7189012" y="393192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5" name="TextBox 54::TC[T3|neutral]"/>
          <p:cNvSpPr txBox="1"/>
          <p:nvPr/>
        </p:nvSpPr>
        <p:spPr>
          <a:xfrm>
            <a:off x="7335316" y="405079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WHAT YOU SEE, AND WHEN</a:t>
            </a:r>
          </a:p>
        </p:txBody>
      </p:sp>
      <p:sp>
        <p:nvSpPr>
          <p:cNvPr id="56" name="TextBox 55::TC[T4|neutral]"/>
          <p:cNvSpPr txBox="1"/>
          <p:nvPr/>
        </p:nvSpPr>
        <p:spPr>
          <a:xfrm>
            <a:off x="7335316" y="440740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Weekly check-ins: what moved, what is stuck, what we need.</a:t>
            </a:r>
          </a:p>
        </p:txBody>
      </p:sp>
      <p:sp>
        <p:nvSpPr>
          <p:cNvPr id="57" name="TextBox 56::TC[T4|neutral]"/>
          <p:cNvSpPr txBox="1"/>
          <p:nvPr/>
        </p:nvSpPr>
        <p:spPr>
          <a:xfrm>
            <a:off x="7335316" y="495909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8 September: market and segment answers, assumptions exposed.</a:t>
            </a:r>
          </a:p>
        </p:txBody>
      </p:sp>
      <p:sp>
        <p:nvSpPr>
          <p:cNvPr id="58" name="TextBox 57::TC[T4|neutral]"/>
          <p:cNvSpPr txBox="1"/>
          <p:nvPr/>
        </p:nvSpPr>
        <p:spPr>
          <a:xfrm>
            <a:off x="7335316" y="551078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30 September: Board deck, editable model, one-page recommendation.</a:t>
            </a:r>
          </a:p>
        </p:txBody>
      </p:sp>
      <p:sp>
        <p:nvSpPr>
          <p:cNvPr id="59" name="TextBox 58::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 Verdal RfP section 7 for milestone dates; scheduling ours.</a:t>
            </a:r>
          </a:p>
        </p:txBody>
      </p:sp>
    </p:spTree>
  </p:cSld>
  <p:clrMapOvr>
    <a:masterClrMapping/>
  </p:clrMapOvr>
</p:sld>
</file>

<file path=ppt/slides/slide21.xml><?xml version="1.0" encoding="utf-8"?>
<p:sld xmlns:a="http://schemas.openxmlformats.org/drawingml/2006/main" xmlns:p="http://schemas.openxmlformats.org/presentationml/2006/main" xmlns:r="http://schemas.openxmlformats.org/officeDocument/2006/relationships">
  <p:cSld name="TCZONE[0.670,1.750,11.993,4.90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One senior carries this end to end, and the two things a Board asks about a sole adviser are answered here rather than left open</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DELIVERY — WHO IS BIDDING</a:t>
            </a:r>
          </a:p>
        </p:txBody>
      </p:sp>
      <p:sp>
        <p:nvSpPr>
          <p:cNvPr id="4" name="Rectangle 3::TC[T5|furniture]"/>
          <p:cNvSpPr/>
          <p:nvPr/>
        </p:nvSpPr>
        <p:spPr>
          <a:xfrm>
            <a:off x="612648" y="1600200"/>
            <a:ext cx="3545840" cy="3405352"/>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TC[T5|furniture]"/>
          <p:cNvSpPr/>
          <p:nvPr/>
        </p:nvSpPr>
        <p:spPr>
          <a:xfrm>
            <a:off x="612648" y="1600200"/>
            <a:ext cx="3545840" cy="45720"/>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TC[T3|neutral]"/>
          <p:cNvSpPr txBox="1"/>
          <p:nvPr/>
        </p:nvSpPr>
        <p:spPr>
          <a:xfrm>
            <a:off x="749808" y="1728216"/>
            <a:ext cx="3271520" cy="310896"/>
          </a:xfrm>
          <a:prstGeom prst="rect">
            <a:avLst/>
          </a:prstGeom>
          <a:noFill/>
        </p:spPr>
        <p:txBody>
          <a:bodyPr wrap="square" anchor="t" lIns="25400" rIns="25400" tIns="12700" bIns="12700">
            <a:noAutofit/>
          </a:bodyPr>
          <a:lstStyle/>
          <a:p>
            <a:pPr algn="l">
              <a:buNone/>
            </a:pPr>
            <a:r>
              <a:rPr sz="1100" b="1">
                <a:solidFill>
                  <a:srgbClr val="221E19"/>
                </a:solidFill>
                <a:latin typeface="DM Sans"/>
              </a:rPr>
              <a:t>Where this comes from</a:t>
            </a:r>
          </a:p>
        </p:txBody>
      </p:sp>
      <p:sp>
        <p:nvSpPr>
          <p:cNvPr id="7" name="TextBox 6::TC[T4|neutral]"/>
          <p:cNvSpPr txBox="1"/>
          <p:nvPr/>
        </p:nvSpPr>
        <p:spPr>
          <a:xfrm>
            <a:off x="749808" y="2075688"/>
            <a:ext cx="3271520" cy="2838424"/>
          </a:xfrm>
          <a:prstGeom prst="rect">
            <a:avLst/>
          </a:prstGeom>
          <a:noFill/>
        </p:spPr>
        <p:txBody>
          <a:bodyPr wrap="square" anchor="t" lIns="25400" rIns="25400" tIns="12700" bIns="12700">
            <a:noAutofit/>
          </a:bodyPr>
          <a:lstStyle/>
          <a:p>
            <a:pPr algn="l">
              <a:buNone/>
            </a:pPr>
            <a:r>
              <a:rPr sz="1100" b="0">
                <a:solidFill>
                  <a:srgbClr val="221E19"/>
                </a:solidFill>
                <a:latin typeface="DM Sans"/>
              </a:rPr>
              <a:t>Independent strategy and transformation practice, founded after eight years at a top-tier strategy firm, latterly as Engagement Manager. Work is executive-committee level: growth strategy, performance and cost, operating model, strategic due diligence for funds. The delivery standard is the one that firm applies — hypothesis-driven, fact-based, answer first — carried by one senior rather than a pyramid of juniors.</a:t>
            </a:r>
          </a:p>
        </p:txBody>
      </p:sp>
      <p:sp>
        <p:nvSpPr>
          <p:cNvPr id="8" name="Rectangle 7::TC[T5|furniture]"/>
          <p:cNvSpPr/>
          <p:nvPr/>
        </p:nvSpPr>
        <p:spPr>
          <a:xfrm>
            <a:off x="4323080" y="1600200"/>
            <a:ext cx="3545840" cy="3405352"/>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TC[T5|furniture]"/>
          <p:cNvSpPr/>
          <p:nvPr/>
        </p:nvSpPr>
        <p:spPr>
          <a:xfrm>
            <a:off x="4323080" y="1600200"/>
            <a:ext cx="3545840" cy="45720"/>
          </a:xfrm>
          <a:prstGeom prst="rect">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TC[T3|narrative_accent#g1]"/>
          <p:cNvSpPr txBox="1"/>
          <p:nvPr/>
        </p:nvSpPr>
        <p:spPr>
          <a:xfrm>
            <a:off x="4460240" y="1728216"/>
            <a:ext cx="3271520" cy="310896"/>
          </a:xfrm>
          <a:prstGeom prst="rect">
            <a:avLst/>
          </a:prstGeom>
          <a:noFill/>
        </p:spPr>
        <p:txBody>
          <a:bodyPr wrap="square" anchor="t" lIns="25400" rIns="25400" tIns="12700" bIns="12700">
            <a:noAutofit/>
          </a:bodyPr>
          <a:lstStyle/>
          <a:p>
            <a:pPr algn="l">
              <a:buNone/>
            </a:pPr>
            <a:r>
              <a:rPr sz="1100" b="1">
                <a:solidFill>
                  <a:srgbClr val="FFFFFF"/>
                </a:solidFill>
                <a:latin typeface="DM Sans"/>
              </a:rPr>
              <a:t>Comparable decisions taken to a board</a:t>
            </a:r>
          </a:p>
        </p:txBody>
      </p:sp>
      <p:sp>
        <p:nvSpPr>
          <p:cNvPr id="11" name="TextBox 10::TC[T4|narrative_accent#g1]"/>
          <p:cNvSpPr txBox="1"/>
          <p:nvPr/>
        </p:nvSpPr>
        <p:spPr>
          <a:xfrm>
            <a:off x="4460240" y="2075688"/>
            <a:ext cx="3271520" cy="2838424"/>
          </a:xfrm>
          <a:prstGeom prst="rect">
            <a:avLst/>
          </a:prstGeom>
          <a:noFill/>
        </p:spPr>
        <p:txBody>
          <a:bodyPr wrap="square" anchor="t" lIns="25400" rIns="25400" tIns="12700" bIns="12700">
            <a:noAutofit/>
          </a:bodyPr>
          <a:lstStyle/>
          <a:p>
            <a:pPr algn="l">
              <a:buNone/>
            </a:pPr>
            <a:r>
              <a:rPr sz="1100" b="0">
                <a:solidFill>
                  <a:srgbClr val="FFFFFF"/>
                </a:solidFill>
                <a:latin typeface="DM Sans"/>
              </a:rPr>
              <a:t>[TO COMPLETE BEFORE SENDING] Three engagements: one capital-allocation decision of comparable size, one adjacent-market entry with a build-buy-partner recommendation, one commercial due diligence for a fund. For each: the question asked, the recommendation made, and what the client decided. Client names withheld pending release.</a:t>
            </a:r>
          </a:p>
        </p:txBody>
      </p:sp>
      <p:sp>
        <p:nvSpPr>
          <p:cNvPr id="12" name="Rectangle 11::TC[T5|furniture]"/>
          <p:cNvSpPr/>
          <p:nvPr/>
        </p:nvSpPr>
        <p:spPr>
          <a:xfrm>
            <a:off x="8033512" y="1600200"/>
            <a:ext cx="3545840" cy="3405352"/>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TC[T5|furniture]"/>
          <p:cNvSpPr/>
          <p:nvPr/>
        </p:nvSpPr>
        <p:spPr>
          <a:xfrm>
            <a:off x="8033512" y="1600200"/>
            <a:ext cx="3545840" cy="45720"/>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TC[T3|neutral]"/>
          <p:cNvSpPr txBox="1"/>
          <p:nvPr/>
        </p:nvSpPr>
        <p:spPr>
          <a:xfrm>
            <a:off x="8170672" y="1728216"/>
            <a:ext cx="3271520" cy="310896"/>
          </a:xfrm>
          <a:prstGeom prst="rect">
            <a:avLst/>
          </a:prstGeom>
          <a:noFill/>
        </p:spPr>
        <p:txBody>
          <a:bodyPr wrap="square" anchor="t" lIns="25400" rIns="25400" tIns="12700" bIns="12700">
            <a:noAutofit/>
          </a:bodyPr>
          <a:lstStyle/>
          <a:p>
            <a:pPr algn="l">
              <a:buNone/>
            </a:pPr>
            <a:r>
              <a:rPr sz="1100" b="1">
                <a:solidFill>
                  <a:srgbClr val="221E19"/>
                </a:solidFill>
                <a:latin typeface="DM Sans"/>
              </a:rPr>
              <a:t>What happens if I am unavailable</a:t>
            </a:r>
          </a:p>
        </p:txBody>
      </p:sp>
      <p:sp>
        <p:nvSpPr>
          <p:cNvPr id="15" name="TextBox 14::TC[T4|neutral]"/>
          <p:cNvSpPr txBox="1"/>
          <p:nvPr/>
        </p:nvSpPr>
        <p:spPr>
          <a:xfrm>
            <a:off x="8170672" y="2075688"/>
            <a:ext cx="3271520" cy="2838424"/>
          </a:xfrm>
          <a:prstGeom prst="rect">
            <a:avLst/>
          </a:prstGeom>
          <a:noFill/>
        </p:spPr>
        <p:txBody>
          <a:bodyPr wrap="square" anchor="t" lIns="25400" rIns="25400" tIns="12700" bIns="12700">
            <a:noAutofit/>
          </a:bodyPr>
          <a:lstStyle/>
          <a:p>
            <a:pPr algn="l">
              <a:buNone/>
            </a:pPr>
            <a:r>
              <a:rPr sz="1100" b="0">
                <a:solidFill>
                  <a:srgbClr val="221E19"/>
                </a:solidFill>
                <a:latin typeface="DM Sans"/>
              </a:rPr>
              <a:t>A named associate of equivalent seniority is briefed at kick-off and holds read access to the working files throughout, so the engagement does not stop. If a delay is material, the fallback delivery date of 14 October is already worked out and the interim review on 8 September is unaffected. Professional indemnity cover is in place; evidence available on request.</a:t>
            </a:r>
          </a:p>
        </p:txBody>
      </p:sp>
      <p:sp>
        <p:nvSpPr>
          <p:cNvPr id="16" name="TextBox 15::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 our own record. Client names withheld pending release.</a:t>
            </a:r>
          </a:p>
        </p:txBody>
      </p:sp>
    </p:spTree>
  </p:cSld>
  <p:clrMapOvr>
    <a:masterClrMapping/>
  </p:clrMapOvr>
</p:sld>
</file>

<file path=ppt/slides/slide22.xml><?xml version="1.0" encoding="utf-8"?>
<p:sld xmlns:a="http://schemas.openxmlformats.org/drawingml/2006/main" xmlns:p="http://schemas.openxmlformats.org/presentationml/2006/main" xmlns:r="http://schemas.openxmlformats.org/officeDocument/2006/relationships">
  <p:cSld name="TCZONE[0.670,1.750,11.993,4.11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The base scope answers the RfP in full by 30 September; the two options add evidence no adviser can buy for you</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THE OFFER</a:t>
            </a:r>
          </a:p>
        </p:txBody>
      </p:sp>
      <p:sp>
        <p:nvSpPr>
          <p:cNvPr id="4" name="Rectangle 3::TC[T5|furniture]"/>
          <p:cNvSpPr/>
          <p:nvPr/>
        </p:nvSpPr>
        <p:spPr>
          <a:xfrm>
            <a:off x="612648" y="1600200"/>
            <a:ext cx="3545840" cy="3758184"/>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Rectangle 4::TC[T5|furniture]"/>
          <p:cNvSpPr/>
          <p:nvPr/>
        </p:nvSpPr>
        <p:spPr>
          <a:xfrm>
            <a:off x="612648" y="1600200"/>
            <a:ext cx="3545840" cy="45720"/>
          </a:xfrm>
          <a:prstGeom prst="rect">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TextBox 5::TC[T3|narrative_accent#g1]"/>
          <p:cNvSpPr txBox="1"/>
          <p:nvPr/>
        </p:nvSpPr>
        <p:spPr>
          <a:xfrm>
            <a:off x="749808" y="1728216"/>
            <a:ext cx="3271520" cy="310896"/>
          </a:xfrm>
          <a:prstGeom prst="rect">
            <a:avLst/>
          </a:prstGeom>
          <a:noFill/>
        </p:spPr>
        <p:txBody>
          <a:bodyPr wrap="square" anchor="t" lIns="25400" rIns="25400" tIns="12700" bIns="12700">
            <a:noAutofit/>
          </a:bodyPr>
          <a:lstStyle/>
          <a:p>
            <a:pPr algn="l">
              <a:buNone/>
            </a:pPr>
            <a:r>
              <a:rPr sz="1100" b="1">
                <a:solidFill>
                  <a:srgbClr val="FFFFFF"/>
                </a:solidFill>
                <a:latin typeface="DM Sans"/>
              </a:rPr>
              <a:t>Base scope · EUR 80,000</a:t>
            </a:r>
          </a:p>
        </p:txBody>
      </p:sp>
      <p:sp>
        <p:nvSpPr>
          <p:cNvPr id="7" name="TextBox 6::TC[T4|narrative_accent#g1]"/>
          <p:cNvSpPr txBox="1"/>
          <p:nvPr/>
        </p:nvSpPr>
        <p:spPr>
          <a:xfrm>
            <a:off x="749808" y="2075688"/>
            <a:ext cx="3271520" cy="3191256"/>
          </a:xfrm>
          <a:prstGeom prst="rect">
            <a:avLst/>
          </a:prstGeom>
          <a:noFill/>
        </p:spPr>
        <p:txBody>
          <a:bodyPr wrap="square" anchor="t" lIns="25400" rIns="25400" tIns="12700" bIns="12700">
            <a:noAutofit/>
          </a:bodyPr>
          <a:lstStyle/>
          <a:p>
            <a:pPr algn="l">
              <a:buNone/>
            </a:pPr>
            <a:r>
              <a:rPr sz="1100" b="0">
                <a:solidFill>
                  <a:srgbClr val="FFFFFF"/>
                </a:solidFill>
                <a:latin typeface="DM Sans"/>
              </a:rPr>
              <a:t>All six work packages answered and delivered on your date, 30 September. A Board-ready deck, an Excel model with every assumption visible and editable by your team, and a one-page recommendation. The six material evidence gaps are named, ranked by how far each one would move the answer, with a costed plan for closing each. This is a complete, defensible answer to the question you asked.</a:t>
            </a:r>
          </a:p>
        </p:txBody>
      </p:sp>
      <p:sp>
        <p:nvSpPr>
          <p:cNvPr id="8" name="Rectangle 7::TC[T5|furniture]"/>
          <p:cNvSpPr/>
          <p:nvPr/>
        </p:nvSpPr>
        <p:spPr>
          <a:xfrm>
            <a:off x="4323080" y="1600200"/>
            <a:ext cx="3545840" cy="3758184"/>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 name="Rectangle 8::TC[T5|furniture]"/>
          <p:cNvSpPr/>
          <p:nvPr/>
        </p:nvSpPr>
        <p:spPr>
          <a:xfrm>
            <a:off x="4323080" y="1600200"/>
            <a:ext cx="3545840" cy="45720"/>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TC[T3|neutral]"/>
          <p:cNvSpPr txBox="1"/>
          <p:nvPr/>
        </p:nvSpPr>
        <p:spPr>
          <a:xfrm>
            <a:off x="4460240" y="1728216"/>
            <a:ext cx="3271520" cy="310896"/>
          </a:xfrm>
          <a:prstGeom prst="rect">
            <a:avLst/>
          </a:prstGeom>
          <a:noFill/>
        </p:spPr>
        <p:txBody>
          <a:bodyPr wrap="square" anchor="t" lIns="25400" rIns="25400" tIns="12700" bIns="12700">
            <a:noAutofit/>
          </a:bodyPr>
          <a:lstStyle/>
          <a:p>
            <a:pPr algn="l">
              <a:buNone/>
            </a:pPr>
            <a:r>
              <a:rPr sz="1100" b="1">
                <a:solidFill>
                  <a:srgbClr val="221E19"/>
                </a:solidFill>
                <a:latin typeface="DM Sans"/>
              </a:rPr>
              <a:t>Base + your own evidence · EUR 94,000</a:t>
            </a:r>
          </a:p>
        </p:txBody>
      </p:sp>
      <p:sp>
        <p:nvSpPr>
          <p:cNvPr id="11" name="TextBox 10::TC[T4|neutral]"/>
          <p:cNvSpPr txBox="1"/>
          <p:nvPr/>
        </p:nvSpPr>
        <p:spPr>
          <a:xfrm>
            <a:off x="4460240" y="2075688"/>
            <a:ext cx="3271520" cy="3191256"/>
          </a:xfrm>
          <a:prstGeom prst="rect">
            <a:avLst/>
          </a:prstGeom>
          <a:noFill/>
        </p:spPr>
        <p:txBody>
          <a:bodyPr wrap="square" anchor="t" lIns="25400" rIns="25400" tIns="12700" bIns="12700">
            <a:noAutofit/>
          </a:bodyPr>
          <a:lstStyle/>
          <a:p>
            <a:pPr algn="l">
              <a:buNone/>
            </a:pPr>
            <a:r>
              <a:rPr sz="1100" b="0">
                <a:solidFill>
                  <a:srgbClr val="221E19"/>
                </a:solidFill>
                <a:latin typeface="DM Sans"/>
              </a:rPr>
              <a:t>Adds the two measurements no adviser can buy on your behalf. A dwell study at six to ten of your sites establishes time parked against time in store — the input that sets bay economics and that nobody has measured at a grocery site. A structured tender to three operators reveals the commercial terms no retailer concession in Europe discloses, and prices what your existing leases are worth repriced. Needs two further weeks; we recommend 14 October rather than a thinner analysis.</a:t>
            </a:r>
          </a:p>
        </p:txBody>
      </p:sp>
      <p:sp>
        <p:nvSpPr>
          <p:cNvPr id="12" name="Rectangle 11::TC[T5|furniture]"/>
          <p:cNvSpPr/>
          <p:nvPr/>
        </p:nvSpPr>
        <p:spPr>
          <a:xfrm>
            <a:off x="8033512" y="1600200"/>
            <a:ext cx="3545840" cy="3758184"/>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Rectangle 12::TC[T5|furniture]"/>
          <p:cNvSpPr/>
          <p:nvPr/>
        </p:nvSpPr>
        <p:spPr>
          <a:xfrm>
            <a:off x="8033512" y="1600200"/>
            <a:ext cx="3545840" cy="45720"/>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 name="TextBox 13::TC[T3|neutral]"/>
          <p:cNvSpPr txBox="1"/>
          <p:nvPr/>
        </p:nvSpPr>
        <p:spPr>
          <a:xfrm>
            <a:off x="8170672" y="1728216"/>
            <a:ext cx="3271520" cy="310896"/>
          </a:xfrm>
          <a:prstGeom prst="rect">
            <a:avLst/>
          </a:prstGeom>
          <a:noFill/>
        </p:spPr>
        <p:txBody>
          <a:bodyPr wrap="square" anchor="t" lIns="25400" rIns="25400" tIns="12700" bIns="12700">
            <a:noAutofit/>
          </a:bodyPr>
          <a:lstStyle/>
          <a:p>
            <a:pPr algn="l">
              <a:buNone/>
            </a:pPr>
            <a:r>
              <a:rPr sz="1100" b="1">
                <a:solidFill>
                  <a:srgbClr val="221E19"/>
                </a:solidFill>
                <a:latin typeface="DM Sans"/>
              </a:rPr>
              <a:t>Basket study, phase 2 · EUR 20,000</a:t>
            </a:r>
          </a:p>
        </p:txBody>
      </p:sp>
      <p:sp>
        <p:nvSpPr>
          <p:cNvPr id="15" name="TextBox 14::TC[T4|neutral]"/>
          <p:cNvSpPr txBox="1"/>
          <p:nvPr/>
        </p:nvSpPr>
        <p:spPr>
          <a:xfrm>
            <a:off x="8170672" y="2075688"/>
            <a:ext cx="3271520" cy="3191256"/>
          </a:xfrm>
          <a:prstGeom prst="rect">
            <a:avLst/>
          </a:prstGeom>
          <a:noFill/>
        </p:spPr>
        <p:txBody>
          <a:bodyPr wrap="square" anchor="t" lIns="25400" rIns="25400" tIns="12700" bIns="12700">
            <a:noAutofit/>
          </a:bodyPr>
          <a:lstStyle/>
          <a:p>
            <a:pPr algn="l">
              <a:buNone/>
            </a:pPr>
            <a:r>
              <a:rPr sz="1100" b="0">
                <a:solidFill>
                  <a:srgbClr val="221E19"/>
                </a:solidFill>
                <a:latin typeface="DM Sans"/>
              </a:rPr>
              <a:t>Settles the largest swing factor in the whole case on your own point-of-sale and loyalty data: does charging lift the basket, and by how much. The only causal study in the literature is from another continent and another sector mix, and every larger figure in circulation is vendor marketing. Verdal is one of very few parties in Europe able to measure this rather than cite it. Runs eight to twelve weeks from October — decided at the Board read-out, not before.</a:t>
            </a:r>
          </a:p>
        </p:txBody>
      </p:sp>
      <p:sp>
        <p:nvSpPr>
          <p:cNvPr id="16" name="Rectangle 15::TC[T5|furniture]"/>
          <p:cNvSpPr/>
          <p:nvPr/>
        </p:nvSpPr>
        <p:spPr>
          <a:xfrm>
            <a:off x="612648" y="5504688"/>
            <a:ext cx="45720" cy="484632"/>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TextBox 16::TC[T3|neutral]"/>
          <p:cNvSpPr txBox="1"/>
          <p:nvPr/>
        </p:nvSpPr>
        <p:spPr>
          <a:xfrm>
            <a:off x="768096" y="5504688"/>
            <a:ext cx="10810951" cy="484632"/>
          </a:xfrm>
          <a:prstGeom prst="rect">
            <a:avLst/>
          </a:prstGeom>
          <a:noFill/>
        </p:spPr>
        <p:txBody>
          <a:bodyPr wrap="square" anchor="b" lIns="25400" rIns="25400" tIns="12700" bIns="12700">
            <a:noAutofit/>
          </a:bodyPr>
          <a:lstStyle/>
          <a:p>
            <a:pPr algn="l">
              <a:buNone/>
            </a:pPr>
            <a:r>
              <a:rPr sz="1300" b="1">
                <a:solidFill>
                  <a:srgbClr val="221E19"/>
                </a:solidFill>
                <a:latin typeface="DM Sans"/>
              </a:rPr>
              <a:t>→  One senior from framing to Board read-out — the reader of your leases is the builder of the model and the person who presents it</a:t>
            </a:r>
          </a:p>
        </p:txBody>
      </p:sp>
      <p:sp>
        <p:nvSpPr>
          <p:cNvPr id="18" name="TextBox 17::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Fees exclude VAT. Field cost for the dwell study is invoiced at the agency's own invoice, no mark-up. Payment 30% kick-off, 30% interim, 40% delivery.</a:t>
            </a:r>
          </a:p>
        </p:txBody>
      </p:sp>
    </p:spTree>
  </p:cSld>
  <p:clrMapOvr>
    <a:masterClrMapping/>
  </p:clrMapOvr>
</p:sld>
</file>

<file path=ppt/slides/slide3.xml><?xml version="1.0" encoding="utf-8"?>
<p:sld xmlns:a="http://schemas.openxmlformats.org/drawingml/2006/main" xmlns:p="http://schemas.openxmlformats.org/presentationml/2006/main" xmlns:r="http://schemas.openxmlformats.org/officeDocument/2006/relationships">
  <p:cSld>
    <p:spTree>
      <p:nvGrpSpPr>
        <p:cNvPr id="1" name=""/>
        <p:cNvGrpSpPr/>
        <p:nvPr/>
      </p:nvGrpSpPr>
      <p:grpSpPr/>
      <p:sp>
        <p:nvSpPr>
          <p:cNvPr id="2" name="Text Placeholder 1::TC[T4|neutral]"/>
          <p:cNvSpPr>
            <a:spLocks noGrp="1"/>
          </p:cNvSpPr>
          <p:nvPr>
            <p:ph type="body" idx="1"/>
          </p:nvPr>
        </p:nvSpPr>
        <p:spPr/>
        <p:txBody>
          <a:bodyPr/>
          <a:lstStyle/>
          <a:p>
            <a:pPr>
              <a:buNone/>
            </a:pPr>
            <a:r>
              <a:t>01</a:t>
            </a:r>
          </a:p>
        </p:txBody>
      </p:sp>
      <p:sp>
        <p:nvSpPr>
          <p:cNvPr id="3" name="Title 2::TC[T2|neutral]"/>
          <p:cNvSpPr>
            <a:spLocks noGrp="1"/>
          </p:cNvSpPr>
          <p:nvPr>
            <p:ph type="title"/>
          </p:nvPr>
        </p:nvSpPr>
        <p:spPr/>
        <p:txBody>
          <a:bodyPr/>
          <a:lstStyle/>
          <a:p>
            <a:pPr algn="l">
              <a:buNone/>
            </a:pPr>
            <a:r>
              <a:t>The question behind the question</a:t>
            </a:r>
          </a:p>
        </p:txBody>
      </p:sp>
      <p:sp>
        <p:nvSpPr>
          <p:cNvPr id="4" name="Text Placeholder 3::TC[T4|neutral]"/>
          <p:cNvSpPr>
            <a:spLocks noGrp="1"/>
          </p:cNvSpPr>
          <p:nvPr>
            <p:ph type="body" idx="2"/>
          </p:nvPr>
        </p:nvSpPr>
        <p:spPr/>
        <p:txBody>
          <a:bodyPr/>
          <a:lstStyle/>
          <a:p>
            <a:pPr>
              <a:buNone/>
            </a:pPr>
            <a:r>
              <a:t>What has to be settled before the opportunity can be sized</a:t>
            </a:r>
          </a:p>
        </p:txBody>
      </p:sp>
    </p:spTree>
  </p:cSld>
  <p:clrMapOvr>
    <a:masterClrMapping/>
  </p:clrMapOvr>
</p:sld>
</file>

<file path=ppt/slides/slide4.xml><?xml version="1.0" encoding="utf-8"?>
<p:sld xmlns:a="http://schemas.openxmlformats.org/drawingml/2006/main" xmlns:p="http://schemas.openxmlformats.org/presentationml/2006/main" xmlns:r="http://schemas.openxmlformats.org/officeDocument/2006/relationships">
  <p:cSld name="TCZONE[0.670,1.750,11.993,4.90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The €25bn cannot carry this decision as it stands — it does not say what it counts, and fixing that perimeter is where the work starts</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THE QUESTION</a:t>
            </a:r>
          </a:p>
        </p:txBody>
      </p:sp>
      <p:sp>
        <p:nvSpPr>
          <p:cNvPr id="4" name="Oval 3::TC[ANCHOR]"/>
          <p:cNvSpPr/>
          <p:nvPr/>
        </p:nvSpPr>
        <p:spPr>
          <a:xfrm>
            <a:off x="667512" y="1691640"/>
            <a:ext cx="329184" cy="32918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700" rIns="12700" tIns="0" bIns="0">
            <a:noAutofit/>
          </a:bodyPr>
          <a:lstStyle/>
          <a:p>
            <a:pPr algn="ctr">
              <a:buNone/>
            </a:pPr>
            <a:r>
              <a:rPr sz="1100" b="1">
                <a:solidFill>
                  <a:srgbClr val="FFFFFF"/>
                </a:solidFill>
                <a:latin typeface="DM Sans"/>
              </a:rPr>
              <a:t>1</a:t>
            </a:r>
          </a:p>
        </p:txBody>
      </p:sp>
      <p:sp>
        <p:nvSpPr>
          <p:cNvPr id="5" name="TextBox 4::TC[T4|neutral]"/>
          <p:cNvSpPr txBox="1"/>
          <p:nvPr/>
        </p:nvSpPr>
        <p:spPr>
          <a:xfrm>
            <a:off x="1161288" y="1645920"/>
            <a:ext cx="10326624" cy="274320"/>
          </a:xfrm>
          <a:prstGeom prst="rect">
            <a:avLst/>
          </a:prstGeom>
          <a:noFill/>
        </p:spPr>
        <p:txBody>
          <a:bodyPr wrap="none" anchor="t" lIns="25400" rIns="25400" tIns="12700" bIns="12700">
            <a:noAutofit/>
          </a:bodyPr>
          <a:lstStyle/>
          <a:p>
            <a:pPr algn="l">
              <a:buNone/>
            </a:pPr>
            <a:r>
              <a:rPr sz="1200" b="1">
                <a:solidFill>
                  <a:srgbClr val="221E19"/>
                </a:solidFill>
                <a:latin typeface="DM Sans"/>
              </a:rPr>
              <a:t>Situation</a:t>
            </a:r>
          </a:p>
        </p:txBody>
      </p:sp>
      <p:sp>
        <p:nvSpPr>
          <p:cNvPr id="6" name="TextBox 5::TC[T4|neutral]"/>
          <p:cNvSpPr txBox="1"/>
          <p:nvPr/>
        </p:nvSpPr>
        <p:spPr>
          <a:xfrm>
            <a:off x="1161288" y="1929384"/>
            <a:ext cx="10326624" cy="1109472"/>
          </a:xfrm>
          <a:prstGeom prst="rect">
            <a:avLst/>
          </a:prstGeom>
          <a:noFill/>
        </p:spPr>
        <p:txBody>
          <a:bodyPr wrap="square" anchor="t" lIns="25400" rIns="25400" tIns="12700" bIns="12700">
            <a:noAutofit/>
          </a:bodyPr>
          <a:lstStyle/>
          <a:p>
            <a:pPr algn="l">
              <a:buNone/>
            </a:pPr>
            <a:r>
              <a:rPr sz="1100" b="0">
                <a:solidFill>
                  <a:srgbClr val="625E5A"/>
                </a:solidFill>
                <a:latin typeface="DM Sans"/>
              </a:rPr>
              <a:t>1,100 stores, large car parks, two long-term charging leases at a nominal fee. The Board believes value is being left on the table and wants an independent view on bringing charging in-house.</a:t>
            </a:r>
          </a:p>
        </p:txBody>
      </p:sp>
      <p:sp>
        <p:nvSpPr>
          <p:cNvPr id="7" name="Oval 6::TC[ANCHOR]"/>
          <p:cNvSpPr/>
          <p:nvPr/>
        </p:nvSpPr>
        <p:spPr>
          <a:xfrm>
            <a:off x="667512" y="3185160"/>
            <a:ext cx="329184" cy="32918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700" rIns="12700" tIns="0" bIns="0">
            <a:noAutofit/>
          </a:bodyPr>
          <a:lstStyle/>
          <a:p>
            <a:pPr algn="ctr">
              <a:buNone/>
            </a:pPr>
            <a:r>
              <a:rPr sz="1100" b="1">
                <a:solidFill>
                  <a:srgbClr val="FFFFFF"/>
                </a:solidFill>
                <a:latin typeface="DM Sans"/>
              </a:rPr>
              <a:t>2</a:t>
            </a:r>
          </a:p>
        </p:txBody>
      </p:sp>
      <p:sp>
        <p:nvSpPr>
          <p:cNvPr id="8" name="TextBox 7::TC[T4|neutral]"/>
          <p:cNvSpPr txBox="1"/>
          <p:nvPr/>
        </p:nvSpPr>
        <p:spPr>
          <a:xfrm>
            <a:off x="1161288" y="3139440"/>
            <a:ext cx="10326624" cy="274320"/>
          </a:xfrm>
          <a:prstGeom prst="rect">
            <a:avLst/>
          </a:prstGeom>
          <a:noFill/>
        </p:spPr>
        <p:txBody>
          <a:bodyPr wrap="none" anchor="t" lIns="25400" rIns="25400" tIns="12700" bIns="12700">
            <a:noAutofit/>
          </a:bodyPr>
          <a:lstStyle/>
          <a:p>
            <a:pPr algn="l">
              <a:buNone/>
            </a:pPr>
            <a:r>
              <a:rPr sz="1200" b="1">
                <a:solidFill>
                  <a:srgbClr val="221E19"/>
                </a:solidFill>
                <a:latin typeface="DM Sans"/>
              </a:rPr>
              <a:t>Complication</a:t>
            </a:r>
          </a:p>
        </p:txBody>
      </p:sp>
      <p:sp>
        <p:nvSpPr>
          <p:cNvPr id="9" name="TextBox 8::TC[T4|neutral]"/>
          <p:cNvSpPr txBox="1"/>
          <p:nvPr/>
        </p:nvSpPr>
        <p:spPr>
          <a:xfrm>
            <a:off x="1161288" y="3422904"/>
            <a:ext cx="10326624" cy="1109472"/>
          </a:xfrm>
          <a:prstGeom prst="rect">
            <a:avLst/>
          </a:prstGeom>
          <a:noFill/>
        </p:spPr>
        <p:txBody>
          <a:bodyPr wrap="square" anchor="t" lIns="25400" rIns="25400" tIns="12700" bIns="12700">
            <a:noAutofit/>
          </a:bodyPr>
          <a:lstStyle/>
          <a:p>
            <a:pPr algn="l">
              <a:buNone/>
            </a:pPr>
            <a:r>
              <a:rPr sz="1100" b="0">
                <a:solidFill>
                  <a:srgbClr val="625E5A"/>
                </a:solidFill>
                <a:latin typeface="DM Sans"/>
              </a:rPr>
              <a:t>The EUR 25bn cannot carry a capital decision as it stands. Published forecasts of the European charging market measure different things, and no European grocer has ever disclosed what charging actually earns. There is no benchmark to borrow.</a:t>
            </a:r>
          </a:p>
        </p:txBody>
      </p:sp>
      <p:sp>
        <p:nvSpPr>
          <p:cNvPr id="10" name="Oval 9::TC[ANCHOR]"/>
          <p:cNvSpPr/>
          <p:nvPr/>
        </p:nvSpPr>
        <p:spPr>
          <a:xfrm>
            <a:off x="667512" y="4678680"/>
            <a:ext cx="329184" cy="32918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wrap="square" lIns="12700" rIns="12700" tIns="0" bIns="0">
            <a:noAutofit/>
          </a:bodyPr>
          <a:lstStyle/>
          <a:p>
            <a:pPr algn="ctr">
              <a:buNone/>
            </a:pPr>
            <a:r>
              <a:rPr sz="1100" b="1">
                <a:solidFill>
                  <a:srgbClr val="FFFFFF"/>
                </a:solidFill>
                <a:latin typeface="DM Sans"/>
              </a:rPr>
              <a:t>3</a:t>
            </a:r>
          </a:p>
        </p:txBody>
      </p:sp>
      <p:sp>
        <p:nvSpPr>
          <p:cNvPr id="11" name="TextBox 10::TC[T4|neutral]"/>
          <p:cNvSpPr txBox="1"/>
          <p:nvPr/>
        </p:nvSpPr>
        <p:spPr>
          <a:xfrm>
            <a:off x="1161288" y="4632960"/>
            <a:ext cx="10326624" cy="274320"/>
          </a:xfrm>
          <a:prstGeom prst="rect">
            <a:avLst/>
          </a:prstGeom>
          <a:noFill/>
        </p:spPr>
        <p:txBody>
          <a:bodyPr wrap="none" anchor="t" lIns="25400" rIns="25400" tIns="12700" bIns="12700">
            <a:noAutofit/>
          </a:bodyPr>
          <a:lstStyle/>
          <a:p>
            <a:pPr algn="l">
              <a:buNone/>
            </a:pPr>
            <a:r>
              <a:rPr sz="1200" b="1">
                <a:solidFill>
                  <a:srgbClr val="221E19"/>
                </a:solidFill>
                <a:latin typeface="DM Sans"/>
              </a:rPr>
              <a:t>What we propose</a:t>
            </a:r>
          </a:p>
        </p:txBody>
      </p:sp>
      <p:sp>
        <p:nvSpPr>
          <p:cNvPr id="12" name="TextBox 11::TC[T4|neutral]"/>
          <p:cNvSpPr txBox="1"/>
          <p:nvPr/>
        </p:nvSpPr>
        <p:spPr>
          <a:xfrm>
            <a:off x="1161288" y="4916424"/>
            <a:ext cx="10326624" cy="1109472"/>
          </a:xfrm>
          <a:prstGeom prst="rect">
            <a:avLst/>
          </a:prstGeom>
          <a:noFill/>
        </p:spPr>
        <p:txBody>
          <a:bodyPr wrap="square" anchor="t" lIns="25400" rIns="25400" tIns="12700" bIns="12700">
            <a:noAutofit/>
          </a:bodyPr>
          <a:lstStyle/>
          <a:p>
            <a:pPr algn="l">
              <a:buNone/>
            </a:pPr>
            <a:r>
              <a:rPr sz="1100" b="0">
                <a:solidFill>
                  <a:srgbClr val="625E5A"/>
                </a:solidFill>
                <a:latin typeface="DM Sans"/>
              </a:rPr>
              <a:t>Six work packages, one senior, EUR 80,000, delivered 30 September: a Board-ready deck, an Excel model with every assumption visible and editable, and a one-page recommendation.</a:t>
            </a:r>
          </a:p>
        </p:txBody>
      </p:sp>
      <p:sp>
        <p:nvSpPr>
          <p:cNvPr id="13" name="TextBox 12::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 Verdal Group Request for Proposal, 15 July 2026.</a:t>
            </a:r>
          </a:p>
        </p:txBody>
      </p:sp>
    </p:spTree>
  </p:cSld>
  <p:clrMapOvr>
    <a:masterClrMapping/>
  </p:clrMapOvr>
</p:sld>
</file>

<file path=ppt/slides/slide5.xml><?xml version="1.0" encoding="utf-8"?>
<p:sld xmlns:a="http://schemas.openxmlformats.org/drawingml/2006/main" xmlns:p="http://schemas.openxmlformats.org/presentationml/2006/main" xmlns:r="http://schemas.openxmlformats.org/officeDocument/2006/relationships">
  <p:cSld name="TCZONE[0.670,2.070,6.992,4.58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Published forecasts of the European charging market do not count the same things — </a:t>
            </a:r>
            <a:r>
              <a:rPr sz="2200" b="0" i="1">
                <a:solidFill>
                  <a:srgbClr val="8C6A3F"/>
                </a:solidFill>
                <a:latin typeface="Instrument Serif"/>
              </a:rPr>
              <a:t>most include home charging, which no retailer can serve</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THE QUESTION — PERIMETER</a:t>
            </a:r>
          </a:p>
        </p:txBody>
      </p:sp>
      <p:sp>
        <p:nvSpPr>
          <p:cNvPr id="4" name="TextBox 3::TC[T3|neutral]"/>
          <p:cNvSpPr txBox="1"/>
          <p:nvPr/>
        </p:nvSpPr>
        <p:spPr>
          <a:xfrm>
            <a:off x="612648" y="1600200"/>
            <a:ext cx="6393484" cy="237744"/>
          </a:xfrm>
          <a:prstGeom prst="rect">
            <a:avLst/>
          </a:prstGeom>
          <a:noFill/>
        </p:spPr>
        <p:txBody>
          <a:bodyPr wrap="none" anchor="t" lIns="25400" rIns="25400" tIns="12700" bIns="12700">
            <a:noAutofit/>
          </a:bodyPr>
          <a:lstStyle/>
          <a:p>
            <a:pPr algn="l">
              <a:buNone/>
            </a:pPr>
            <a:r>
              <a:rPr sz="1100" b="1">
                <a:solidFill>
                  <a:srgbClr val="221E19"/>
                </a:solidFill>
                <a:latin typeface="DM Sans"/>
              </a:rPr>
              <a:t>WHAT EACH PUBLISHED FORECAST INCLUDES, BY PERIMETER</a:t>
            </a:r>
          </a:p>
        </p:txBody>
      </p:sp>
      <p:sp>
        <p:nvSpPr>
          <p:cNvPr id="5" name="TextBox 4"/>
          <p:cNvSpPr txBox="1"/>
          <p:nvPr/>
        </p:nvSpPr>
        <p:spPr>
          <a:xfrm>
            <a:off x="2211019" y="2081265"/>
            <a:ext cx="910432" cy="376915"/>
          </a:xfrm>
          <a:prstGeom prst="rect">
            <a:avLst/>
          </a:prstGeom>
          <a:noFill/>
        </p:spPr>
        <p:txBody>
          <a:bodyPr wrap="square" anchor="ctr" lIns="25400" rIns="25400" tIns="12700" bIns="12700">
            <a:noAutofit/>
          </a:bodyPr>
          <a:lstStyle/>
          <a:p>
            <a:pPr algn="ctr">
              <a:buNone/>
            </a:pPr>
            <a:r>
              <a:rPr sz="1100" b="1">
                <a:solidFill>
                  <a:srgbClr val="221E19"/>
                </a:solidFill>
                <a:latin typeface="DM Sans"/>
              </a:rPr>
              <a:t>Hard-</a:t>
            </a:r>
          </a:p>
          <a:p>
            <a:pPr algn="ctr">
              <a:buNone/>
            </a:pPr>
            <a:r>
              <a:rPr sz="1100" b="1">
                <a:solidFill>
                  <a:srgbClr val="221E19"/>
                </a:solidFill>
                <a:latin typeface="DM Sans"/>
              </a:rPr>
              <a:t>ware</a:t>
            </a:r>
          </a:p>
        </p:txBody>
      </p:sp>
      <p:sp>
        <p:nvSpPr>
          <p:cNvPr id="6" name="TextBox 5"/>
          <p:cNvSpPr txBox="1"/>
          <p:nvPr/>
        </p:nvSpPr>
        <p:spPr>
          <a:xfrm>
            <a:off x="3121451" y="2081265"/>
            <a:ext cx="910432" cy="376915"/>
          </a:xfrm>
          <a:prstGeom prst="rect">
            <a:avLst/>
          </a:prstGeom>
          <a:noFill/>
        </p:spPr>
        <p:txBody>
          <a:bodyPr wrap="square" anchor="ctr" lIns="25400" rIns="25400" tIns="12700" bIns="12700">
            <a:noAutofit/>
          </a:bodyPr>
          <a:lstStyle/>
          <a:p>
            <a:pPr algn="ctr">
              <a:buNone/>
            </a:pPr>
            <a:r>
              <a:rPr sz="1100" b="1">
                <a:solidFill>
                  <a:srgbClr val="221E19"/>
                </a:solidFill>
                <a:latin typeface="DM Sans"/>
              </a:rPr>
              <a:t>Soft-</a:t>
            </a:r>
          </a:p>
          <a:p>
            <a:pPr algn="ctr">
              <a:buNone/>
            </a:pPr>
            <a:r>
              <a:rPr sz="1100" b="1">
                <a:solidFill>
                  <a:srgbClr val="221E19"/>
                </a:solidFill>
                <a:latin typeface="DM Sans"/>
              </a:rPr>
              <a:t>ware</a:t>
            </a:r>
          </a:p>
        </p:txBody>
      </p:sp>
      <p:sp>
        <p:nvSpPr>
          <p:cNvPr id="7" name="TextBox 6"/>
          <p:cNvSpPr txBox="1"/>
          <p:nvPr/>
        </p:nvSpPr>
        <p:spPr>
          <a:xfrm>
            <a:off x="4031883" y="2081265"/>
            <a:ext cx="910432" cy="376915"/>
          </a:xfrm>
          <a:prstGeom prst="rect">
            <a:avLst/>
          </a:prstGeom>
          <a:noFill/>
        </p:spPr>
        <p:txBody>
          <a:bodyPr wrap="square" anchor="ctr" lIns="25400" rIns="25400" tIns="12700" bIns="12700">
            <a:noAutofit/>
          </a:bodyPr>
          <a:lstStyle/>
          <a:p>
            <a:pPr algn="ctr">
              <a:buNone/>
            </a:pPr>
            <a:r>
              <a:rPr sz="1100" b="1">
                <a:solidFill>
                  <a:srgbClr val="221E19"/>
                </a:solidFill>
                <a:latin typeface="DM Sans"/>
              </a:rPr>
              <a:t>Install.</a:t>
            </a:r>
          </a:p>
        </p:txBody>
      </p:sp>
      <p:sp>
        <p:nvSpPr>
          <p:cNvPr id="8" name="TextBox 7"/>
          <p:cNvSpPr txBox="1"/>
          <p:nvPr/>
        </p:nvSpPr>
        <p:spPr>
          <a:xfrm>
            <a:off x="4942315" y="2081265"/>
            <a:ext cx="910432" cy="376915"/>
          </a:xfrm>
          <a:prstGeom prst="rect">
            <a:avLst/>
          </a:prstGeom>
          <a:noFill/>
        </p:spPr>
        <p:txBody>
          <a:bodyPr wrap="square" anchor="ctr" lIns="25400" rIns="25400" tIns="12700" bIns="12700">
            <a:noAutofit/>
          </a:bodyPr>
          <a:lstStyle/>
          <a:p>
            <a:pPr algn="ctr">
              <a:buNone/>
            </a:pPr>
            <a:r>
              <a:rPr sz="1100" b="1">
                <a:solidFill>
                  <a:srgbClr val="221E19"/>
                </a:solidFill>
                <a:latin typeface="DM Sans"/>
              </a:rPr>
              <a:t>Public</a:t>
            </a:r>
          </a:p>
          <a:p>
            <a:pPr algn="ctr">
              <a:buNone/>
            </a:pPr>
            <a:r>
              <a:rPr sz="1100" b="1">
                <a:solidFill>
                  <a:srgbClr val="221E19"/>
                </a:solidFill>
                <a:latin typeface="DM Sans"/>
              </a:rPr>
              <a:t>charging</a:t>
            </a:r>
          </a:p>
        </p:txBody>
      </p:sp>
      <p:sp>
        <p:nvSpPr>
          <p:cNvPr id="9" name="TextBox 8"/>
          <p:cNvSpPr txBox="1"/>
          <p:nvPr/>
        </p:nvSpPr>
        <p:spPr>
          <a:xfrm>
            <a:off x="5852748" y="2081265"/>
            <a:ext cx="910432" cy="376915"/>
          </a:xfrm>
          <a:prstGeom prst="rect">
            <a:avLst/>
          </a:prstGeom>
          <a:noFill/>
        </p:spPr>
        <p:txBody>
          <a:bodyPr wrap="square" anchor="ctr" lIns="25400" rIns="25400" tIns="12700" bIns="12700">
            <a:noAutofit/>
          </a:bodyPr>
          <a:lstStyle/>
          <a:p>
            <a:pPr algn="ctr">
              <a:buNone/>
            </a:pPr>
            <a:r>
              <a:rPr sz="1100" b="1">
                <a:solidFill>
                  <a:srgbClr val="221E19"/>
                </a:solidFill>
                <a:latin typeface="DM Sans"/>
              </a:rPr>
              <a:t>Home /</a:t>
            </a:r>
          </a:p>
          <a:p>
            <a:pPr algn="ctr">
              <a:buNone/>
            </a:pPr>
            <a:r>
              <a:rPr sz="1100" b="1">
                <a:solidFill>
                  <a:srgbClr val="221E19"/>
                </a:solidFill>
                <a:latin typeface="DM Sans"/>
              </a:rPr>
              <a:t>work</a:t>
            </a:r>
          </a:p>
        </p:txBody>
      </p:sp>
      <p:sp>
        <p:nvSpPr>
          <p:cNvPr id="10" name="TextBox 9"/>
          <p:cNvSpPr txBox="1"/>
          <p:nvPr/>
        </p:nvSpPr>
        <p:spPr>
          <a:xfrm>
            <a:off x="1060191" y="2458181"/>
            <a:ext cx="1041099" cy="780006"/>
          </a:xfrm>
          <a:prstGeom prst="rect">
            <a:avLst/>
          </a:prstGeom>
          <a:noFill/>
        </p:spPr>
        <p:txBody>
          <a:bodyPr wrap="square" anchor="ctr" lIns="25400" rIns="25400" tIns="12700" bIns="12700">
            <a:noAutofit/>
          </a:bodyPr>
          <a:lstStyle/>
          <a:p>
            <a:pPr algn="l">
              <a:buNone/>
            </a:pPr>
            <a:r>
              <a:rPr sz="1100" b="0">
                <a:solidFill>
                  <a:srgbClr val="221E19"/>
                </a:solidFill>
                <a:latin typeface="DM Sans"/>
              </a:rPr>
              <a:t>Forecast A</a:t>
            </a:r>
          </a:p>
        </p:txBody>
      </p:sp>
      <p:sp>
        <p:nvSpPr>
          <p:cNvPr id="11" name="TextBox 10"/>
          <p:cNvSpPr txBox="1"/>
          <p:nvPr/>
        </p:nvSpPr>
        <p:spPr>
          <a:xfrm>
            <a:off x="1060191" y="3238187"/>
            <a:ext cx="1041099" cy="780006"/>
          </a:xfrm>
          <a:prstGeom prst="rect">
            <a:avLst/>
          </a:prstGeom>
          <a:noFill/>
        </p:spPr>
        <p:txBody>
          <a:bodyPr wrap="square" anchor="ctr" lIns="25400" rIns="25400" tIns="12700" bIns="12700">
            <a:noAutofit/>
          </a:bodyPr>
          <a:lstStyle/>
          <a:p>
            <a:pPr algn="l">
              <a:buNone/>
            </a:pPr>
            <a:r>
              <a:rPr sz="1100" b="0">
                <a:solidFill>
                  <a:srgbClr val="221E19"/>
                </a:solidFill>
                <a:latin typeface="DM Sans"/>
              </a:rPr>
              <a:t>Forecast B</a:t>
            </a:r>
          </a:p>
        </p:txBody>
      </p:sp>
      <p:sp>
        <p:nvSpPr>
          <p:cNvPr id="12" name="TextBox 11"/>
          <p:cNvSpPr txBox="1"/>
          <p:nvPr/>
        </p:nvSpPr>
        <p:spPr>
          <a:xfrm>
            <a:off x="1060191" y="4018193"/>
            <a:ext cx="1041099" cy="780006"/>
          </a:xfrm>
          <a:prstGeom prst="rect">
            <a:avLst/>
          </a:prstGeom>
          <a:noFill/>
        </p:spPr>
        <p:txBody>
          <a:bodyPr wrap="square" anchor="ctr" lIns="25400" rIns="25400" tIns="12700" bIns="12700">
            <a:noAutofit/>
          </a:bodyPr>
          <a:lstStyle/>
          <a:p>
            <a:pPr algn="l">
              <a:buNone/>
            </a:pPr>
            <a:r>
              <a:rPr sz="1100" b="0">
                <a:solidFill>
                  <a:srgbClr val="221E19"/>
                </a:solidFill>
                <a:latin typeface="DM Sans"/>
              </a:rPr>
              <a:t>Estimate 2018</a:t>
            </a:r>
          </a:p>
        </p:txBody>
      </p:sp>
      <p:sp>
        <p:nvSpPr>
          <p:cNvPr id="13" name="TextBox 12"/>
          <p:cNvSpPr txBox="1"/>
          <p:nvPr/>
        </p:nvSpPr>
        <p:spPr>
          <a:xfrm>
            <a:off x="1060191" y="4798199"/>
            <a:ext cx="1041099" cy="780006"/>
          </a:xfrm>
          <a:prstGeom prst="rect">
            <a:avLst/>
          </a:prstGeom>
          <a:noFill/>
        </p:spPr>
        <p:txBody>
          <a:bodyPr wrap="square" anchor="ctr" lIns="25400" rIns="25400" tIns="12700" bIns="12700">
            <a:noAutofit/>
          </a:bodyPr>
          <a:lstStyle/>
          <a:p>
            <a:pPr algn="l">
              <a:buNone/>
            </a:pPr>
            <a:r>
              <a:rPr sz="1100" b="0">
                <a:solidFill>
                  <a:srgbClr val="221E19"/>
                </a:solidFill>
                <a:latin typeface="DM Sans"/>
              </a:rPr>
              <a:t>Public pool</a:t>
            </a:r>
          </a:p>
        </p:txBody>
      </p:sp>
      <p:sp>
        <p:nvSpPr>
          <p:cNvPr id="14" name="Rectangle 13"/>
          <p:cNvSpPr/>
          <p:nvPr/>
        </p:nvSpPr>
        <p:spPr>
          <a:xfrm>
            <a:off x="2211019" y="2458181"/>
            <a:ext cx="910432" cy="780006"/>
          </a:xfrm>
          <a:prstGeom prst="rect">
            <a:avLst/>
          </a:prstGeom>
          <a:solidFill>
            <a:srgbClr val="A58B69"/>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Rectangle 14"/>
          <p:cNvSpPr/>
          <p:nvPr/>
        </p:nvSpPr>
        <p:spPr>
          <a:xfrm>
            <a:off x="3121451" y="2458181"/>
            <a:ext cx="910432" cy="780006"/>
          </a:xfrm>
          <a:prstGeom prst="rect">
            <a:avLst/>
          </a:prstGeom>
          <a:solidFill>
            <a:srgbClr val="A58B69"/>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Rectangle 15"/>
          <p:cNvSpPr/>
          <p:nvPr/>
        </p:nvSpPr>
        <p:spPr>
          <a:xfrm>
            <a:off x="4031883" y="2458181"/>
            <a:ext cx="910432" cy="780006"/>
          </a:xfrm>
          <a:prstGeom prst="rect">
            <a:avLst/>
          </a:prstGeom>
          <a:solidFill>
            <a:srgbClr val="A58B69"/>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Rectangle 16"/>
          <p:cNvSpPr/>
          <p:nvPr/>
        </p:nvSpPr>
        <p:spPr>
          <a:xfrm>
            <a:off x="4942315" y="2458181"/>
            <a:ext cx="910432" cy="780006"/>
          </a:xfrm>
          <a:prstGeom prst="rect">
            <a:avLst/>
          </a:prstGeom>
          <a:solidFill>
            <a:srgbClr val="F1EDE8"/>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Rectangle 17"/>
          <p:cNvSpPr/>
          <p:nvPr/>
        </p:nvSpPr>
        <p:spPr>
          <a:xfrm>
            <a:off x="5852748" y="2458181"/>
            <a:ext cx="910432" cy="780006"/>
          </a:xfrm>
          <a:prstGeom prst="rect">
            <a:avLst/>
          </a:prstGeom>
          <a:solidFill>
            <a:srgbClr val="A58B69"/>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Rectangle 18"/>
          <p:cNvSpPr/>
          <p:nvPr/>
        </p:nvSpPr>
        <p:spPr>
          <a:xfrm>
            <a:off x="2211019" y="3238187"/>
            <a:ext cx="910432" cy="780006"/>
          </a:xfrm>
          <a:prstGeom prst="rect">
            <a:avLst/>
          </a:prstGeom>
          <a:solidFill>
            <a:srgbClr val="A58B69"/>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Rectangle 19"/>
          <p:cNvSpPr/>
          <p:nvPr/>
        </p:nvSpPr>
        <p:spPr>
          <a:xfrm>
            <a:off x="3121451" y="3238187"/>
            <a:ext cx="910432" cy="780006"/>
          </a:xfrm>
          <a:prstGeom prst="rect">
            <a:avLst/>
          </a:prstGeom>
          <a:solidFill>
            <a:srgbClr val="F1EDE8"/>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Rectangle 20"/>
          <p:cNvSpPr/>
          <p:nvPr/>
        </p:nvSpPr>
        <p:spPr>
          <a:xfrm>
            <a:off x="4031883" y="3238187"/>
            <a:ext cx="910432" cy="780006"/>
          </a:xfrm>
          <a:prstGeom prst="rect">
            <a:avLst/>
          </a:prstGeom>
          <a:solidFill>
            <a:srgbClr val="A58B69"/>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Rectangle 21"/>
          <p:cNvSpPr/>
          <p:nvPr/>
        </p:nvSpPr>
        <p:spPr>
          <a:xfrm>
            <a:off x="4942315" y="3238187"/>
            <a:ext cx="910432" cy="780006"/>
          </a:xfrm>
          <a:prstGeom prst="rect">
            <a:avLst/>
          </a:prstGeom>
          <a:solidFill>
            <a:srgbClr val="F1EDE8"/>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Rectangle 22"/>
          <p:cNvSpPr/>
          <p:nvPr/>
        </p:nvSpPr>
        <p:spPr>
          <a:xfrm>
            <a:off x="5852748" y="3238187"/>
            <a:ext cx="910432" cy="780006"/>
          </a:xfrm>
          <a:prstGeom prst="rect">
            <a:avLst/>
          </a:prstGeom>
          <a:solidFill>
            <a:srgbClr val="A58B69"/>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Rectangle 23"/>
          <p:cNvSpPr/>
          <p:nvPr/>
        </p:nvSpPr>
        <p:spPr>
          <a:xfrm>
            <a:off x="2211019" y="4018193"/>
            <a:ext cx="910432" cy="780006"/>
          </a:xfrm>
          <a:prstGeom prst="rect">
            <a:avLst/>
          </a:prstGeom>
          <a:solidFill>
            <a:srgbClr val="A58B69"/>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Rectangle 24"/>
          <p:cNvSpPr/>
          <p:nvPr/>
        </p:nvSpPr>
        <p:spPr>
          <a:xfrm>
            <a:off x="3121451" y="4018193"/>
            <a:ext cx="910432" cy="780006"/>
          </a:xfrm>
          <a:prstGeom prst="rect">
            <a:avLst/>
          </a:prstGeom>
          <a:solidFill>
            <a:srgbClr val="F1EDE8"/>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Rectangle 25"/>
          <p:cNvSpPr/>
          <p:nvPr/>
        </p:nvSpPr>
        <p:spPr>
          <a:xfrm>
            <a:off x="4031883" y="4018193"/>
            <a:ext cx="910432" cy="780006"/>
          </a:xfrm>
          <a:prstGeom prst="rect">
            <a:avLst/>
          </a:prstGeom>
          <a:solidFill>
            <a:srgbClr val="A58B69"/>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Rectangle 26"/>
          <p:cNvSpPr/>
          <p:nvPr/>
        </p:nvSpPr>
        <p:spPr>
          <a:xfrm>
            <a:off x="4942315" y="4018193"/>
            <a:ext cx="910432" cy="780006"/>
          </a:xfrm>
          <a:prstGeom prst="rect">
            <a:avLst/>
          </a:prstGeom>
          <a:solidFill>
            <a:srgbClr val="F1EDE8"/>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Rectangle 27"/>
          <p:cNvSpPr/>
          <p:nvPr/>
        </p:nvSpPr>
        <p:spPr>
          <a:xfrm>
            <a:off x="5852748" y="4018193"/>
            <a:ext cx="910432" cy="780006"/>
          </a:xfrm>
          <a:prstGeom prst="rect">
            <a:avLst/>
          </a:prstGeom>
          <a:solidFill>
            <a:srgbClr val="A58B69"/>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Rectangle 28"/>
          <p:cNvSpPr/>
          <p:nvPr/>
        </p:nvSpPr>
        <p:spPr>
          <a:xfrm>
            <a:off x="2211019" y="4798199"/>
            <a:ext cx="910432" cy="780006"/>
          </a:xfrm>
          <a:prstGeom prst="rect">
            <a:avLst/>
          </a:prstGeom>
          <a:solidFill>
            <a:srgbClr val="F1EDE8"/>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Rectangle 29"/>
          <p:cNvSpPr/>
          <p:nvPr/>
        </p:nvSpPr>
        <p:spPr>
          <a:xfrm>
            <a:off x="3121451" y="4798199"/>
            <a:ext cx="910432" cy="780006"/>
          </a:xfrm>
          <a:prstGeom prst="rect">
            <a:avLst/>
          </a:prstGeom>
          <a:solidFill>
            <a:srgbClr val="F1EDE8"/>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Rectangle 30"/>
          <p:cNvSpPr/>
          <p:nvPr/>
        </p:nvSpPr>
        <p:spPr>
          <a:xfrm>
            <a:off x="4031883" y="4798199"/>
            <a:ext cx="910432" cy="780006"/>
          </a:xfrm>
          <a:prstGeom prst="rect">
            <a:avLst/>
          </a:prstGeom>
          <a:solidFill>
            <a:srgbClr val="F1EDE8"/>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Rectangle 31"/>
          <p:cNvSpPr/>
          <p:nvPr/>
        </p:nvSpPr>
        <p:spPr>
          <a:xfrm>
            <a:off x="4942315" y="4798199"/>
            <a:ext cx="910432" cy="780006"/>
          </a:xfrm>
          <a:prstGeom prst="rect">
            <a:avLst/>
          </a:prstGeom>
          <a:solidFill>
            <a:srgbClr val="A58B69"/>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Rectangle 32"/>
          <p:cNvSpPr/>
          <p:nvPr/>
        </p:nvSpPr>
        <p:spPr>
          <a:xfrm>
            <a:off x="5852748" y="4798199"/>
            <a:ext cx="910432" cy="780006"/>
          </a:xfrm>
          <a:prstGeom prst="rect">
            <a:avLst/>
          </a:prstGeom>
          <a:solidFill>
            <a:srgbClr val="F1EDE8"/>
          </a:solidFill>
          <a:ln w="9525">
            <a:solidFill>
              <a:srgbClr val="E9E8E8"/>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Rectangle 33"/>
          <p:cNvSpPr/>
          <p:nvPr/>
        </p:nvSpPr>
        <p:spPr>
          <a:xfrm>
            <a:off x="2211019" y="4798199"/>
            <a:ext cx="4552161" cy="780006"/>
          </a:xfrm>
          <a:prstGeom prst="rect">
            <a:avLst/>
          </a:prstGeom>
          <a:noFill/>
          <a:ln w="25400">
            <a:solidFill>
              <a:srgbClr val="8C6A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Rectangle 34::TC[T5|furniture]"/>
          <p:cNvSpPr/>
          <p:nvPr/>
        </p:nvSpPr>
        <p:spPr>
          <a:xfrm>
            <a:off x="7189012" y="160020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Rectangle 35::TC[T5|furniture]"/>
          <p:cNvSpPr/>
          <p:nvPr/>
        </p:nvSpPr>
        <p:spPr>
          <a:xfrm>
            <a:off x="7189012" y="160020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TC[T3|neutral]"/>
          <p:cNvSpPr txBox="1"/>
          <p:nvPr/>
        </p:nvSpPr>
        <p:spPr>
          <a:xfrm>
            <a:off x="7335316" y="171907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WHY THIS COMES FIRST</a:t>
            </a:r>
          </a:p>
        </p:txBody>
      </p:sp>
      <p:sp>
        <p:nvSpPr>
          <p:cNvPr id="38" name="TextBox 37::TC[T4|neutral]"/>
          <p:cNvSpPr txBox="1"/>
          <p:nvPr/>
        </p:nvSpPr>
        <p:spPr>
          <a:xfrm>
            <a:off x="7335316" y="207568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Each house publishes against its own definition, unstated.</a:t>
            </a:r>
          </a:p>
        </p:txBody>
      </p:sp>
      <p:sp>
        <p:nvSpPr>
          <p:cNvPr id="39" name="TextBox 38::TC[T4|neutral]"/>
          <p:cNvSpPr txBox="1"/>
          <p:nvPr/>
        </p:nvSpPr>
        <p:spPr>
          <a:xfrm>
            <a:off x="7335316" y="262737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Residential is the swing: none of it is open to a retailer.</a:t>
            </a:r>
          </a:p>
        </p:txBody>
      </p:sp>
      <p:sp>
        <p:nvSpPr>
          <p:cNvPr id="40" name="TextBox 39::TC[T4|neutral]"/>
          <p:cNvSpPr txBox="1"/>
          <p:nvPr/>
        </p:nvSpPr>
        <p:spPr>
          <a:xfrm>
            <a:off x="7335316" y="317906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Two houses, same claimed scope, materially different totals.</a:t>
            </a:r>
          </a:p>
        </p:txBody>
      </p:sp>
      <p:sp>
        <p:nvSpPr>
          <p:cNvPr id="41" name="Rectangle 40::TC[T5|furniture]"/>
          <p:cNvSpPr/>
          <p:nvPr/>
        </p:nvSpPr>
        <p:spPr>
          <a:xfrm>
            <a:off x="7189012" y="393192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2" name="Rectangle 41::TC[T5|furniture]"/>
          <p:cNvSpPr/>
          <p:nvPr/>
        </p:nvSpPr>
        <p:spPr>
          <a:xfrm>
            <a:off x="7189012" y="393192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3" name="TextBox 42::TC[T3|neutral]"/>
          <p:cNvSpPr txBox="1"/>
          <p:nvPr/>
        </p:nvSpPr>
        <p:spPr>
          <a:xfrm>
            <a:off x="7335316" y="405079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WHAT WP1 DOES ABOUT IT</a:t>
            </a:r>
          </a:p>
        </p:txBody>
      </p:sp>
      <p:sp>
        <p:nvSpPr>
          <p:cNvPr id="44" name="TextBox 43::TC[T4|neutral]"/>
          <p:cNvSpPr txBox="1"/>
          <p:nvPr/>
        </p:nvSpPr>
        <p:spPr>
          <a:xfrm>
            <a:off x="7335316" y="440740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We establish which perimeter the Board figure sits on.</a:t>
            </a:r>
          </a:p>
        </p:txBody>
      </p:sp>
      <p:sp>
        <p:nvSpPr>
          <p:cNvPr id="45" name="TextBox 44::TC[T4|neutral]"/>
          <p:cNvSpPr txBox="1"/>
          <p:nvPr/>
        </p:nvSpPr>
        <p:spPr>
          <a:xfrm>
            <a:off x="7335316" y="495909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Then rebuild it on the perimeter Verdal can act on.</a:t>
            </a:r>
          </a:p>
        </p:txBody>
      </p:sp>
      <p:sp>
        <p:nvSpPr>
          <p:cNvPr id="46" name="TextBox 45::TC[T4|neutral]"/>
          <p:cNvSpPr txBox="1"/>
          <p:nvPr/>
        </p:nvSpPr>
        <p:spPr>
          <a:xfrm>
            <a:off x="7335316" y="551078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This sizes the prize; it does not challenge the instinct.</a:t>
            </a:r>
          </a:p>
        </p:txBody>
      </p:sp>
      <p:sp>
        <p:nvSpPr>
          <p:cNvPr id="47" name="TextBox 46::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 scope statements as published by each research house; our review, July 2026. Perimeters shown as published.</a:t>
            </a:r>
          </a:p>
        </p:txBody>
      </p:sp>
    </p:spTree>
  </p:cSld>
  <p:clrMapOvr>
    <a:masterClrMapping/>
  </p:clrMapOvr>
</p:sld>
</file>

<file path=ppt/slides/slide6.xml><?xml version="1.0" encoding="utf-8"?>
<p:sld xmlns:a="http://schemas.openxmlformats.org/drawingml/2006/main" xmlns:p="http://schemas.openxmlformats.org/presentationml/2006/main" xmlns:r="http://schemas.openxmlformats.org/officeDocument/2006/relationships">
  <p:cSld name="TCZONE[0.670,2.070,6.992,3.56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A number Verdal can act on sits five deductions below any European total, </a:t>
            </a:r>
            <a:r>
              <a:rPr sz="2200" b="0" i="1">
                <a:solidFill>
                  <a:srgbClr val="8C6A3F"/>
                </a:solidFill>
                <a:latin typeface="Instrument Serif"/>
              </a:rPr>
              <a:t>and each deduction is a separate analysis with its own evidence</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THE QUESTION — SIZING</a:t>
            </a:r>
          </a:p>
        </p:txBody>
      </p:sp>
      <p:sp>
        <p:nvSpPr>
          <p:cNvPr id="4" name="TextBox 3::TC[T3|neutral]"/>
          <p:cNvSpPr txBox="1"/>
          <p:nvPr/>
        </p:nvSpPr>
        <p:spPr>
          <a:xfrm>
            <a:off x="612648" y="1600200"/>
            <a:ext cx="6393484" cy="237744"/>
          </a:xfrm>
          <a:prstGeom prst="rect">
            <a:avLst/>
          </a:prstGeom>
          <a:noFill/>
        </p:spPr>
        <p:txBody>
          <a:bodyPr wrap="none" anchor="t" lIns="25400" rIns="25400" tIns="12700" bIns="12700">
            <a:noAutofit/>
          </a:bodyPr>
          <a:lstStyle/>
          <a:p>
            <a:pPr algn="l">
              <a:buNone/>
            </a:pPr>
            <a:r>
              <a:rPr sz="1100" b="1">
                <a:solidFill>
                  <a:srgbClr val="221E19"/>
                </a:solidFill>
                <a:latin typeface="DM Sans"/>
              </a:rPr>
              <a:t>FROM A EUROPEAN TOTAL TO A VERDAL-ADDRESSABLE FIGURE</a:t>
            </a:r>
          </a:p>
        </p:txBody>
      </p:sp>
      <p:cxnSp>
        <p:nvCxnSpPr>
          <p:cNvPr id="5" name="Connector 4"/>
          <p:cNvCxnSpPr/>
          <p:nvPr/>
        </p:nvCxnSpPr>
        <p:spPr>
          <a:xfrm>
            <a:off x="2743809" y="3413016"/>
            <a:ext cx="108689"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6" name="Connector 5"/>
          <p:cNvCxnSpPr/>
          <p:nvPr/>
        </p:nvCxnSpPr>
        <p:spPr>
          <a:xfrm flipV="1">
            <a:off x="2852498" y="2314039"/>
            <a:ext cx="0" cy="1098977"/>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7" name="Connector 6"/>
          <p:cNvCxnSpPr/>
          <p:nvPr/>
        </p:nvCxnSpPr>
        <p:spPr>
          <a:xfrm>
            <a:off x="2852498" y="2314039"/>
            <a:ext cx="10869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8" name="Connector 7"/>
          <p:cNvCxnSpPr/>
          <p:nvPr/>
        </p:nvCxnSpPr>
        <p:spPr>
          <a:xfrm>
            <a:off x="2743809" y="3413016"/>
            <a:ext cx="108689"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9" name="Connector 8"/>
          <p:cNvCxnSpPr/>
          <p:nvPr/>
        </p:nvCxnSpPr>
        <p:spPr>
          <a:xfrm flipV="1">
            <a:off x="2852498" y="2863527"/>
            <a:ext cx="0" cy="549489"/>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0" name="Connector 9"/>
          <p:cNvCxnSpPr/>
          <p:nvPr/>
        </p:nvCxnSpPr>
        <p:spPr>
          <a:xfrm>
            <a:off x="2852498" y="2863527"/>
            <a:ext cx="10869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1" name="Connector 10"/>
          <p:cNvCxnSpPr/>
          <p:nvPr/>
        </p:nvCxnSpPr>
        <p:spPr>
          <a:xfrm>
            <a:off x="2743809" y="3413016"/>
            <a:ext cx="108689"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2" name="Connector 11"/>
          <p:cNvCxnSpPr/>
          <p:nvPr/>
        </p:nvCxnSpPr>
        <p:spPr>
          <a:xfrm>
            <a:off x="2852498" y="3413016"/>
            <a:ext cx="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a:off x="2852498" y="3413016"/>
            <a:ext cx="10869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4" name="Connector 13"/>
          <p:cNvCxnSpPr/>
          <p:nvPr/>
        </p:nvCxnSpPr>
        <p:spPr>
          <a:xfrm>
            <a:off x="2743809" y="3413016"/>
            <a:ext cx="108689"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5" name="Connector 14"/>
          <p:cNvCxnSpPr/>
          <p:nvPr/>
        </p:nvCxnSpPr>
        <p:spPr>
          <a:xfrm>
            <a:off x="2852498" y="3413016"/>
            <a:ext cx="0" cy="549488"/>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6" name="Connector 15"/>
          <p:cNvCxnSpPr/>
          <p:nvPr/>
        </p:nvCxnSpPr>
        <p:spPr>
          <a:xfrm>
            <a:off x="2852498" y="3962504"/>
            <a:ext cx="10869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7" name="Connector 16"/>
          <p:cNvCxnSpPr/>
          <p:nvPr/>
        </p:nvCxnSpPr>
        <p:spPr>
          <a:xfrm>
            <a:off x="2743809" y="3413016"/>
            <a:ext cx="108689"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8" name="Connector 17"/>
          <p:cNvCxnSpPr/>
          <p:nvPr/>
        </p:nvCxnSpPr>
        <p:spPr>
          <a:xfrm>
            <a:off x="2852498" y="3413016"/>
            <a:ext cx="0" cy="1098977"/>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9" name="Connector 18"/>
          <p:cNvCxnSpPr/>
          <p:nvPr/>
        </p:nvCxnSpPr>
        <p:spPr>
          <a:xfrm>
            <a:off x="2852498" y="4511993"/>
            <a:ext cx="10869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0" name="Connector 19"/>
          <p:cNvCxnSpPr/>
          <p:nvPr/>
        </p:nvCxnSpPr>
        <p:spPr>
          <a:xfrm>
            <a:off x="4644805" y="2314039"/>
            <a:ext cx="108689"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1" name="Connector 20"/>
          <p:cNvCxnSpPr/>
          <p:nvPr/>
        </p:nvCxnSpPr>
        <p:spPr>
          <a:xfrm>
            <a:off x="4753494" y="2314039"/>
            <a:ext cx="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2" name="Connector 21"/>
          <p:cNvCxnSpPr/>
          <p:nvPr/>
        </p:nvCxnSpPr>
        <p:spPr>
          <a:xfrm>
            <a:off x="4753494" y="2314039"/>
            <a:ext cx="10869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3" name="Connector 22"/>
          <p:cNvCxnSpPr/>
          <p:nvPr/>
        </p:nvCxnSpPr>
        <p:spPr>
          <a:xfrm>
            <a:off x="4644805" y="2863527"/>
            <a:ext cx="108689"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4" name="Connector 23"/>
          <p:cNvCxnSpPr/>
          <p:nvPr/>
        </p:nvCxnSpPr>
        <p:spPr>
          <a:xfrm>
            <a:off x="4753494" y="2863527"/>
            <a:ext cx="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5" name="Connector 24"/>
          <p:cNvCxnSpPr/>
          <p:nvPr/>
        </p:nvCxnSpPr>
        <p:spPr>
          <a:xfrm>
            <a:off x="4753494" y="2863527"/>
            <a:ext cx="10869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6" name="Connector 25"/>
          <p:cNvCxnSpPr/>
          <p:nvPr/>
        </p:nvCxnSpPr>
        <p:spPr>
          <a:xfrm>
            <a:off x="4644805" y="3413016"/>
            <a:ext cx="108689"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7" name="Connector 26"/>
          <p:cNvCxnSpPr/>
          <p:nvPr/>
        </p:nvCxnSpPr>
        <p:spPr>
          <a:xfrm>
            <a:off x="4753494" y="3413016"/>
            <a:ext cx="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8" name="Connector 27"/>
          <p:cNvCxnSpPr/>
          <p:nvPr/>
        </p:nvCxnSpPr>
        <p:spPr>
          <a:xfrm>
            <a:off x="4753494" y="3413016"/>
            <a:ext cx="10869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9" name="Connector 28"/>
          <p:cNvCxnSpPr/>
          <p:nvPr/>
        </p:nvCxnSpPr>
        <p:spPr>
          <a:xfrm>
            <a:off x="4644805" y="3962504"/>
            <a:ext cx="108689"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30" name="Connector 29"/>
          <p:cNvCxnSpPr/>
          <p:nvPr/>
        </p:nvCxnSpPr>
        <p:spPr>
          <a:xfrm>
            <a:off x="4753494" y="3962504"/>
            <a:ext cx="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31" name="Connector 30"/>
          <p:cNvCxnSpPr/>
          <p:nvPr/>
        </p:nvCxnSpPr>
        <p:spPr>
          <a:xfrm>
            <a:off x="4753494" y="3962504"/>
            <a:ext cx="10869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32" name="Connector 31"/>
          <p:cNvCxnSpPr/>
          <p:nvPr/>
        </p:nvCxnSpPr>
        <p:spPr>
          <a:xfrm>
            <a:off x="4644805" y="4511993"/>
            <a:ext cx="108689"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33" name="Connector 32"/>
          <p:cNvCxnSpPr/>
          <p:nvPr/>
        </p:nvCxnSpPr>
        <p:spPr>
          <a:xfrm>
            <a:off x="4753494" y="4511993"/>
            <a:ext cx="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34" name="Connector 33"/>
          <p:cNvCxnSpPr/>
          <p:nvPr/>
        </p:nvCxnSpPr>
        <p:spPr>
          <a:xfrm>
            <a:off x="4753494" y="4511993"/>
            <a:ext cx="10869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sp>
        <p:nvSpPr>
          <p:cNvPr id="35" name="Rectangle 34"/>
          <p:cNvSpPr/>
          <p:nvPr/>
        </p:nvSpPr>
        <p:spPr>
          <a:xfrm>
            <a:off x="1060191" y="3232349"/>
            <a:ext cx="1683617" cy="361334"/>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6" name="TextBox 35"/>
          <p:cNvSpPr txBox="1"/>
          <p:nvPr/>
        </p:nvSpPr>
        <p:spPr>
          <a:xfrm>
            <a:off x="1130520" y="3245370"/>
            <a:ext cx="1542960" cy="335292"/>
          </a:xfrm>
          <a:prstGeom prst="rect">
            <a:avLst/>
          </a:prstGeom>
          <a:noFill/>
        </p:spPr>
        <p:txBody>
          <a:bodyPr wrap="square" anchor="ctr" lIns="12700" rIns="12700" tIns="0" bIns="0">
            <a:noAutofit/>
          </a:bodyPr>
          <a:lstStyle/>
          <a:p>
            <a:pPr>
              <a:buNone/>
            </a:pPr>
            <a:r>
              <a:rPr sz="1300" b="1">
                <a:solidFill>
                  <a:srgbClr val="221E19"/>
                </a:solidFill>
                <a:latin typeface="DM Sans"/>
              </a:rPr>
              <a:t>EU market</a:t>
            </a:r>
          </a:p>
        </p:txBody>
      </p:sp>
      <p:sp>
        <p:nvSpPr>
          <p:cNvPr id="37" name="Rectangle 36"/>
          <p:cNvSpPr/>
          <p:nvPr/>
        </p:nvSpPr>
        <p:spPr>
          <a:xfrm>
            <a:off x="2961188" y="2133372"/>
            <a:ext cx="1683617" cy="361334"/>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8" name="TextBox 37"/>
          <p:cNvSpPr txBox="1"/>
          <p:nvPr/>
        </p:nvSpPr>
        <p:spPr>
          <a:xfrm>
            <a:off x="3031516" y="2146393"/>
            <a:ext cx="1542960" cy="335292"/>
          </a:xfrm>
          <a:prstGeom prst="rect">
            <a:avLst/>
          </a:prstGeom>
          <a:noFill/>
        </p:spPr>
        <p:txBody>
          <a:bodyPr wrap="square" anchor="ctr" lIns="12700" rIns="12700" tIns="0" bIns="0">
            <a:noAutofit/>
          </a:bodyPr>
          <a:lstStyle/>
          <a:p>
            <a:pPr>
              <a:buNone/>
            </a:pPr>
            <a:r>
              <a:rPr sz="1300" b="1">
                <a:solidFill>
                  <a:srgbClr val="221E19"/>
                </a:solidFill>
                <a:latin typeface="DM Sans"/>
              </a:rPr>
              <a:t>1 · Private</a:t>
            </a:r>
          </a:p>
        </p:txBody>
      </p:sp>
      <p:sp>
        <p:nvSpPr>
          <p:cNvPr id="39" name="Rectangle 38"/>
          <p:cNvSpPr/>
          <p:nvPr/>
        </p:nvSpPr>
        <p:spPr>
          <a:xfrm>
            <a:off x="4862184" y="2133372"/>
            <a:ext cx="1683617" cy="361334"/>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0" name="TextBox 39"/>
          <p:cNvSpPr txBox="1"/>
          <p:nvPr/>
        </p:nvSpPr>
        <p:spPr>
          <a:xfrm>
            <a:off x="4932512" y="2146393"/>
            <a:ext cx="1542960" cy="335292"/>
          </a:xfrm>
          <a:prstGeom prst="rect">
            <a:avLst/>
          </a:prstGeom>
          <a:noFill/>
        </p:spPr>
        <p:txBody>
          <a:bodyPr wrap="square" anchor="ctr" lIns="12700" rIns="12700" tIns="0" bIns="0">
            <a:noAutofit/>
          </a:bodyPr>
          <a:lstStyle/>
          <a:p>
            <a:pPr>
              <a:buNone/>
            </a:pPr>
            <a:r>
              <a:rPr sz="1300" b="1">
                <a:solidFill>
                  <a:srgbClr val="221E19"/>
                </a:solidFill>
                <a:latin typeface="DM Sans"/>
              </a:rPr>
              <a:t>Home charging</a:t>
            </a:r>
          </a:p>
        </p:txBody>
      </p:sp>
      <p:sp>
        <p:nvSpPr>
          <p:cNvPr id="41" name="Rectangle 40"/>
          <p:cNvSpPr/>
          <p:nvPr/>
        </p:nvSpPr>
        <p:spPr>
          <a:xfrm>
            <a:off x="2961188" y="2682860"/>
            <a:ext cx="1683617" cy="361334"/>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2" name="TextBox 41"/>
          <p:cNvSpPr txBox="1"/>
          <p:nvPr/>
        </p:nvSpPr>
        <p:spPr>
          <a:xfrm>
            <a:off x="3031516" y="2695881"/>
            <a:ext cx="1542960" cy="335292"/>
          </a:xfrm>
          <a:prstGeom prst="rect">
            <a:avLst/>
          </a:prstGeom>
          <a:noFill/>
        </p:spPr>
        <p:txBody>
          <a:bodyPr wrap="square" anchor="ctr" lIns="12700" rIns="12700" tIns="0" bIns="0">
            <a:noAutofit/>
          </a:bodyPr>
          <a:lstStyle/>
          <a:p>
            <a:pPr>
              <a:buNone/>
            </a:pPr>
            <a:r>
              <a:rPr sz="1300" b="1">
                <a:solidFill>
                  <a:srgbClr val="221E19"/>
                </a:solidFill>
                <a:latin typeface="DM Sans"/>
              </a:rPr>
              <a:t>2 · Energy</a:t>
            </a:r>
          </a:p>
        </p:txBody>
      </p:sp>
      <p:sp>
        <p:nvSpPr>
          <p:cNvPr id="43" name="Rectangle 42"/>
          <p:cNvSpPr/>
          <p:nvPr/>
        </p:nvSpPr>
        <p:spPr>
          <a:xfrm>
            <a:off x="4862184" y="2682860"/>
            <a:ext cx="1683617" cy="361334"/>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4" name="TextBox 43"/>
          <p:cNvSpPr txBox="1"/>
          <p:nvPr/>
        </p:nvSpPr>
        <p:spPr>
          <a:xfrm>
            <a:off x="4932512" y="2695881"/>
            <a:ext cx="1542960" cy="335292"/>
          </a:xfrm>
          <a:prstGeom prst="rect">
            <a:avLst/>
          </a:prstGeom>
          <a:noFill/>
        </p:spPr>
        <p:txBody>
          <a:bodyPr wrap="square" anchor="ctr" lIns="12700" rIns="12700" tIns="0" bIns="0">
            <a:noAutofit/>
          </a:bodyPr>
          <a:lstStyle/>
          <a:p>
            <a:pPr>
              <a:buNone/>
            </a:pPr>
            <a:r>
              <a:rPr sz="1300" b="1">
                <a:solidFill>
                  <a:srgbClr val="221E19"/>
                </a:solidFill>
                <a:latin typeface="DM Sans"/>
              </a:rPr>
              <a:t>Not margin</a:t>
            </a:r>
          </a:p>
        </p:txBody>
      </p:sp>
      <p:sp>
        <p:nvSpPr>
          <p:cNvPr id="45" name="Rectangle 44"/>
          <p:cNvSpPr/>
          <p:nvPr/>
        </p:nvSpPr>
        <p:spPr>
          <a:xfrm>
            <a:off x="2961188" y="3232349"/>
            <a:ext cx="1683617" cy="361334"/>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6" name="TextBox 45"/>
          <p:cNvSpPr txBox="1"/>
          <p:nvPr/>
        </p:nvSpPr>
        <p:spPr>
          <a:xfrm>
            <a:off x="3031516" y="3245370"/>
            <a:ext cx="1542960" cy="335292"/>
          </a:xfrm>
          <a:prstGeom prst="rect">
            <a:avLst/>
          </a:prstGeom>
          <a:noFill/>
        </p:spPr>
        <p:txBody>
          <a:bodyPr wrap="square" anchor="ctr" lIns="12700" rIns="12700" tIns="0" bIns="0">
            <a:noAutofit/>
          </a:bodyPr>
          <a:lstStyle/>
          <a:p>
            <a:pPr>
              <a:buNone/>
            </a:pPr>
            <a:r>
              <a:rPr sz="1300" b="1">
                <a:solidFill>
                  <a:srgbClr val="221E19"/>
                </a:solidFill>
                <a:latin typeface="DM Sans"/>
              </a:rPr>
              <a:t>3 · Segments</a:t>
            </a:r>
          </a:p>
        </p:txBody>
      </p:sp>
      <p:sp>
        <p:nvSpPr>
          <p:cNvPr id="47" name="Rectangle 46"/>
          <p:cNvSpPr/>
          <p:nvPr/>
        </p:nvSpPr>
        <p:spPr>
          <a:xfrm>
            <a:off x="4862184" y="3232349"/>
            <a:ext cx="1683617" cy="361334"/>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8" name="TextBox 47"/>
          <p:cNvSpPr txBox="1"/>
          <p:nvPr/>
        </p:nvSpPr>
        <p:spPr>
          <a:xfrm>
            <a:off x="4932512" y="3245370"/>
            <a:ext cx="1542960" cy="335292"/>
          </a:xfrm>
          <a:prstGeom prst="rect">
            <a:avLst/>
          </a:prstGeom>
          <a:noFill/>
        </p:spPr>
        <p:txBody>
          <a:bodyPr wrap="square" anchor="ctr" lIns="12700" rIns="12700" tIns="0" bIns="0">
            <a:noAutofit/>
          </a:bodyPr>
          <a:lstStyle/>
          <a:p>
            <a:pPr>
              <a:buNone/>
            </a:pPr>
            <a:r>
              <a:rPr sz="1300" b="1">
                <a:solidFill>
                  <a:srgbClr val="221E19"/>
                </a:solidFill>
                <a:latin typeface="DM Sans"/>
              </a:rPr>
              <a:t>En-route</a:t>
            </a:r>
          </a:p>
        </p:txBody>
      </p:sp>
      <p:sp>
        <p:nvSpPr>
          <p:cNvPr id="49" name="Rectangle 48"/>
          <p:cNvSpPr/>
          <p:nvPr/>
        </p:nvSpPr>
        <p:spPr>
          <a:xfrm>
            <a:off x="2961188" y="3781837"/>
            <a:ext cx="1683617" cy="361334"/>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0" name="TextBox 49"/>
          <p:cNvSpPr txBox="1"/>
          <p:nvPr/>
        </p:nvSpPr>
        <p:spPr>
          <a:xfrm>
            <a:off x="3031516" y="3794858"/>
            <a:ext cx="1542960" cy="335292"/>
          </a:xfrm>
          <a:prstGeom prst="rect">
            <a:avLst/>
          </a:prstGeom>
          <a:noFill/>
        </p:spPr>
        <p:txBody>
          <a:bodyPr wrap="square" anchor="ctr" lIns="12700" rIns="12700" tIns="0" bIns="0">
            <a:noAutofit/>
          </a:bodyPr>
          <a:lstStyle/>
          <a:p>
            <a:pPr>
              <a:buNone/>
            </a:pPr>
            <a:r>
              <a:rPr sz="1300" b="1">
                <a:solidFill>
                  <a:srgbClr val="221E19"/>
                </a:solidFill>
                <a:latin typeface="DM Sans"/>
              </a:rPr>
              <a:t>4 · Your six</a:t>
            </a:r>
          </a:p>
        </p:txBody>
      </p:sp>
      <p:sp>
        <p:nvSpPr>
          <p:cNvPr id="51" name="Rectangle 50"/>
          <p:cNvSpPr/>
          <p:nvPr/>
        </p:nvSpPr>
        <p:spPr>
          <a:xfrm>
            <a:off x="4862184" y="3781837"/>
            <a:ext cx="1683617" cy="361334"/>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2" name="TextBox 51"/>
          <p:cNvSpPr txBox="1"/>
          <p:nvPr/>
        </p:nvSpPr>
        <p:spPr>
          <a:xfrm>
            <a:off x="4932512" y="3794858"/>
            <a:ext cx="1542960" cy="335292"/>
          </a:xfrm>
          <a:prstGeom prst="rect">
            <a:avLst/>
          </a:prstGeom>
          <a:noFill/>
        </p:spPr>
        <p:txBody>
          <a:bodyPr wrap="square" anchor="ctr" lIns="12700" rIns="12700" tIns="0" bIns="0">
            <a:noAutofit/>
          </a:bodyPr>
          <a:lstStyle/>
          <a:p>
            <a:pPr>
              <a:buNone/>
            </a:pPr>
            <a:r>
              <a:rPr sz="1300" b="1">
                <a:solidFill>
                  <a:srgbClr val="221E19"/>
                </a:solidFill>
                <a:latin typeface="DM Sans"/>
              </a:rPr>
              <a:t>Unnamed in RfP</a:t>
            </a:r>
          </a:p>
        </p:txBody>
      </p:sp>
      <p:sp>
        <p:nvSpPr>
          <p:cNvPr id="53" name="Rectangle 52"/>
          <p:cNvSpPr/>
          <p:nvPr/>
        </p:nvSpPr>
        <p:spPr>
          <a:xfrm>
            <a:off x="2961188" y="4331326"/>
            <a:ext cx="1683617" cy="361334"/>
          </a:xfrm>
          <a:prstGeom prst="rect">
            <a:avLst/>
          </a:prstGeom>
          <a:solidFill>
            <a:srgbClr val="E6DED5"/>
          </a:solidFill>
          <a:ln w="17780">
            <a:solidFill>
              <a:srgbClr val="8C6A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4" name="TextBox 53"/>
          <p:cNvSpPr txBox="1"/>
          <p:nvPr/>
        </p:nvSpPr>
        <p:spPr>
          <a:xfrm>
            <a:off x="3031516" y="4344347"/>
            <a:ext cx="1542960" cy="335292"/>
          </a:xfrm>
          <a:prstGeom prst="rect">
            <a:avLst/>
          </a:prstGeom>
          <a:noFill/>
        </p:spPr>
        <p:txBody>
          <a:bodyPr wrap="square" anchor="ctr" lIns="12700" rIns="12700" tIns="0" bIns="0">
            <a:noAutofit/>
          </a:bodyPr>
          <a:lstStyle/>
          <a:p>
            <a:pPr>
              <a:buNone/>
            </a:pPr>
            <a:r>
              <a:rPr sz="1300" b="1">
                <a:solidFill>
                  <a:srgbClr val="221E19"/>
                </a:solidFill>
                <a:latin typeface="DM Sans"/>
              </a:rPr>
              <a:t>5 · Share</a:t>
            </a:r>
          </a:p>
        </p:txBody>
      </p:sp>
      <p:sp>
        <p:nvSpPr>
          <p:cNvPr id="55" name="Rectangle 54"/>
          <p:cNvSpPr/>
          <p:nvPr/>
        </p:nvSpPr>
        <p:spPr>
          <a:xfrm>
            <a:off x="4862184" y="4331326"/>
            <a:ext cx="1683617" cy="361334"/>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6" name="TextBox 55"/>
          <p:cNvSpPr txBox="1"/>
          <p:nvPr/>
        </p:nvSpPr>
        <p:spPr>
          <a:xfrm>
            <a:off x="4932512" y="4344347"/>
            <a:ext cx="1542960" cy="335292"/>
          </a:xfrm>
          <a:prstGeom prst="rect">
            <a:avLst/>
          </a:prstGeom>
          <a:noFill/>
        </p:spPr>
        <p:txBody>
          <a:bodyPr wrap="square" anchor="ctr" lIns="12700" rIns="12700" tIns="0" bIns="0">
            <a:noAutofit/>
          </a:bodyPr>
          <a:lstStyle/>
          <a:p>
            <a:pPr>
              <a:buNone/>
            </a:pPr>
            <a:r>
              <a:rPr sz="1300" b="1">
                <a:solidFill>
                  <a:srgbClr val="221E19"/>
                </a:solidFill>
                <a:latin typeface="DM Sans"/>
              </a:rPr>
              <a:t>Incumbents</a:t>
            </a:r>
          </a:p>
        </p:txBody>
      </p:sp>
      <p:sp>
        <p:nvSpPr>
          <p:cNvPr id="57" name="Rectangle 56::TC[T5|furniture]"/>
          <p:cNvSpPr/>
          <p:nvPr/>
        </p:nvSpPr>
        <p:spPr>
          <a:xfrm>
            <a:off x="612648" y="5294376"/>
            <a:ext cx="45720" cy="694944"/>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8" name="TextBox 57::TC[T3|narrative_accent#g1]"/>
          <p:cNvSpPr txBox="1"/>
          <p:nvPr/>
        </p:nvSpPr>
        <p:spPr>
          <a:xfrm>
            <a:off x="768096" y="5294376"/>
            <a:ext cx="6238036" cy="694944"/>
          </a:xfrm>
          <a:prstGeom prst="rect">
            <a:avLst/>
          </a:prstGeom>
          <a:noFill/>
        </p:spPr>
        <p:txBody>
          <a:bodyPr wrap="square" anchor="b" lIns="25400" rIns="25400" tIns="12700" bIns="12700">
            <a:noAutofit/>
          </a:bodyPr>
          <a:lstStyle/>
          <a:p>
            <a:pPr algn="l">
              <a:buNone/>
            </a:pPr>
            <a:r>
              <a:rPr sz="1300" b="1">
                <a:solidFill>
                  <a:srgbClr val="221E19"/>
                </a:solidFill>
                <a:latin typeface="DM Sans"/>
              </a:rPr>
              <a:t>→  Each layer is arguable on its own evidence, so the Board can move one assumption and see the consequence rather than accept a single aggregate</a:t>
            </a:r>
          </a:p>
        </p:txBody>
      </p:sp>
      <p:sp>
        <p:nvSpPr>
          <p:cNvPr id="59" name="Rectangle 58::TC[T5|furniture]"/>
          <p:cNvSpPr/>
          <p:nvPr/>
        </p:nvSpPr>
        <p:spPr>
          <a:xfrm>
            <a:off x="7189012" y="160020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0" name="Rectangle 59::TC[T5|furniture]"/>
          <p:cNvSpPr/>
          <p:nvPr/>
        </p:nvSpPr>
        <p:spPr>
          <a:xfrm>
            <a:off x="7189012" y="160020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1" name="TextBox 60::TC[T3|neutral]"/>
          <p:cNvSpPr txBox="1"/>
          <p:nvPr/>
        </p:nvSpPr>
        <p:spPr>
          <a:xfrm>
            <a:off x="7335316" y="171907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THE DISCIPLINE THIS IMPOSES</a:t>
            </a:r>
          </a:p>
        </p:txBody>
      </p:sp>
      <p:sp>
        <p:nvSpPr>
          <p:cNvPr id="62" name="TextBox 61::TC[T4|neutral]"/>
          <p:cNvSpPr txBox="1"/>
          <p:nvPr/>
        </p:nvSpPr>
        <p:spPr>
          <a:xfrm>
            <a:off x="7335316" y="207568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Each layer is a separate analysis with its own evidence.</a:t>
            </a:r>
          </a:p>
        </p:txBody>
      </p:sp>
      <p:sp>
        <p:nvSpPr>
          <p:cNvPr id="63" name="TextBox 62::TC[T4|neutral]"/>
          <p:cNvSpPr txBox="1"/>
          <p:nvPr/>
        </p:nvSpPr>
        <p:spPr>
          <a:xfrm>
            <a:off x="7335316" y="262737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Revenue is not margin — the layer most often skipped.</a:t>
            </a:r>
          </a:p>
        </p:txBody>
      </p:sp>
      <p:sp>
        <p:nvSpPr>
          <p:cNvPr id="64" name="TextBox 63::TC[T4|neutral]"/>
          <p:cNvSpPr txBox="1"/>
          <p:nvPr/>
        </p:nvSpPr>
        <p:spPr>
          <a:xfrm>
            <a:off x="7335316" y="317906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Layer four needs the six named. One question at kick-off.</a:t>
            </a:r>
          </a:p>
        </p:txBody>
      </p:sp>
      <p:sp>
        <p:nvSpPr>
          <p:cNvPr id="65" name="Rectangle 64::TC[T5|furniture]"/>
          <p:cNvSpPr/>
          <p:nvPr/>
        </p:nvSpPr>
        <p:spPr>
          <a:xfrm>
            <a:off x="7189012" y="393192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6" name="Rectangle 65::TC[T5|furniture]"/>
          <p:cNvSpPr/>
          <p:nvPr/>
        </p:nvSpPr>
        <p:spPr>
          <a:xfrm>
            <a:off x="7189012" y="393192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7" name="TextBox 66::TC[T3|neutral]"/>
          <p:cNvSpPr txBox="1"/>
          <p:nvPr/>
        </p:nvSpPr>
        <p:spPr>
          <a:xfrm>
            <a:off x="7335316" y="405079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WHAT YOU GET FROM IT</a:t>
            </a:r>
          </a:p>
        </p:txBody>
      </p:sp>
      <p:sp>
        <p:nvSpPr>
          <p:cNvPr id="68" name="TextBox 67::TC[T4|neutral]"/>
          <p:cNvSpPr txBox="1"/>
          <p:nvPr/>
        </p:nvSpPr>
        <p:spPr>
          <a:xfrm>
            <a:off x="7335316" y="440740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A number the Board can interrogate layer by layer.</a:t>
            </a:r>
          </a:p>
        </p:txBody>
      </p:sp>
      <p:sp>
        <p:nvSpPr>
          <p:cNvPr id="69" name="TextBox 68::TC[T4|neutral]"/>
          <p:cNvSpPr txBox="1"/>
          <p:nvPr/>
        </p:nvSpPr>
        <p:spPr>
          <a:xfrm>
            <a:off x="7335316" y="495909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An explicit statement of which layer carries most doubt.</a:t>
            </a:r>
          </a:p>
        </p:txBody>
      </p:sp>
      <p:sp>
        <p:nvSpPr>
          <p:cNvPr id="70" name="TextBox 69::TC[T4|neutral]"/>
          <p:cNvSpPr txBox="1"/>
          <p:nvPr/>
        </p:nvSpPr>
        <p:spPr>
          <a:xfrm>
            <a:off x="7335316" y="551078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A second build; disagreement is reported, not averaged.</a:t>
            </a:r>
          </a:p>
        </p:txBody>
      </p:sp>
      <p:sp>
        <p:nvSpPr>
          <p:cNvPr id="71" name="TextBox 70::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 our decomposition method. Magnitudes are the output of WP1, not an input to this proposal.</a:t>
            </a:r>
          </a:p>
        </p:txBody>
      </p:sp>
    </p:spTree>
  </p:cSld>
  <p:clrMapOvr>
    <a:masterClrMapping/>
  </p:clrMapOvr>
</p:sld>
</file>

<file path=ppt/slides/slide7.xml><?xml version="1.0" encoding="utf-8"?>
<p:sld xmlns:a="http://schemas.openxmlformats.org/drawingml/2006/main" xmlns:p="http://schemas.openxmlformats.org/presentationml/2006/main" xmlns:r="http://schemas.openxmlformats.org/officeDocument/2006/relationships">
  <p:cSld name="TCZONE[0.670,2.070,6.992,3.56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Six of eight European grocers publish what they built; none of the eight publishes what it earns</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THE QUESTION — EVIDENCE</a:t>
            </a:r>
          </a:p>
        </p:txBody>
      </p:sp>
      <p:sp>
        <p:nvSpPr>
          <p:cNvPr id="4" name="TextBox 3::TC[T3|neutral]"/>
          <p:cNvSpPr txBox="1"/>
          <p:nvPr/>
        </p:nvSpPr>
        <p:spPr>
          <a:xfrm>
            <a:off x="612648" y="1600200"/>
            <a:ext cx="6393484" cy="237744"/>
          </a:xfrm>
          <a:prstGeom prst="rect">
            <a:avLst/>
          </a:prstGeom>
          <a:noFill/>
        </p:spPr>
        <p:txBody>
          <a:bodyPr wrap="none" anchor="t" lIns="25400" rIns="25400" tIns="12700" bIns="12700">
            <a:noAutofit/>
          </a:bodyPr>
          <a:lstStyle/>
          <a:p>
            <a:pPr algn="l">
              <a:buNone/>
            </a:pPr>
            <a:r>
              <a:rPr sz="1100" b="1">
                <a:solidFill>
                  <a:srgbClr val="221E19"/>
                </a:solidFill>
                <a:latin typeface="DM Sans"/>
              </a:rPr>
              <a:t>CHARGING DISCLOSURE BY EUROPEAN GROCER, JULY 2026</a:t>
            </a:r>
          </a:p>
        </p:txBody>
      </p:sp>
      <p:sp>
        <p:nvSpPr>
          <p:cNvPr id="5" name="Rectangle 4"/>
          <p:cNvSpPr/>
          <p:nvPr/>
        </p:nvSpPr>
        <p:spPr>
          <a:xfrm>
            <a:off x="1252728" y="2039294"/>
            <a:ext cx="5113324" cy="502920"/>
          </a:xfrm>
          <a:prstGeom prst="rect">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 name="Rectangle 5"/>
          <p:cNvSpPr/>
          <p:nvPr/>
        </p:nvSpPr>
        <p:spPr>
          <a:xfrm>
            <a:off x="1252728" y="2542214"/>
            <a:ext cx="5113324" cy="36576"/>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 name="TextBox 6"/>
          <p:cNvSpPr txBox="1"/>
          <p:nvPr/>
        </p:nvSpPr>
        <p:spPr>
          <a:xfrm>
            <a:off x="1417319" y="2112446"/>
            <a:ext cx="1360296" cy="374904"/>
          </a:xfrm>
          <a:prstGeom prst="rect">
            <a:avLst/>
          </a:prstGeom>
          <a:noFill/>
        </p:spPr>
        <p:txBody>
          <a:bodyPr wrap="none" anchor="ctr" lIns="25400" rIns="25400" tIns="12700" bIns="12700">
            <a:noAutofit/>
          </a:bodyPr>
          <a:lstStyle/>
          <a:p>
            <a:pPr algn="l">
              <a:buNone/>
            </a:pPr>
            <a:r>
              <a:rPr sz="1000" b="1">
                <a:solidFill>
                  <a:srgbClr val="FFFFFF"/>
                </a:solidFill>
                <a:latin typeface="DM Sans"/>
              </a:rPr>
              <a:t>Grocer</a:t>
            </a:r>
          </a:p>
        </p:txBody>
      </p:sp>
      <p:sp>
        <p:nvSpPr>
          <p:cNvPr id="8" name="TextBox 7"/>
          <p:cNvSpPr txBox="1"/>
          <p:nvPr/>
        </p:nvSpPr>
        <p:spPr>
          <a:xfrm>
            <a:off x="2942209" y="2112446"/>
            <a:ext cx="855960" cy="374904"/>
          </a:xfrm>
          <a:prstGeom prst="rect">
            <a:avLst/>
          </a:prstGeom>
          <a:noFill/>
        </p:spPr>
        <p:txBody>
          <a:bodyPr wrap="none" anchor="ctr" lIns="25400" rIns="25400" tIns="12700" bIns="12700">
            <a:noAutofit/>
          </a:bodyPr>
          <a:lstStyle/>
          <a:p>
            <a:pPr algn="ctr">
              <a:buNone/>
            </a:pPr>
            <a:r>
              <a:rPr sz="1000" b="1">
                <a:solidFill>
                  <a:srgbClr val="FFFFFF"/>
                </a:solidFill>
                <a:latin typeface="DM Sans"/>
              </a:rPr>
              <a:t>Points</a:t>
            </a:r>
          </a:p>
        </p:txBody>
      </p:sp>
      <p:sp>
        <p:nvSpPr>
          <p:cNvPr id="9" name="TextBox 8"/>
          <p:cNvSpPr txBox="1"/>
          <p:nvPr/>
        </p:nvSpPr>
        <p:spPr>
          <a:xfrm>
            <a:off x="3798169" y="2112446"/>
            <a:ext cx="855960" cy="374904"/>
          </a:xfrm>
          <a:prstGeom prst="rect">
            <a:avLst/>
          </a:prstGeom>
          <a:noFill/>
        </p:spPr>
        <p:txBody>
          <a:bodyPr wrap="none" anchor="ctr" lIns="25400" rIns="25400" tIns="12700" bIns="12700">
            <a:noAutofit/>
          </a:bodyPr>
          <a:lstStyle/>
          <a:p>
            <a:pPr algn="ctr">
              <a:buNone/>
            </a:pPr>
            <a:r>
              <a:rPr sz="1000" b="1">
                <a:solidFill>
                  <a:srgbClr val="FFFFFF"/>
                </a:solidFill>
                <a:latin typeface="DM Sans"/>
              </a:rPr>
              <a:t>Tariff</a:t>
            </a:r>
          </a:p>
        </p:txBody>
      </p:sp>
      <p:sp>
        <p:nvSpPr>
          <p:cNvPr id="10" name="TextBox 9"/>
          <p:cNvSpPr txBox="1"/>
          <p:nvPr/>
        </p:nvSpPr>
        <p:spPr>
          <a:xfrm>
            <a:off x="4654130" y="2112446"/>
            <a:ext cx="855960" cy="374904"/>
          </a:xfrm>
          <a:prstGeom prst="rect">
            <a:avLst/>
          </a:prstGeom>
          <a:noFill/>
        </p:spPr>
        <p:txBody>
          <a:bodyPr wrap="none" anchor="ctr" lIns="25400" rIns="25400" tIns="12700" bIns="12700">
            <a:noAutofit/>
          </a:bodyPr>
          <a:lstStyle/>
          <a:p>
            <a:pPr algn="ctr">
              <a:buNone/>
            </a:pPr>
            <a:r>
              <a:rPr sz="1000" b="1">
                <a:solidFill>
                  <a:srgbClr val="FFFFFF"/>
                </a:solidFill>
                <a:latin typeface="DM Sans"/>
              </a:rPr>
              <a:t>Use</a:t>
            </a:r>
          </a:p>
        </p:txBody>
      </p:sp>
      <p:sp>
        <p:nvSpPr>
          <p:cNvPr id="11" name="TextBox 10"/>
          <p:cNvSpPr txBox="1"/>
          <p:nvPr/>
        </p:nvSpPr>
        <p:spPr>
          <a:xfrm>
            <a:off x="5510091" y="2112446"/>
            <a:ext cx="855960" cy="374904"/>
          </a:xfrm>
          <a:prstGeom prst="rect">
            <a:avLst/>
          </a:prstGeom>
          <a:noFill/>
        </p:spPr>
        <p:txBody>
          <a:bodyPr wrap="none" anchor="ctr" lIns="25400" rIns="25400" tIns="12700" bIns="12700">
            <a:noAutofit/>
          </a:bodyPr>
          <a:lstStyle/>
          <a:p>
            <a:pPr algn="ctr">
              <a:buNone/>
            </a:pPr>
            <a:r>
              <a:rPr sz="1000" b="1">
                <a:solidFill>
                  <a:srgbClr val="FFFFFF"/>
                </a:solidFill>
                <a:latin typeface="DM Sans"/>
              </a:rPr>
              <a:t>Economics</a:t>
            </a:r>
          </a:p>
        </p:txBody>
      </p:sp>
      <p:sp>
        <p:nvSpPr>
          <p:cNvPr id="12" name="Rectangle 11"/>
          <p:cNvSpPr/>
          <p:nvPr/>
        </p:nvSpPr>
        <p:spPr>
          <a:xfrm>
            <a:off x="1252728" y="2542214"/>
            <a:ext cx="5113324" cy="28231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 name="TextBox 12"/>
          <p:cNvSpPr txBox="1"/>
          <p:nvPr/>
        </p:nvSpPr>
        <p:spPr>
          <a:xfrm>
            <a:off x="1417319" y="2542214"/>
            <a:ext cx="1470025" cy="282315"/>
          </a:xfrm>
          <a:prstGeom prst="rect">
            <a:avLst/>
          </a:prstGeom>
          <a:noFill/>
        </p:spPr>
        <p:txBody>
          <a:bodyPr wrap="none" anchor="ctr" lIns="25400" rIns="25400" tIns="12700" bIns="12700">
            <a:noAutofit/>
          </a:bodyPr>
          <a:lstStyle/>
          <a:p>
            <a:pPr algn="l">
              <a:buNone/>
            </a:pPr>
            <a:r>
              <a:rPr sz="1050" b="0">
                <a:solidFill>
                  <a:srgbClr val="221E19"/>
                </a:solidFill>
                <a:latin typeface="DM Sans"/>
              </a:rPr>
              <a:t>Sainsbury's, UK</a:t>
            </a:r>
          </a:p>
        </p:txBody>
      </p:sp>
      <p:sp>
        <p:nvSpPr>
          <p:cNvPr id="14" name="Oval 13"/>
          <p:cNvSpPr/>
          <p:nvPr/>
        </p:nvSpPr>
        <p:spPr>
          <a:xfrm>
            <a:off x="3178165" y="2655940"/>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Oval 14"/>
          <p:cNvSpPr/>
          <p:nvPr/>
        </p:nvSpPr>
        <p:spPr>
          <a:xfrm>
            <a:off x="3260461" y="2655940"/>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 name="Oval 15"/>
          <p:cNvSpPr/>
          <p:nvPr/>
        </p:nvSpPr>
        <p:spPr>
          <a:xfrm>
            <a:off x="3342757" y="2655940"/>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 name="Oval 16"/>
          <p:cNvSpPr/>
          <p:nvPr/>
        </p:nvSpPr>
        <p:spPr>
          <a:xfrm>
            <a:off x="3425053" y="2655940"/>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 name="Oval 17"/>
          <p:cNvSpPr/>
          <p:nvPr/>
        </p:nvSpPr>
        <p:spPr>
          <a:xfrm>
            <a:off x="3507349" y="265594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9" name="Oval 18"/>
          <p:cNvSpPr/>
          <p:nvPr/>
        </p:nvSpPr>
        <p:spPr>
          <a:xfrm>
            <a:off x="4034126" y="2655940"/>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Oval 19"/>
          <p:cNvSpPr/>
          <p:nvPr/>
        </p:nvSpPr>
        <p:spPr>
          <a:xfrm>
            <a:off x="4116422" y="2655940"/>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 name="Oval 20"/>
          <p:cNvSpPr/>
          <p:nvPr/>
        </p:nvSpPr>
        <p:spPr>
          <a:xfrm>
            <a:off x="4198718" y="2655940"/>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2" name="Oval 21"/>
          <p:cNvSpPr/>
          <p:nvPr/>
        </p:nvSpPr>
        <p:spPr>
          <a:xfrm>
            <a:off x="4281014" y="2655940"/>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3" name="Oval 22"/>
          <p:cNvSpPr/>
          <p:nvPr/>
        </p:nvSpPr>
        <p:spPr>
          <a:xfrm>
            <a:off x="4363310" y="265594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4" name="Oval 23"/>
          <p:cNvSpPr/>
          <p:nvPr/>
        </p:nvSpPr>
        <p:spPr>
          <a:xfrm>
            <a:off x="4890087" y="2655940"/>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Oval 24"/>
          <p:cNvSpPr/>
          <p:nvPr/>
        </p:nvSpPr>
        <p:spPr>
          <a:xfrm>
            <a:off x="4972383" y="265594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6" name="Oval 25"/>
          <p:cNvSpPr/>
          <p:nvPr/>
        </p:nvSpPr>
        <p:spPr>
          <a:xfrm>
            <a:off x="5054679" y="265594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7" name="Oval 26"/>
          <p:cNvSpPr/>
          <p:nvPr/>
        </p:nvSpPr>
        <p:spPr>
          <a:xfrm>
            <a:off x="5136975" y="265594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8" name="Oval 27"/>
          <p:cNvSpPr/>
          <p:nvPr/>
        </p:nvSpPr>
        <p:spPr>
          <a:xfrm>
            <a:off x="5219271" y="265594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9" name="Oval 28"/>
          <p:cNvSpPr/>
          <p:nvPr/>
        </p:nvSpPr>
        <p:spPr>
          <a:xfrm>
            <a:off x="5746048" y="265594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0" name="Oval 29"/>
          <p:cNvSpPr/>
          <p:nvPr/>
        </p:nvSpPr>
        <p:spPr>
          <a:xfrm>
            <a:off x="5828344" y="265594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1" name="Oval 30"/>
          <p:cNvSpPr/>
          <p:nvPr/>
        </p:nvSpPr>
        <p:spPr>
          <a:xfrm>
            <a:off x="5910640" y="265594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2" name="Oval 31"/>
          <p:cNvSpPr/>
          <p:nvPr/>
        </p:nvSpPr>
        <p:spPr>
          <a:xfrm>
            <a:off x="5992936" y="265594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Oval 32"/>
          <p:cNvSpPr/>
          <p:nvPr/>
        </p:nvSpPr>
        <p:spPr>
          <a:xfrm>
            <a:off x="6075232" y="265594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4" name="Rectangle 33"/>
          <p:cNvSpPr/>
          <p:nvPr/>
        </p:nvSpPr>
        <p:spPr>
          <a:xfrm>
            <a:off x="1252728" y="2824529"/>
            <a:ext cx="5113324" cy="282315"/>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TextBox 34"/>
          <p:cNvSpPr txBox="1"/>
          <p:nvPr/>
        </p:nvSpPr>
        <p:spPr>
          <a:xfrm>
            <a:off x="1417319" y="2824529"/>
            <a:ext cx="1470025" cy="282315"/>
          </a:xfrm>
          <a:prstGeom prst="rect">
            <a:avLst/>
          </a:prstGeom>
          <a:noFill/>
        </p:spPr>
        <p:txBody>
          <a:bodyPr wrap="none" anchor="ctr" lIns="25400" rIns="25400" tIns="12700" bIns="12700">
            <a:noAutofit/>
          </a:bodyPr>
          <a:lstStyle/>
          <a:p>
            <a:pPr algn="l">
              <a:buNone/>
            </a:pPr>
            <a:r>
              <a:rPr sz="1050" b="0">
                <a:solidFill>
                  <a:srgbClr val="221E19"/>
                </a:solidFill>
                <a:latin typeface="DM Sans"/>
              </a:rPr>
              <a:t>Lidl/Schwarz, DE</a:t>
            </a:r>
          </a:p>
        </p:txBody>
      </p:sp>
      <p:sp>
        <p:nvSpPr>
          <p:cNvPr id="36" name="Oval 35"/>
          <p:cNvSpPr/>
          <p:nvPr/>
        </p:nvSpPr>
        <p:spPr>
          <a:xfrm>
            <a:off x="3178165" y="2938255"/>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Oval 36"/>
          <p:cNvSpPr/>
          <p:nvPr/>
        </p:nvSpPr>
        <p:spPr>
          <a:xfrm>
            <a:off x="3260461" y="2938255"/>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8" name="Oval 37"/>
          <p:cNvSpPr/>
          <p:nvPr/>
        </p:nvSpPr>
        <p:spPr>
          <a:xfrm>
            <a:off x="3342757" y="2938255"/>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9" name="Oval 38"/>
          <p:cNvSpPr/>
          <p:nvPr/>
        </p:nvSpPr>
        <p:spPr>
          <a:xfrm>
            <a:off x="3425053" y="2938255"/>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0" name="Oval 39"/>
          <p:cNvSpPr/>
          <p:nvPr/>
        </p:nvSpPr>
        <p:spPr>
          <a:xfrm>
            <a:off x="3507349" y="293825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Oval 40"/>
          <p:cNvSpPr/>
          <p:nvPr/>
        </p:nvSpPr>
        <p:spPr>
          <a:xfrm>
            <a:off x="4034126" y="2938255"/>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2" name="Oval 41"/>
          <p:cNvSpPr/>
          <p:nvPr/>
        </p:nvSpPr>
        <p:spPr>
          <a:xfrm>
            <a:off x="4116422" y="2938255"/>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3" name="Oval 42"/>
          <p:cNvSpPr/>
          <p:nvPr/>
        </p:nvSpPr>
        <p:spPr>
          <a:xfrm>
            <a:off x="4198718" y="2938255"/>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4" name="Oval 43"/>
          <p:cNvSpPr/>
          <p:nvPr/>
        </p:nvSpPr>
        <p:spPr>
          <a:xfrm>
            <a:off x="4281014" y="2938255"/>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5" name="Oval 44"/>
          <p:cNvSpPr/>
          <p:nvPr/>
        </p:nvSpPr>
        <p:spPr>
          <a:xfrm>
            <a:off x="4363310" y="293825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6" name="Oval 45"/>
          <p:cNvSpPr/>
          <p:nvPr/>
        </p:nvSpPr>
        <p:spPr>
          <a:xfrm>
            <a:off x="4890087" y="2938255"/>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7" name="Oval 46"/>
          <p:cNvSpPr/>
          <p:nvPr/>
        </p:nvSpPr>
        <p:spPr>
          <a:xfrm>
            <a:off x="4972383" y="293825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8" name="Oval 47"/>
          <p:cNvSpPr/>
          <p:nvPr/>
        </p:nvSpPr>
        <p:spPr>
          <a:xfrm>
            <a:off x="5054679" y="293825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9" name="Oval 48"/>
          <p:cNvSpPr/>
          <p:nvPr/>
        </p:nvSpPr>
        <p:spPr>
          <a:xfrm>
            <a:off x="5136975" y="293825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0" name="Oval 49"/>
          <p:cNvSpPr/>
          <p:nvPr/>
        </p:nvSpPr>
        <p:spPr>
          <a:xfrm>
            <a:off x="5219271" y="293825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1" name="Oval 50"/>
          <p:cNvSpPr/>
          <p:nvPr/>
        </p:nvSpPr>
        <p:spPr>
          <a:xfrm>
            <a:off x="5746048" y="293825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2" name="Oval 51"/>
          <p:cNvSpPr/>
          <p:nvPr/>
        </p:nvSpPr>
        <p:spPr>
          <a:xfrm>
            <a:off x="5828344" y="293825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3" name="Oval 52"/>
          <p:cNvSpPr/>
          <p:nvPr/>
        </p:nvSpPr>
        <p:spPr>
          <a:xfrm>
            <a:off x="5910640" y="293825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4" name="Oval 53"/>
          <p:cNvSpPr/>
          <p:nvPr/>
        </p:nvSpPr>
        <p:spPr>
          <a:xfrm>
            <a:off x="5992936" y="293825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5" name="Oval 54"/>
          <p:cNvSpPr/>
          <p:nvPr/>
        </p:nvSpPr>
        <p:spPr>
          <a:xfrm>
            <a:off x="6075232" y="293825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6" name="Rectangle 55"/>
          <p:cNvSpPr/>
          <p:nvPr/>
        </p:nvSpPr>
        <p:spPr>
          <a:xfrm>
            <a:off x="1252728" y="3106844"/>
            <a:ext cx="5113324" cy="28231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7" name="TextBox 56"/>
          <p:cNvSpPr txBox="1"/>
          <p:nvPr/>
        </p:nvSpPr>
        <p:spPr>
          <a:xfrm>
            <a:off x="1417319" y="3106844"/>
            <a:ext cx="1470025" cy="282315"/>
          </a:xfrm>
          <a:prstGeom prst="rect">
            <a:avLst/>
          </a:prstGeom>
          <a:noFill/>
        </p:spPr>
        <p:txBody>
          <a:bodyPr wrap="none" anchor="ctr" lIns="25400" rIns="25400" tIns="12700" bIns="12700">
            <a:noAutofit/>
          </a:bodyPr>
          <a:lstStyle/>
          <a:p>
            <a:pPr algn="l">
              <a:buNone/>
            </a:pPr>
            <a:r>
              <a:rPr sz="1050" b="0">
                <a:solidFill>
                  <a:srgbClr val="221E19"/>
                </a:solidFill>
                <a:latin typeface="DM Sans"/>
              </a:rPr>
              <a:t>Aldi Sud, DE</a:t>
            </a:r>
          </a:p>
        </p:txBody>
      </p:sp>
      <p:sp>
        <p:nvSpPr>
          <p:cNvPr id="58" name="Oval 57"/>
          <p:cNvSpPr/>
          <p:nvPr/>
        </p:nvSpPr>
        <p:spPr>
          <a:xfrm>
            <a:off x="3178165" y="3220570"/>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9" name="Oval 58"/>
          <p:cNvSpPr/>
          <p:nvPr/>
        </p:nvSpPr>
        <p:spPr>
          <a:xfrm>
            <a:off x="3260461" y="3220570"/>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0" name="Oval 59"/>
          <p:cNvSpPr/>
          <p:nvPr/>
        </p:nvSpPr>
        <p:spPr>
          <a:xfrm>
            <a:off x="3342757" y="3220570"/>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1" name="Oval 60"/>
          <p:cNvSpPr/>
          <p:nvPr/>
        </p:nvSpPr>
        <p:spPr>
          <a:xfrm>
            <a:off x="3425053" y="3220570"/>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2" name="Oval 61"/>
          <p:cNvSpPr/>
          <p:nvPr/>
        </p:nvSpPr>
        <p:spPr>
          <a:xfrm>
            <a:off x="3507349" y="322057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3" name="Oval 62"/>
          <p:cNvSpPr/>
          <p:nvPr/>
        </p:nvSpPr>
        <p:spPr>
          <a:xfrm>
            <a:off x="4034126" y="3220570"/>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4" name="Oval 63"/>
          <p:cNvSpPr/>
          <p:nvPr/>
        </p:nvSpPr>
        <p:spPr>
          <a:xfrm>
            <a:off x="4116422" y="3220570"/>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5" name="Oval 64"/>
          <p:cNvSpPr/>
          <p:nvPr/>
        </p:nvSpPr>
        <p:spPr>
          <a:xfrm>
            <a:off x="4198718" y="3220570"/>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6" name="Oval 65"/>
          <p:cNvSpPr/>
          <p:nvPr/>
        </p:nvSpPr>
        <p:spPr>
          <a:xfrm>
            <a:off x="4281014" y="3220570"/>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7" name="Oval 66"/>
          <p:cNvSpPr/>
          <p:nvPr/>
        </p:nvSpPr>
        <p:spPr>
          <a:xfrm>
            <a:off x="4363310" y="322057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8" name="Oval 67"/>
          <p:cNvSpPr/>
          <p:nvPr/>
        </p:nvSpPr>
        <p:spPr>
          <a:xfrm>
            <a:off x="4890087" y="322057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9" name="Oval 68"/>
          <p:cNvSpPr/>
          <p:nvPr/>
        </p:nvSpPr>
        <p:spPr>
          <a:xfrm>
            <a:off x="4972383" y="322057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0" name="Oval 69"/>
          <p:cNvSpPr/>
          <p:nvPr/>
        </p:nvSpPr>
        <p:spPr>
          <a:xfrm>
            <a:off x="5054679" y="322057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1" name="Oval 70"/>
          <p:cNvSpPr/>
          <p:nvPr/>
        </p:nvSpPr>
        <p:spPr>
          <a:xfrm>
            <a:off x="5136975" y="322057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2" name="Oval 71"/>
          <p:cNvSpPr/>
          <p:nvPr/>
        </p:nvSpPr>
        <p:spPr>
          <a:xfrm>
            <a:off x="5219271" y="322057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3" name="Oval 72"/>
          <p:cNvSpPr/>
          <p:nvPr/>
        </p:nvSpPr>
        <p:spPr>
          <a:xfrm>
            <a:off x="5746048" y="322057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4" name="Oval 73"/>
          <p:cNvSpPr/>
          <p:nvPr/>
        </p:nvSpPr>
        <p:spPr>
          <a:xfrm>
            <a:off x="5828344" y="322057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5" name="Oval 74"/>
          <p:cNvSpPr/>
          <p:nvPr/>
        </p:nvSpPr>
        <p:spPr>
          <a:xfrm>
            <a:off x="5910640" y="322057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6" name="Oval 75"/>
          <p:cNvSpPr/>
          <p:nvPr/>
        </p:nvSpPr>
        <p:spPr>
          <a:xfrm>
            <a:off x="5992936" y="322057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7" name="Oval 76"/>
          <p:cNvSpPr/>
          <p:nvPr/>
        </p:nvSpPr>
        <p:spPr>
          <a:xfrm>
            <a:off x="6075232" y="322057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8" name="Rectangle 77"/>
          <p:cNvSpPr/>
          <p:nvPr/>
        </p:nvSpPr>
        <p:spPr>
          <a:xfrm>
            <a:off x="1252728" y="3389160"/>
            <a:ext cx="5113324" cy="282315"/>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9" name="TextBox 78"/>
          <p:cNvSpPr txBox="1"/>
          <p:nvPr/>
        </p:nvSpPr>
        <p:spPr>
          <a:xfrm>
            <a:off x="1417319" y="3389160"/>
            <a:ext cx="1470025" cy="282315"/>
          </a:xfrm>
          <a:prstGeom prst="rect">
            <a:avLst/>
          </a:prstGeom>
          <a:noFill/>
        </p:spPr>
        <p:txBody>
          <a:bodyPr wrap="none" anchor="ctr" lIns="25400" rIns="25400" tIns="12700" bIns="12700">
            <a:noAutofit/>
          </a:bodyPr>
          <a:lstStyle/>
          <a:p>
            <a:pPr algn="l">
              <a:buNone/>
            </a:pPr>
            <a:r>
              <a:rPr sz="1050" b="0">
                <a:solidFill>
                  <a:srgbClr val="221E19"/>
                </a:solidFill>
                <a:latin typeface="DM Sans"/>
              </a:rPr>
              <a:t>Carrefour, FR</a:t>
            </a:r>
          </a:p>
        </p:txBody>
      </p:sp>
      <p:sp>
        <p:nvSpPr>
          <p:cNvPr id="80" name="Oval 79"/>
          <p:cNvSpPr/>
          <p:nvPr/>
        </p:nvSpPr>
        <p:spPr>
          <a:xfrm>
            <a:off x="3178165" y="3502885"/>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1" name="Oval 80"/>
          <p:cNvSpPr/>
          <p:nvPr/>
        </p:nvSpPr>
        <p:spPr>
          <a:xfrm>
            <a:off x="3260461" y="3502885"/>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2" name="Oval 81"/>
          <p:cNvSpPr/>
          <p:nvPr/>
        </p:nvSpPr>
        <p:spPr>
          <a:xfrm>
            <a:off x="3342757" y="3502885"/>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3" name="Oval 82"/>
          <p:cNvSpPr/>
          <p:nvPr/>
        </p:nvSpPr>
        <p:spPr>
          <a:xfrm>
            <a:off x="3425053" y="3502885"/>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4" name="Oval 83"/>
          <p:cNvSpPr/>
          <p:nvPr/>
        </p:nvSpPr>
        <p:spPr>
          <a:xfrm>
            <a:off x="3507349" y="350288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5" name="Oval 84"/>
          <p:cNvSpPr/>
          <p:nvPr/>
        </p:nvSpPr>
        <p:spPr>
          <a:xfrm>
            <a:off x="4034126" y="3502885"/>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6" name="Oval 85"/>
          <p:cNvSpPr/>
          <p:nvPr/>
        </p:nvSpPr>
        <p:spPr>
          <a:xfrm>
            <a:off x="4116422" y="3502885"/>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7" name="Oval 86"/>
          <p:cNvSpPr/>
          <p:nvPr/>
        </p:nvSpPr>
        <p:spPr>
          <a:xfrm>
            <a:off x="4198718" y="3502885"/>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8" name="Oval 87"/>
          <p:cNvSpPr/>
          <p:nvPr/>
        </p:nvSpPr>
        <p:spPr>
          <a:xfrm>
            <a:off x="4281014" y="3502885"/>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89" name="Oval 88"/>
          <p:cNvSpPr/>
          <p:nvPr/>
        </p:nvSpPr>
        <p:spPr>
          <a:xfrm>
            <a:off x="4363310" y="350288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0" name="Oval 89"/>
          <p:cNvSpPr/>
          <p:nvPr/>
        </p:nvSpPr>
        <p:spPr>
          <a:xfrm>
            <a:off x="4890087" y="350288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1" name="Oval 90"/>
          <p:cNvSpPr/>
          <p:nvPr/>
        </p:nvSpPr>
        <p:spPr>
          <a:xfrm>
            <a:off x="4972383" y="350288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2" name="Oval 91"/>
          <p:cNvSpPr/>
          <p:nvPr/>
        </p:nvSpPr>
        <p:spPr>
          <a:xfrm>
            <a:off x="5054679" y="350288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3" name="Oval 92"/>
          <p:cNvSpPr/>
          <p:nvPr/>
        </p:nvSpPr>
        <p:spPr>
          <a:xfrm>
            <a:off x="5136975" y="350288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4" name="Oval 93"/>
          <p:cNvSpPr/>
          <p:nvPr/>
        </p:nvSpPr>
        <p:spPr>
          <a:xfrm>
            <a:off x="5219271" y="350288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5" name="Oval 94"/>
          <p:cNvSpPr/>
          <p:nvPr/>
        </p:nvSpPr>
        <p:spPr>
          <a:xfrm>
            <a:off x="5746048" y="350288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6" name="Oval 95"/>
          <p:cNvSpPr/>
          <p:nvPr/>
        </p:nvSpPr>
        <p:spPr>
          <a:xfrm>
            <a:off x="5828344" y="350288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7" name="Oval 96"/>
          <p:cNvSpPr/>
          <p:nvPr/>
        </p:nvSpPr>
        <p:spPr>
          <a:xfrm>
            <a:off x="5910640" y="350288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8" name="Oval 97"/>
          <p:cNvSpPr/>
          <p:nvPr/>
        </p:nvSpPr>
        <p:spPr>
          <a:xfrm>
            <a:off x="5992936" y="350288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99" name="Oval 98"/>
          <p:cNvSpPr/>
          <p:nvPr/>
        </p:nvSpPr>
        <p:spPr>
          <a:xfrm>
            <a:off x="6075232" y="350288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0" name="Rectangle 99"/>
          <p:cNvSpPr/>
          <p:nvPr/>
        </p:nvSpPr>
        <p:spPr>
          <a:xfrm>
            <a:off x="1252728" y="3671475"/>
            <a:ext cx="5113324" cy="28231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1" name="TextBox 100"/>
          <p:cNvSpPr txBox="1"/>
          <p:nvPr/>
        </p:nvSpPr>
        <p:spPr>
          <a:xfrm>
            <a:off x="1417319" y="3671475"/>
            <a:ext cx="1470025" cy="282315"/>
          </a:xfrm>
          <a:prstGeom prst="rect">
            <a:avLst/>
          </a:prstGeom>
          <a:noFill/>
        </p:spPr>
        <p:txBody>
          <a:bodyPr wrap="none" anchor="ctr" lIns="25400" rIns="25400" tIns="12700" bIns="12700">
            <a:noAutofit/>
          </a:bodyPr>
          <a:lstStyle/>
          <a:p>
            <a:pPr algn="l">
              <a:buNone/>
            </a:pPr>
            <a:r>
              <a:rPr sz="1050" b="0">
                <a:solidFill>
                  <a:srgbClr val="221E19"/>
                </a:solidFill>
                <a:latin typeface="DM Sans"/>
              </a:rPr>
              <a:t>Mercadona, ES</a:t>
            </a:r>
          </a:p>
        </p:txBody>
      </p:sp>
      <p:sp>
        <p:nvSpPr>
          <p:cNvPr id="102" name="Oval 101"/>
          <p:cNvSpPr/>
          <p:nvPr/>
        </p:nvSpPr>
        <p:spPr>
          <a:xfrm>
            <a:off x="3178165" y="3785200"/>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3" name="Oval 102"/>
          <p:cNvSpPr/>
          <p:nvPr/>
        </p:nvSpPr>
        <p:spPr>
          <a:xfrm>
            <a:off x="3260461" y="3785200"/>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4" name="Oval 103"/>
          <p:cNvSpPr/>
          <p:nvPr/>
        </p:nvSpPr>
        <p:spPr>
          <a:xfrm>
            <a:off x="3342757" y="3785200"/>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5" name="Oval 104"/>
          <p:cNvSpPr/>
          <p:nvPr/>
        </p:nvSpPr>
        <p:spPr>
          <a:xfrm>
            <a:off x="3425053" y="3785200"/>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6" name="Oval 105"/>
          <p:cNvSpPr/>
          <p:nvPr/>
        </p:nvSpPr>
        <p:spPr>
          <a:xfrm>
            <a:off x="3507349" y="378520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7" name="Oval 106"/>
          <p:cNvSpPr/>
          <p:nvPr/>
        </p:nvSpPr>
        <p:spPr>
          <a:xfrm>
            <a:off x="4034126" y="3785200"/>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8" name="Oval 107"/>
          <p:cNvSpPr/>
          <p:nvPr/>
        </p:nvSpPr>
        <p:spPr>
          <a:xfrm>
            <a:off x="4116422" y="3785200"/>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9" name="Oval 108"/>
          <p:cNvSpPr/>
          <p:nvPr/>
        </p:nvSpPr>
        <p:spPr>
          <a:xfrm>
            <a:off x="4198718" y="3785200"/>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0" name="Oval 109"/>
          <p:cNvSpPr/>
          <p:nvPr/>
        </p:nvSpPr>
        <p:spPr>
          <a:xfrm>
            <a:off x="4281014" y="3785200"/>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1" name="Oval 110"/>
          <p:cNvSpPr/>
          <p:nvPr/>
        </p:nvSpPr>
        <p:spPr>
          <a:xfrm>
            <a:off x="4363310" y="378520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2" name="Oval 111"/>
          <p:cNvSpPr/>
          <p:nvPr/>
        </p:nvSpPr>
        <p:spPr>
          <a:xfrm>
            <a:off x="4890087" y="378520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3" name="Oval 112"/>
          <p:cNvSpPr/>
          <p:nvPr/>
        </p:nvSpPr>
        <p:spPr>
          <a:xfrm>
            <a:off x="4972383" y="378520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4" name="Oval 113"/>
          <p:cNvSpPr/>
          <p:nvPr/>
        </p:nvSpPr>
        <p:spPr>
          <a:xfrm>
            <a:off x="5054679" y="378520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5" name="Oval 114"/>
          <p:cNvSpPr/>
          <p:nvPr/>
        </p:nvSpPr>
        <p:spPr>
          <a:xfrm>
            <a:off x="5136975" y="378520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6" name="Oval 115"/>
          <p:cNvSpPr/>
          <p:nvPr/>
        </p:nvSpPr>
        <p:spPr>
          <a:xfrm>
            <a:off x="5219271" y="378520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7" name="Oval 116"/>
          <p:cNvSpPr/>
          <p:nvPr/>
        </p:nvSpPr>
        <p:spPr>
          <a:xfrm>
            <a:off x="5746048" y="378520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8" name="Oval 117"/>
          <p:cNvSpPr/>
          <p:nvPr/>
        </p:nvSpPr>
        <p:spPr>
          <a:xfrm>
            <a:off x="5828344" y="378520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19" name="Oval 118"/>
          <p:cNvSpPr/>
          <p:nvPr/>
        </p:nvSpPr>
        <p:spPr>
          <a:xfrm>
            <a:off x="5910640" y="378520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0" name="Oval 119"/>
          <p:cNvSpPr/>
          <p:nvPr/>
        </p:nvSpPr>
        <p:spPr>
          <a:xfrm>
            <a:off x="5992936" y="378520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1" name="Oval 120"/>
          <p:cNvSpPr/>
          <p:nvPr/>
        </p:nvSpPr>
        <p:spPr>
          <a:xfrm>
            <a:off x="6075232" y="378520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2" name="Rectangle 121"/>
          <p:cNvSpPr/>
          <p:nvPr/>
        </p:nvSpPr>
        <p:spPr>
          <a:xfrm>
            <a:off x="1252728" y="3953790"/>
            <a:ext cx="5113324" cy="282315"/>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3" name="TextBox 122"/>
          <p:cNvSpPr txBox="1"/>
          <p:nvPr/>
        </p:nvSpPr>
        <p:spPr>
          <a:xfrm>
            <a:off x="1417319" y="3953790"/>
            <a:ext cx="1470025" cy="282315"/>
          </a:xfrm>
          <a:prstGeom prst="rect">
            <a:avLst/>
          </a:prstGeom>
          <a:noFill/>
        </p:spPr>
        <p:txBody>
          <a:bodyPr wrap="none" anchor="ctr" lIns="25400" rIns="25400" tIns="12700" bIns="12700">
            <a:noAutofit/>
          </a:bodyPr>
          <a:lstStyle/>
          <a:p>
            <a:pPr algn="l">
              <a:buNone/>
            </a:pPr>
            <a:r>
              <a:rPr sz="1050" b="0">
                <a:solidFill>
                  <a:srgbClr val="221E19"/>
                </a:solidFill>
                <a:latin typeface="DM Sans"/>
              </a:rPr>
              <a:t>Colruyt, BE</a:t>
            </a:r>
          </a:p>
        </p:txBody>
      </p:sp>
      <p:sp>
        <p:nvSpPr>
          <p:cNvPr id="124" name="Oval 123"/>
          <p:cNvSpPr/>
          <p:nvPr/>
        </p:nvSpPr>
        <p:spPr>
          <a:xfrm>
            <a:off x="3178165" y="4067515"/>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5" name="Oval 124"/>
          <p:cNvSpPr/>
          <p:nvPr/>
        </p:nvSpPr>
        <p:spPr>
          <a:xfrm>
            <a:off x="3260461" y="406751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6" name="Oval 125"/>
          <p:cNvSpPr/>
          <p:nvPr/>
        </p:nvSpPr>
        <p:spPr>
          <a:xfrm>
            <a:off x="3342757" y="406751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7" name="Oval 126"/>
          <p:cNvSpPr/>
          <p:nvPr/>
        </p:nvSpPr>
        <p:spPr>
          <a:xfrm>
            <a:off x="3425053" y="406751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8" name="Oval 127"/>
          <p:cNvSpPr/>
          <p:nvPr/>
        </p:nvSpPr>
        <p:spPr>
          <a:xfrm>
            <a:off x="3507349" y="406751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29" name="Oval 128"/>
          <p:cNvSpPr/>
          <p:nvPr/>
        </p:nvSpPr>
        <p:spPr>
          <a:xfrm>
            <a:off x="4034126" y="406751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0" name="Oval 129"/>
          <p:cNvSpPr/>
          <p:nvPr/>
        </p:nvSpPr>
        <p:spPr>
          <a:xfrm>
            <a:off x="4116422" y="406751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1" name="Oval 130"/>
          <p:cNvSpPr/>
          <p:nvPr/>
        </p:nvSpPr>
        <p:spPr>
          <a:xfrm>
            <a:off x="4198718" y="406751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2" name="Oval 131"/>
          <p:cNvSpPr/>
          <p:nvPr/>
        </p:nvSpPr>
        <p:spPr>
          <a:xfrm>
            <a:off x="4281014" y="406751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3" name="Oval 132"/>
          <p:cNvSpPr/>
          <p:nvPr/>
        </p:nvSpPr>
        <p:spPr>
          <a:xfrm>
            <a:off x="4363310" y="406751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4" name="Oval 133"/>
          <p:cNvSpPr/>
          <p:nvPr/>
        </p:nvSpPr>
        <p:spPr>
          <a:xfrm>
            <a:off x="4890087" y="406751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5" name="Oval 134"/>
          <p:cNvSpPr/>
          <p:nvPr/>
        </p:nvSpPr>
        <p:spPr>
          <a:xfrm>
            <a:off x="4972383" y="406751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6" name="Oval 135"/>
          <p:cNvSpPr/>
          <p:nvPr/>
        </p:nvSpPr>
        <p:spPr>
          <a:xfrm>
            <a:off x="5054679" y="406751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7" name="Oval 136"/>
          <p:cNvSpPr/>
          <p:nvPr/>
        </p:nvSpPr>
        <p:spPr>
          <a:xfrm>
            <a:off x="5136975" y="406751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8" name="Oval 137"/>
          <p:cNvSpPr/>
          <p:nvPr/>
        </p:nvSpPr>
        <p:spPr>
          <a:xfrm>
            <a:off x="5219271" y="406751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39" name="Oval 138"/>
          <p:cNvSpPr/>
          <p:nvPr/>
        </p:nvSpPr>
        <p:spPr>
          <a:xfrm>
            <a:off x="5746048" y="406751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0" name="Oval 139"/>
          <p:cNvSpPr/>
          <p:nvPr/>
        </p:nvSpPr>
        <p:spPr>
          <a:xfrm>
            <a:off x="5828344" y="406751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1" name="Oval 140"/>
          <p:cNvSpPr/>
          <p:nvPr/>
        </p:nvSpPr>
        <p:spPr>
          <a:xfrm>
            <a:off x="5910640" y="406751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2" name="Oval 141"/>
          <p:cNvSpPr/>
          <p:nvPr/>
        </p:nvSpPr>
        <p:spPr>
          <a:xfrm>
            <a:off x="5992936" y="406751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3" name="Oval 142"/>
          <p:cNvSpPr/>
          <p:nvPr/>
        </p:nvSpPr>
        <p:spPr>
          <a:xfrm>
            <a:off x="6075232" y="406751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4" name="Rectangle 143"/>
          <p:cNvSpPr/>
          <p:nvPr/>
        </p:nvSpPr>
        <p:spPr>
          <a:xfrm>
            <a:off x="1252728" y="4236105"/>
            <a:ext cx="5113324" cy="282315"/>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5" name="TextBox 144"/>
          <p:cNvSpPr txBox="1"/>
          <p:nvPr/>
        </p:nvSpPr>
        <p:spPr>
          <a:xfrm>
            <a:off x="1417319" y="4236105"/>
            <a:ext cx="1470025" cy="282315"/>
          </a:xfrm>
          <a:prstGeom prst="rect">
            <a:avLst/>
          </a:prstGeom>
          <a:noFill/>
        </p:spPr>
        <p:txBody>
          <a:bodyPr wrap="none" anchor="ctr" lIns="25400" rIns="25400" tIns="12700" bIns="12700">
            <a:noAutofit/>
          </a:bodyPr>
          <a:lstStyle/>
          <a:p>
            <a:pPr algn="l">
              <a:buNone/>
            </a:pPr>
            <a:r>
              <a:rPr sz="1050" b="0">
                <a:solidFill>
                  <a:srgbClr val="221E19"/>
                </a:solidFill>
                <a:latin typeface="DM Sans"/>
              </a:rPr>
              <a:t>Tesco, UK</a:t>
            </a:r>
          </a:p>
        </p:txBody>
      </p:sp>
      <p:sp>
        <p:nvSpPr>
          <p:cNvPr id="146" name="Oval 145"/>
          <p:cNvSpPr/>
          <p:nvPr/>
        </p:nvSpPr>
        <p:spPr>
          <a:xfrm>
            <a:off x="3178165" y="4349830"/>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7" name="Oval 146"/>
          <p:cNvSpPr/>
          <p:nvPr/>
        </p:nvSpPr>
        <p:spPr>
          <a:xfrm>
            <a:off x="3260461" y="4349830"/>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8" name="Oval 147"/>
          <p:cNvSpPr/>
          <p:nvPr/>
        </p:nvSpPr>
        <p:spPr>
          <a:xfrm>
            <a:off x="3342757" y="4349830"/>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49" name="Oval 148"/>
          <p:cNvSpPr/>
          <p:nvPr/>
        </p:nvSpPr>
        <p:spPr>
          <a:xfrm>
            <a:off x="3425053" y="434983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0" name="Oval 149"/>
          <p:cNvSpPr/>
          <p:nvPr/>
        </p:nvSpPr>
        <p:spPr>
          <a:xfrm>
            <a:off x="3507349" y="434983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1" name="Oval 150"/>
          <p:cNvSpPr/>
          <p:nvPr/>
        </p:nvSpPr>
        <p:spPr>
          <a:xfrm>
            <a:off x="4034126" y="4349830"/>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2" name="Oval 151"/>
          <p:cNvSpPr/>
          <p:nvPr/>
        </p:nvSpPr>
        <p:spPr>
          <a:xfrm>
            <a:off x="4116422" y="4349830"/>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3" name="Oval 152"/>
          <p:cNvSpPr/>
          <p:nvPr/>
        </p:nvSpPr>
        <p:spPr>
          <a:xfrm>
            <a:off x="4198718" y="4349830"/>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4" name="Oval 153"/>
          <p:cNvSpPr/>
          <p:nvPr/>
        </p:nvSpPr>
        <p:spPr>
          <a:xfrm>
            <a:off x="4281014" y="4349830"/>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5" name="Oval 154"/>
          <p:cNvSpPr/>
          <p:nvPr/>
        </p:nvSpPr>
        <p:spPr>
          <a:xfrm>
            <a:off x="4363310" y="434983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6" name="Oval 155"/>
          <p:cNvSpPr/>
          <p:nvPr/>
        </p:nvSpPr>
        <p:spPr>
          <a:xfrm>
            <a:off x="4890087" y="4349830"/>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7" name="Oval 156"/>
          <p:cNvSpPr/>
          <p:nvPr/>
        </p:nvSpPr>
        <p:spPr>
          <a:xfrm>
            <a:off x="4972383" y="434983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8" name="Oval 157"/>
          <p:cNvSpPr/>
          <p:nvPr/>
        </p:nvSpPr>
        <p:spPr>
          <a:xfrm>
            <a:off x="5054679" y="434983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9" name="Oval 158"/>
          <p:cNvSpPr/>
          <p:nvPr/>
        </p:nvSpPr>
        <p:spPr>
          <a:xfrm>
            <a:off x="5136975" y="434983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0" name="Oval 159"/>
          <p:cNvSpPr/>
          <p:nvPr/>
        </p:nvSpPr>
        <p:spPr>
          <a:xfrm>
            <a:off x="5219271" y="434983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1" name="Oval 160"/>
          <p:cNvSpPr/>
          <p:nvPr/>
        </p:nvSpPr>
        <p:spPr>
          <a:xfrm>
            <a:off x="5746048" y="434983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2" name="Oval 161"/>
          <p:cNvSpPr/>
          <p:nvPr/>
        </p:nvSpPr>
        <p:spPr>
          <a:xfrm>
            <a:off x="5828344" y="434983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3" name="Oval 162"/>
          <p:cNvSpPr/>
          <p:nvPr/>
        </p:nvSpPr>
        <p:spPr>
          <a:xfrm>
            <a:off x="5910640" y="434983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4" name="Oval 163"/>
          <p:cNvSpPr/>
          <p:nvPr/>
        </p:nvSpPr>
        <p:spPr>
          <a:xfrm>
            <a:off x="5992936" y="434983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5" name="Oval 164"/>
          <p:cNvSpPr/>
          <p:nvPr/>
        </p:nvSpPr>
        <p:spPr>
          <a:xfrm>
            <a:off x="6075232" y="4349830"/>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6" name="Rectangle 165"/>
          <p:cNvSpPr/>
          <p:nvPr/>
        </p:nvSpPr>
        <p:spPr>
          <a:xfrm>
            <a:off x="1252728" y="4518420"/>
            <a:ext cx="5113324" cy="282315"/>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7" name="TextBox 166"/>
          <p:cNvSpPr txBox="1"/>
          <p:nvPr/>
        </p:nvSpPr>
        <p:spPr>
          <a:xfrm>
            <a:off x="1417319" y="4518420"/>
            <a:ext cx="1470025" cy="282315"/>
          </a:xfrm>
          <a:prstGeom prst="rect">
            <a:avLst/>
          </a:prstGeom>
          <a:noFill/>
        </p:spPr>
        <p:txBody>
          <a:bodyPr wrap="none" anchor="ctr" lIns="25400" rIns="25400" tIns="12700" bIns="12700">
            <a:noAutofit/>
          </a:bodyPr>
          <a:lstStyle/>
          <a:p>
            <a:pPr algn="l">
              <a:buNone/>
            </a:pPr>
            <a:r>
              <a:rPr sz="1050" b="0">
                <a:solidFill>
                  <a:srgbClr val="221E19"/>
                </a:solidFill>
                <a:latin typeface="DM Sans"/>
              </a:rPr>
              <a:t>Delhaize, BE</a:t>
            </a:r>
          </a:p>
        </p:txBody>
      </p:sp>
      <p:sp>
        <p:nvSpPr>
          <p:cNvPr id="168" name="Oval 167"/>
          <p:cNvSpPr/>
          <p:nvPr/>
        </p:nvSpPr>
        <p:spPr>
          <a:xfrm>
            <a:off x="3178165" y="4632145"/>
            <a:ext cx="54864" cy="54864"/>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69" name="Oval 168"/>
          <p:cNvSpPr/>
          <p:nvPr/>
        </p:nvSpPr>
        <p:spPr>
          <a:xfrm>
            <a:off x="3260461" y="463214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0" name="Oval 169"/>
          <p:cNvSpPr/>
          <p:nvPr/>
        </p:nvSpPr>
        <p:spPr>
          <a:xfrm>
            <a:off x="3342757" y="463214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1" name="Oval 170"/>
          <p:cNvSpPr/>
          <p:nvPr/>
        </p:nvSpPr>
        <p:spPr>
          <a:xfrm>
            <a:off x="3425053" y="463214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2" name="Oval 171"/>
          <p:cNvSpPr/>
          <p:nvPr/>
        </p:nvSpPr>
        <p:spPr>
          <a:xfrm>
            <a:off x="3507349" y="463214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3" name="Oval 172"/>
          <p:cNvSpPr/>
          <p:nvPr/>
        </p:nvSpPr>
        <p:spPr>
          <a:xfrm>
            <a:off x="4034126" y="463214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4" name="Oval 173"/>
          <p:cNvSpPr/>
          <p:nvPr/>
        </p:nvSpPr>
        <p:spPr>
          <a:xfrm>
            <a:off x="4116422" y="463214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5" name="Oval 174"/>
          <p:cNvSpPr/>
          <p:nvPr/>
        </p:nvSpPr>
        <p:spPr>
          <a:xfrm>
            <a:off x="4198718" y="463214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6" name="Oval 175"/>
          <p:cNvSpPr/>
          <p:nvPr/>
        </p:nvSpPr>
        <p:spPr>
          <a:xfrm>
            <a:off x="4281014" y="463214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7" name="Oval 176"/>
          <p:cNvSpPr/>
          <p:nvPr/>
        </p:nvSpPr>
        <p:spPr>
          <a:xfrm>
            <a:off x="4363310" y="463214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8" name="Oval 177"/>
          <p:cNvSpPr/>
          <p:nvPr/>
        </p:nvSpPr>
        <p:spPr>
          <a:xfrm>
            <a:off x="4890087" y="463214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79" name="Oval 178"/>
          <p:cNvSpPr/>
          <p:nvPr/>
        </p:nvSpPr>
        <p:spPr>
          <a:xfrm>
            <a:off x="4972383" y="463214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0" name="Oval 179"/>
          <p:cNvSpPr/>
          <p:nvPr/>
        </p:nvSpPr>
        <p:spPr>
          <a:xfrm>
            <a:off x="5054679" y="463214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1" name="Oval 180"/>
          <p:cNvSpPr/>
          <p:nvPr/>
        </p:nvSpPr>
        <p:spPr>
          <a:xfrm>
            <a:off x="5136975" y="463214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2" name="Oval 181"/>
          <p:cNvSpPr/>
          <p:nvPr/>
        </p:nvSpPr>
        <p:spPr>
          <a:xfrm>
            <a:off x="5219271" y="463214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3" name="Oval 182"/>
          <p:cNvSpPr/>
          <p:nvPr/>
        </p:nvSpPr>
        <p:spPr>
          <a:xfrm>
            <a:off x="5746048" y="463214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4" name="Oval 183"/>
          <p:cNvSpPr/>
          <p:nvPr/>
        </p:nvSpPr>
        <p:spPr>
          <a:xfrm>
            <a:off x="5828344" y="463214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5" name="Oval 184"/>
          <p:cNvSpPr/>
          <p:nvPr/>
        </p:nvSpPr>
        <p:spPr>
          <a:xfrm>
            <a:off x="5910640" y="463214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6" name="Oval 185"/>
          <p:cNvSpPr/>
          <p:nvPr/>
        </p:nvSpPr>
        <p:spPr>
          <a:xfrm>
            <a:off x="5992936" y="463214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7" name="Oval 186"/>
          <p:cNvSpPr/>
          <p:nvPr/>
        </p:nvSpPr>
        <p:spPr>
          <a:xfrm>
            <a:off x="6075232" y="4632145"/>
            <a:ext cx="54864" cy="54864"/>
          </a:xfrm>
          <a:prstGeom prst="ellipse">
            <a:avLst/>
          </a:prstGeom>
          <a:noFill/>
          <a:ln w="12700">
            <a:solidFill>
              <a:srgbClr val="B4B2B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88" name="Rectangle 187"/>
          <p:cNvSpPr/>
          <p:nvPr/>
        </p:nvSpPr>
        <p:spPr>
          <a:xfrm>
            <a:off x="1252728" y="2039294"/>
            <a:ext cx="5113324" cy="2761440"/>
          </a:xfrm>
          <a:prstGeom prst="rect">
            <a:avLst/>
          </a:prstGeom>
          <a:no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189" name="Connector 188"/>
          <p:cNvCxnSpPr/>
          <p:nvPr/>
        </p:nvCxnSpPr>
        <p:spPr>
          <a:xfrm>
            <a:off x="1252728" y="2824529"/>
            <a:ext cx="5113324" cy="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190" name="Connector 189"/>
          <p:cNvCxnSpPr/>
          <p:nvPr/>
        </p:nvCxnSpPr>
        <p:spPr>
          <a:xfrm>
            <a:off x="1252728" y="3106844"/>
            <a:ext cx="5113324" cy="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191" name="Connector 190"/>
          <p:cNvCxnSpPr/>
          <p:nvPr/>
        </p:nvCxnSpPr>
        <p:spPr>
          <a:xfrm>
            <a:off x="1252728" y="3389160"/>
            <a:ext cx="5113324" cy="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192" name="Connector 191"/>
          <p:cNvCxnSpPr/>
          <p:nvPr/>
        </p:nvCxnSpPr>
        <p:spPr>
          <a:xfrm>
            <a:off x="1252728" y="3671475"/>
            <a:ext cx="5113324" cy="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193" name="Connector 192"/>
          <p:cNvCxnSpPr/>
          <p:nvPr/>
        </p:nvCxnSpPr>
        <p:spPr>
          <a:xfrm>
            <a:off x="1252728" y="3953790"/>
            <a:ext cx="5113324" cy="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194" name="Connector 193"/>
          <p:cNvCxnSpPr/>
          <p:nvPr/>
        </p:nvCxnSpPr>
        <p:spPr>
          <a:xfrm>
            <a:off x="1252728" y="4236105"/>
            <a:ext cx="5113324" cy="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195" name="Connector 194"/>
          <p:cNvCxnSpPr/>
          <p:nvPr/>
        </p:nvCxnSpPr>
        <p:spPr>
          <a:xfrm>
            <a:off x="1252728" y="4518420"/>
            <a:ext cx="5113324" cy="0"/>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196" name="Connector 195"/>
          <p:cNvCxnSpPr/>
          <p:nvPr/>
        </p:nvCxnSpPr>
        <p:spPr>
          <a:xfrm>
            <a:off x="2942209" y="2039294"/>
            <a:ext cx="0" cy="2761441"/>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197" name="Connector 196"/>
          <p:cNvCxnSpPr/>
          <p:nvPr/>
        </p:nvCxnSpPr>
        <p:spPr>
          <a:xfrm>
            <a:off x="3798169" y="2039294"/>
            <a:ext cx="0" cy="2761441"/>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198" name="Connector 197"/>
          <p:cNvCxnSpPr/>
          <p:nvPr/>
        </p:nvCxnSpPr>
        <p:spPr>
          <a:xfrm>
            <a:off x="4654130" y="2039294"/>
            <a:ext cx="0" cy="2761441"/>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cxnSp>
        <p:nvCxnSpPr>
          <p:cNvPr id="199" name="Connector 198"/>
          <p:cNvCxnSpPr/>
          <p:nvPr/>
        </p:nvCxnSpPr>
        <p:spPr>
          <a:xfrm>
            <a:off x="5510091" y="2039294"/>
            <a:ext cx="0" cy="2761441"/>
          </a:xfrm>
          <a:prstGeom prst="line">
            <a:avLst/>
          </a:prstGeom>
          <a:ln w="6350">
            <a:solidFill>
              <a:srgbClr val="E9E8E8"/>
            </a:solidFill>
          </a:ln>
          <a:effectLst/>
        </p:spPr>
        <p:style>
          <a:lnRef idx="2">
            <a:schemeClr val="accent1"/>
          </a:lnRef>
          <a:fillRef idx="0">
            <a:schemeClr val="accent1"/>
          </a:fillRef>
          <a:effectRef idx="1">
            <a:schemeClr val="accent1"/>
          </a:effectRef>
          <a:fontRef idx="minor">
            <a:schemeClr val="tx1"/>
          </a:fontRef>
        </p:style>
      </p:cxnSp>
      <p:sp>
        <p:nvSpPr>
          <p:cNvPr id="200" name="Rectangle 199::TC[T5|furniture]"/>
          <p:cNvSpPr/>
          <p:nvPr/>
        </p:nvSpPr>
        <p:spPr>
          <a:xfrm>
            <a:off x="612648" y="5294376"/>
            <a:ext cx="45720" cy="694944"/>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1" name="TextBox 200::TC[T3|narrative_accent#g1]"/>
          <p:cNvSpPr txBox="1"/>
          <p:nvPr/>
        </p:nvSpPr>
        <p:spPr>
          <a:xfrm>
            <a:off x="768096" y="5294376"/>
            <a:ext cx="6238036" cy="694944"/>
          </a:xfrm>
          <a:prstGeom prst="rect">
            <a:avLst/>
          </a:prstGeom>
          <a:noFill/>
        </p:spPr>
        <p:txBody>
          <a:bodyPr wrap="square" anchor="b" lIns="25400" rIns="25400" tIns="12700" bIns="12700">
            <a:noAutofit/>
          </a:bodyPr>
          <a:lstStyle/>
          <a:p>
            <a:pPr algn="l">
              <a:buNone/>
            </a:pPr>
            <a:r>
              <a:rPr sz="1300" b="1">
                <a:solidFill>
                  <a:srgbClr val="221E19"/>
                </a:solidFill>
                <a:latin typeface="DM Sans"/>
              </a:rPr>
              <a:t>→  The build is public and the returns are not, across all eight — so no peer number can be borrowed and the business case has to be measured</a:t>
            </a:r>
          </a:p>
        </p:txBody>
      </p:sp>
      <p:sp>
        <p:nvSpPr>
          <p:cNvPr id="202" name="Rectangle 201::TC[T5|furniture]"/>
          <p:cNvSpPr/>
          <p:nvPr/>
        </p:nvSpPr>
        <p:spPr>
          <a:xfrm>
            <a:off x="7189012" y="160020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3" name="Rectangle 202::TC[T5|furniture]"/>
          <p:cNvSpPr/>
          <p:nvPr/>
        </p:nvSpPr>
        <p:spPr>
          <a:xfrm>
            <a:off x="7189012" y="160020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4" name="TextBox 203::TC[T3|neutral]"/>
          <p:cNvSpPr txBox="1"/>
          <p:nvPr/>
        </p:nvSpPr>
        <p:spPr>
          <a:xfrm>
            <a:off x="7335316" y="171907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WHAT THE PATTERN SHOWS</a:t>
            </a:r>
          </a:p>
        </p:txBody>
      </p:sp>
      <p:sp>
        <p:nvSpPr>
          <p:cNvPr id="205" name="TextBox 204::TC[T4|neutral]"/>
          <p:cNvSpPr txBox="1"/>
          <p:nvPr/>
        </p:nvSpPr>
        <p:spPr>
          <a:xfrm>
            <a:off x="7335316" y="207568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The left of this grid is public; the right is empty.</a:t>
            </a:r>
          </a:p>
        </p:txBody>
      </p:sp>
      <p:sp>
        <p:nvSpPr>
          <p:cNvPr id="206" name="TextBox 205::TC[T4|neutral]"/>
          <p:cNvSpPr txBox="1"/>
          <p:nvPr/>
        </p:nvSpPr>
        <p:spPr>
          <a:xfrm>
            <a:off x="7335316" y="262737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Even the owned networks report milestones, never economics.</a:t>
            </a:r>
          </a:p>
        </p:txBody>
      </p:sp>
      <p:sp>
        <p:nvSpPr>
          <p:cNvPr id="207" name="TextBox 206::TC[T4|neutral]"/>
          <p:cNvSpPr txBox="1"/>
          <p:nvPr/>
        </p:nvSpPr>
        <p:spPr>
          <a:xfrm>
            <a:off x="7335316" y="317906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Where a partner is listed, its accounts can be read instead.</a:t>
            </a:r>
          </a:p>
        </p:txBody>
      </p:sp>
      <p:sp>
        <p:nvSpPr>
          <p:cNvPr id="208" name="Rectangle 207::TC[T5|furniture]"/>
          <p:cNvSpPr/>
          <p:nvPr/>
        </p:nvSpPr>
        <p:spPr>
          <a:xfrm>
            <a:off x="7189012" y="393192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9" name="Rectangle 208::TC[T5|furniture]"/>
          <p:cNvSpPr/>
          <p:nvPr/>
        </p:nvSpPr>
        <p:spPr>
          <a:xfrm>
            <a:off x="7189012" y="393192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10" name="TextBox 209::TC[T3|neutral]"/>
          <p:cNvSpPr txBox="1"/>
          <p:nvPr/>
        </p:nvSpPr>
        <p:spPr>
          <a:xfrm>
            <a:off x="7335316" y="405079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WHAT IT MEANS FOR THIS WORK</a:t>
            </a:r>
          </a:p>
        </p:txBody>
      </p:sp>
      <p:sp>
        <p:nvSpPr>
          <p:cNvPr id="211" name="TextBox 210::TC[T4|neutral]"/>
          <p:cNvSpPr txBox="1"/>
          <p:nvPr/>
        </p:nvSpPr>
        <p:spPr>
          <a:xfrm>
            <a:off x="7335316" y="440740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No peer number can be borrowed. The case must be measured.</a:t>
            </a:r>
          </a:p>
        </p:txBody>
      </p:sp>
      <p:sp>
        <p:nvSpPr>
          <p:cNvPr id="212" name="TextBox 211::TC[T4|neutral]"/>
          <p:cNvSpPr txBox="1"/>
          <p:nvPr/>
        </p:nvSpPr>
        <p:spPr>
          <a:xfrm>
            <a:off x="7335316" y="495909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An adviser claiming a benchmark has pure-play or vendor data.</a:t>
            </a:r>
          </a:p>
        </p:txBody>
      </p:sp>
      <p:sp>
        <p:nvSpPr>
          <p:cNvPr id="213" name="TextBox 212::TC[T4|neutral]"/>
          <p:cNvSpPr txBox="1"/>
          <p:nvPr/>
        </p:nvSpPr>
        <p:spPr>
          <a:xfrm>
            <a:off x="7335316" y="551078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Every claim carries verified, probable or hypothesis.</a:t>
            </a:r>
          </a:p>
        </p:txBody>
      </p:sp>
      <p:sp>
        <p:nvSpPr>
          <p:cNvPr id="214" name="TextBox 213::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 annual reports, press releases and national charge point registries; our review, July 2026.</a:t>
            </a:r>
          </a:p>
        </p:txBody>
      </p:sp>
    </p:spTree>
  </p:cSld>
  <p:clrMapOvr>
    <a:masterClrMapping/>
  </p:clrMapOvr>
</p:sld>
</file>

<file path=ppt/slides/slide8.xml><?xml version="1.0" encoding="utf-8"?>
<p:sld xmlns:a="http://schemas.openxmlformats.org/drawingml/2006/main" xmlns:p="http://schemas.openxmlformats.org/presentationml/2006/main" xmlns:r="http://schemas.openxmlformats.org/officeDocument/2006/relationships">
  <p:cSld name="TCZONE[0.670,1.750,11.993,4.11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The evidence that decides this case is not in the market — </a:t>
            </a:r>
            <a:r>
              <a:rPr sz="2200" b="0" i="1">
                <a:solidFill>
                  <a:srgbClr val="8C6A3F"/>
                </a:solidFill>
                <a:latin typeface="Instrument Serif"/>
              </a:rPr>
              <a:t>it is in your car parks, your till data and your two lease contracts</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THE QUESTION — YOUR DATA</a:t>
            </a:r>
          </a:p>
        </p:txBody>
      </p:sp>
      <p:sp>
        <p:nvSpPr>
          <p:cNvPr id="4" name="Rectangle 3::TC[T5|furniture]"/>
          <p:cNvSpPr/>
          <p:nvPr/>
        </p:nvSpPr>
        <p:spPr>
          <a:xfrm>
            <a:off x="612648" y="1600200"/>
            <a:ext cx="10966704" cy="384048"/>
          </a:xfrm>
          <a:prstGeom prst="rect">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 name="TextBox 4::TC[T4|neutral]"/>
          <p:cNvSpPr txBox="1"/>
          <p:nvPr/>
        </p:nvSpPr>
        <p:spPr>
          <a:xfrm>
            <a:off x="685800" y="1655064"/>
            <a:ext cx="2595372" cy="274320"/>
          </a:xfrm>
          <a:prstGeom prst="rect">
            <a:avLst/>
          </a:prstGeom>
          <a:noFill/>
        </p:spPr>
        <p:txBody>
          <a:bodyPr wrap="none" anchor="ctr" lIns="25400" rIns="25400" tIns="12700" bIns="12700">
            <a:noAutofit/>
          </a:bodyPr>
          <a:lstStyle/>
          <a:p>
            <a:pPr algn="l">
              <a:buNone/>
            </a:pPr>
            <a:r>
              <a:rPr sz="1100" b="1">
                <a:solidFill>
                  <a:srgbClr val="FFFFFF"/>
                </a:solidFill>
                <a:latin typeface="DM Sans"/>
              </a:rPr>
              <a:t>Source you own</a:t>
            </a:r>
          </a:p>
        </p:txBody>
      </p:sp>
      <p:sp>
        <p:nvSpPr>
          <p:cNvPr id="6" name="TextBox 5::TC[T4|neutral]"/>
          <p:cNvSpPr txBox="1"/>
          <p:nvPr/>
        </p:nvSpPr>
        <p:spPr>
          <a:xfrm>
            <a:off x="3427476" y="1655064"/>
            <a:ext cx="2595372" cy="274320"/>
          </a:xfrm>
          <a:prstGeom prst="rect">
            <a:avLst/>
          </a:prstGeom>
          <a:noFill/>
        </p:spPr>
        <p:txBody>
          <a:bodyPr wrap="none" anchor="ctr" lIns="25400" rIns="25400" tIns="12700" bIns="12700">
            <a:noAutofit/>
          </a:bodyPr>
          <a:lstStyle/>
          <a:p>
            <a:pPr algn="l">
              <a:buNone/>
            </a:pPr>
            <a:r>
              <a:rPr sz="1100" b="1">
                <a:solidFill>
                  <a:srgbClr val="FFFFFF"/>
                </a:solidFill>
                <a:latin typeface="DM Sans"/>
              </a:rPr>
              <a:t>What it yields</a:t>
            </a:r>
          </a:p>
        </p:txBody>
      </p:sp>
      <p:sp>
        <p:nvSpPr>
          <p:cNvPr id="7" name="TextBox 6::TC[T4|neutral]"/>
          <p:cNvSpPr txBox="1"/>
          <p:nvPr/>
        </p:nvSpPr>
        <p:spPr>
          <a:xfrm>
            <a:off x="6169152" y="1655064"/>
            <a:ext cx="2595372" cy="274320"/>
          </a:xfrm>
          <a:prstGeom prst="rect">
            <a:avLst/>
          </a:prstGeom>
          <a:noFill/>
        </p:spPr>
        <p:txBody>
          <a:bodyPr wrap="none" anchor="ctr" lIns="25400" rIns="25400" tIns="12700" bIns="12700">
            <a:noAutofit/>
          </a:bodyPr>
          <a:lstStyle/>
          <a:p>
            <a:pPr algn="l">
              <a:buNone/>
            </a:pPr>
            <a:r>
              <a:rPr sz="1100" b="1">
                <a:solidFill>
                  <a:srgbClr val="FFFFFF"/>
                </a:solidFill>
                <a:latin typeface="DM Sans"/>
              </a:rPr>
              <a:t>How we obtain it</a:t>
            </a:r>
          </a:p>
        </p:txBody>
      </p:sp>
      <p:sp>
        <p:nvSpPr>
          <p:cNvPr id="8" name="TextBox 7::TC[T4|neutral]"/>
          <p:cNvSpPr txBox="1"/>
          <p:nvPr/>
        </p:nvSpPr>
        <p:spPr>
          <a:xfrm>
            <a:off x="8910828" y="1655064"/>
            <a:ext cx="2595372" cy="274320"/>
          </a:xfrm>
          <a:prstGeom prst="rect">
            <a:avLst/>
          </a:prstGeom>
          <a:noFill/>
        </p:spPr>
        <p:txBody>
          <a:bodyPr wrap="none" anchor="ctr" lIns="25400" rIns="25400" tIns="12700" bIns="12700">
            <a:noAutofit/>
          </a:bodyPr>
          <a:lstStyle/>
          <a:p>
            <a:pPr algn="l">
              <a:buNone/>
            </a:pPr>
            <a:r>
              <a:rPr sz="1100" b="1">
                <a:solidFill>
                  <a:srgbClr val="FFFFFF"/>
                </a:solidFill>
                <a:latin typeface="DM Sans"/>
              </a:rPr>
              <a:t>When it lands</a:t>
            </a:r>
          </a:p>
        </p:txBody>
      </p:sp>
      <p:sp>
        <p:nvSpPr>
          <p:cNvPr id="9" name="Rectangle 8::TC[T5|furniture]"/>
          <p:cNvSpPr/>
          <p:nvPr/>
        </p:nvSpPr>
        <p:spPr>
          <a:xfrm>
            <a:off x="612648" y="1984248"/>
            <a:ext cx="10966704" cy="670179"/>
          </a:xfrm>
          <a:prstGeom prst="rect">
            <a:avLst/>
          </a:prstGeom>
          <a:solidFill>
            <a:srgbClr val="FFFFF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0" name="TextBox 9::TC[T4|neutral]"/>
          <p:cNvSpPr txBox="1"/>
          <p:nvPr/>
        </p:nvSpPr>
        <p:spPr>
          <a:xfrm>
            <a:off x="685800" y="1984248"/>
            <a:ext cx="2595372" cy="67017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Your car parks</a:t>
            </a:r>
          </a:p>
        </p:txBody>
      </p:sp>
      <p:sp>
        <p:nvSpPr>
          <p:cNvPr id="11" name="TextBox 10::TC[T4|neutral]"/>
          <p:cNvSpPr txBox="1"/>
          <p:nvPr/>
        </p:nvSpPr>
        <p:spPr>
          <a:xfrm>
            <a:off x="3427476" y="1984248"/>
            <a:ext cx="2595372" cy="67017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Time parked against time in store; bay turnover by format and daypart</a:t>
            </a:r>
          </a:p>
        </p:txBody>
      </p:sp>
      <p:sp>
        <p:nvSpPr>
          <p:cNvPr id="12" name="TextBox 11::TC[T4|neutral]"/>
          <p:cNvSpPr txBox="1"/>
          <p:nvPr/>
        </p:nvSpPr>
        <p:spPr>
          <a:xfrm>
            <a:off x="6169152" y="1984248"/>
            <a:ext cx="2595372" cy="67017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Direct observation at six to ten sites across three countries</a:t>
            </a:r>
          </a:p>
        </p:txBody>
      </p:sp>
      <p:sp>
        <p:nvSpPr>
          <p:cNvPr id="13" name="TextBox 12::TC[T4|neutral]"/>
          <p:cNvSpPr txBox="1"/>
          <p:nvPr/>
        </p:nvSpPr>
        <p:spPr>
          <a:xfrm>
            <a:off x="8910828" y="1984248"/>
            <a:ext cx="2595372" cy="670179"/>
          </a:xfrm>
          <a:prstGeom prst="rect">
            <a:avLst/>
          </a:prstGeom>
          <a:noFill/>
        </p:spPr>
        <p:txBody>
          <a:bodyPr wrap="square" anchor="ctr" lIns="25400" rIns="25400" tIns="12700" bIns="12700">
            <a:noAutofit/>
          </a:bodyPr>
          <a:lstStyle/>
          <a:p>
            <a:pPr algn="l">
              <a:buNone/>
            </a:pPr>
            <a:r>
              <a:rPr sz="1100" b="0">
                <a:solidFill>
                  <a:srgbClr val="221E19"/>
                </a:solidFill>
                <a:latin typeface="DM Sans"/>
              </a:rPr>
              <a:t>Weeks 2 to 4</a:t>
            </a:r>
          </a:p>
        </p:txBody>
      </p:sp>
      <p:sp>
        <p:nvSpPr>
          <p:cNvPr id="14" name="Rectangle 13::TC[T5|furniture]"/>
          <p:cNvSpPr/>
          <p:nvPr/>
        </p:nvSpPr>
        <p:spPr>
          <a:xfrm>
            <a:off x="612648" y="2654427"/>
            <a:ext cx="10966704" cy="844804"/>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15" name="TextBox 14::TC[T4|neutral]"/>
          <p:cNvSpPr txBox="1"/>
          <p:nvPr/>
        </p:nvSpPr>
        <p:spPr>
          <a:xfrm>
            <a:off x="685800" y="2654427"/>
            <a:ext cx="2595372" cy="844804"/>
          </a:xfrm>
          <a:prstGeom prst="rect">
            <a:avLst/>
          </a:prstGeom>
          <a:noFill/>
        </p:spPr>
        <p:txBody>
          <a:bodyPr wrap="square" anchor="ctr" lIns="25400" rIns="25400" tIns="12700" bIns="12700">
            <a:noAutofit/>
          </a:bodyPr>
          <a:lstStyle/>
          <a:p>
            <a:pPr algn="l">
              <a:buNone/>
            </a:pPr>
            <a:r>
              <a:rPr sz="1100" b="0">
                <a:solidFill>
                  <a:srgbClr val="221E19"/>
                </a:solidFill>
                <a:latin typeface="DM Sans"/>
              </a:rPr>
              <a:t>Your till and loyalty data</a:t>
            </a:r>
          </a:p>
        </p:txBody>
      </p:sp>
      <p:sp>
        <p:nvSpPr>
          <p:cNvPr id="16" name="TextBox 15::TC[T4|neutral]"/>
          <p:cNvSpPr txBox="1"/>
          <p:nvPr/>
        </p:nvSpPr>
        <p:spPr>
          <a:xfrm>
            <a:off x="3427476" y="2654427"/>
            <a:ext cx="2595372" cy="844804"/>
          </a:xfrm>
          <a:prstGeom prst="rect">
            <a:avLst/>
          </a:prstGeom>
          <a:noFill/>
        </p:spPr>
        <p:txBody>
          <a:bodyPr wrap="square" anchor="ctr" lIns="25400" rIns="25400" tIns="12700" bIns="12700">
            <a:noAutofit/>
          </a:bodyPr>
          <a:lstStyle/>
          <a:p>
            <a:pPr algn="l">
              <a:buNone/>
            </a:pPr>
            <a:r>
              <a:rPr sz="1100" b="0">
                <a:solidFill>
                  <a:srgbClr val="221E19"/>
                </a:solidFill>
                <a:latin typeface="DM Sans"/>
              </a:rPr>
              <a:t>Basket of charging customers against matched controls; visit frequency before and after installation</a:t>
            </a:r>
          </a:p>
        </p:txBody>
      </p:sp>
      <p:sp>
        <p:nvSpPr>
          <p:cNvPr id="17" name="TextBox 16::TC[T4|neutral]"/>
          <p:cNvSpPr txBox="1"/>
          <p:nvPr/>
        </p:nvSpPr>
        <p:spPr>
          <a:xfrm>
            <a:off x="6169152" y="2654427"/>
            <a:ext cx="2595372" cy="844804"/>
          </a:xfrm>
          <a:prstGeom prst="rect">
            <a:avLst/>
          </a:prstGeom>
          <a:noFill/>
        </p:spPr>
        <p:txBody>
          <a:bodyPr wrap="square" anchor="ctr" lIns="25400" rIns="25400" tIns="12700" bIns="12700">
            <a:noAutofit/>
          </a:bodyPr>
          <a:lstStyle/>
          <a:p>
            <a:pPr algn="l">
              <a:buNone/>
            </a:pPr>
            <a:r>
              <a:rPr sz="1100" b="0">
                <a:solidFill>
                  <a:srgbClr val="221E19"/>
                </a:solidFill>
                <a:latin typeface="DM Sans"/>
              </a:rPr>
              <a:t>Difference-in-differences on your own anonymised extracts</a:t>
            </a:r>
          </a:p>
        </p:txBody>
      </p:sp>
      <p:sp>
        <p:nvSpPr>
          <p:cNvPr id="18" name="TextBox 17::TC[T4|neutral]"/>
          <p:cNvSpPr txBox="1"/>
          <p:nvPr/>
        </p:nvSpPr>
        <p:spPr>
          <a:xfrm>
            <a:off x="8910828" y="2654427"/>
            <a:ext cx="2595372" cy="844804"/>
          </a:xfrm>
          <a:prstGeom prst="rect">
            <a:avLst/>
          </a:prstGeom>
          <a:noFill/>
        </p:spPr>
        <p:txBody>
          <a:bodyPr wrap="square" anchor="ctr" lIns="25400" rIns="25400" tIns="12700" bIns="12700">
            <a:noAutofit/>
          </a:bodyPr>
          <a:lstStyle/>
          <a:p>
            <a:pPr algn="l">
              <a:buNone/>
            </a:pPr>
            <a:r>
              <a:rPr sz="1100" b="0">
                <a:solidFill>
                  <a:srgbClr val="221E19"/>
                </a:solidFill>
                <a:latin typeface="DM Sans"/>
              </a:rPr>
              <a:t>Phase 2, October to November</a:t>
            </a:r>
          </a:p>
        </p:txBody>
      </p:sp>
      <p:sp>
        <p:nvSpPr>
          <p:cNvPr id="19" name="Rectangle 18::TC[T5|narrative_accent#g1]"/>
          <p:cNvSpPr/>
          <p:nvPr/>
        </p:nvSpPr>
        <p:spPr>
          <a:xfrm>
            <a:off x="612648" y="3499231"/>
            <a:ext cx="10966704" cy="670179"/>
          </a:xfrm>
          <a:prstGeom prst="rect">
            <a:avLst/>
          </a:prstGeom>
          <a:solidFill>
            <a:srgbClr val="E6DED5"/>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0" name="TextBox 19::TC[T4|narrative_accent#g1]"/>
          <p:cNvSpPr txBox="1"/>
          <p:nvPr/>
        </p:nvSpPr>
        <p:spPr>
          <a:xfrm>
            <a:off x="685800" y="3499231"/>
            <a:ext cx="2595372" cy="670179"/>
          </a:xfrm>
          <a:prstGeom prst="rect">
            <a:avLst/>
          </a:prstGeom>
          <a:noFill/>
        </p:spPr>
        <p:txBody>
          <a:bodyPr wrap="square" anchor="ctr" lIns="25400" rIns="25400" tIns="12700" bIns="12700">
            <a:noAutofit/>
          </a:bodyPr>
          <a:lstStyle/>
          <a:p>
            <a:pPr algn="l">
              <a:buNone/>
            </a:pPr>
            <a:r>
              <a:rPr sz="1100" b="1">
                <a:solidFill>
                  <a:srgbClr val="221E19"/>
                </a:solidFill>
                <a:latin typeface="DM Sans"/>
              </a:rPr>
              <a:t>Your two lease contracts</a:t>
            </a:r>
          </a:p>
        </p:txBody>
      </p:sp>
      <p:sp>
        <p:nvSpPr>
          <p:cNvPr id="21" name="TextBox 20::TC[T4|narrative_accent#g1]"/>
          <p:cNvSpPr txBox="1"/>
          <p:nvPr/>
        </p:nvSpPr>
        <p:spPr>
          <a:xfrm>
            <a:off x="3427476" y="3499231"/>
            <a:ext cx="2595372" cy="670179"/>
          </a:xfrm>
          <a:prstGeom prst="rect">
            <a:avLst/>
          </a:prstGeom>
          <a:noFill/>
        </p:spPr>
        <p:txBody>
          <a:bodyPr wrap="square" anchor="ctr" lIns="25400" rIns="25400" tIns="12700" bIns="12700">
            <a:noAutofit/>
          </a:bodyPr>
          <a:lstStyle/>
          <a:p>
            <a:pPr algn="l">
              <a:buNone/>
            </a:pPr>
            <a:r>
              <a:rPr sz="1100" b="1">
                <a:solidFill>
                  <a:srgbClr val="221E19"/>
                </a:solidFill>
                <a:latin typeface="DM Sans"/>
              </a:rPr>
              <a:t>Metered throughput per point; session distribution, uptime, arrival state of charge</a:t>
            </a:r>
          </a:p>
        </p:txBody>
      </p:sp>
      <p:sp>
        <p:nvSpPr>
          <p:cNvPr id="22" name="TextBox 21::TC[T4|narrative_accent#g1]"/>
          <p:cNvSpPr txBox="1"/>
          <p:nvPr/>
        </p:nvSpPr>
        <p:spPr>
          <a:xfrm>
            <a:off x="6169152" y="3499231"/>
            <a:ext cx="2595372" cy="670179"/>
          </a:xfrm>
          <a:prstGeom prst="rect">
            <a:avLst/>
          </a:prstGeom>
          <a:noFill/>
        </p:spPr>
        <p:txBody>
          <a:bodyPr wrap="square" anchor="ctr" lIns="25400" rIns="25400" tIns="12700" bIns="12700">
            <a:noAutofit/>
          </a:bodyPr>
          <a:lstStyle/>
          <a:p>
            <a:pPr algn="l">
              <a:buNone/>
            </a:pPr>
            <a:r>
              <a:rPr sz="1100" b="1">
                <a:solidFill>
                  <a:srgbClr val="221E19"/>
                </a:solidFill>
                <a:latin typeface="DM Sans"/>
              </a:rPr>
              <a:t>Requested from both lessees under the existing reporting terms</a:t>
            </a:r>
          </a:p>
        </p:txBody>
      </p:sp>
      <p:sp>
        <p:nvSpPr>
          <p:cNvPr id="23" name="TextBox 22::TC[T4|narrative_accent#g1]"/>
          <p:cNvSpPr txBox="1"/>
          <p:nvPr/>
        </p:nvSpPr>
        <p:spPr>
          <a:xfrm>
            <a:off x="8910828" y="3499231"/>
            <a:ext cx="2595372" cy="670179"/>
          </a:xfrm>
          <a:prstGeom prst="rect">
            <a:avLst/>
          </a:prstGeom>
          <a:noFill/>
        </p:spPr>
        <p:txBody>
          <a:bodyPr wrap="square" anchor="ctr" lIns="25400" rIns="25400" tIns="12700" bIns="12700">
            <a:noAutofit/>
          </a:bodyPr>
          <a:lstStyle/>
          <a:p>
            <a:pPr algn="l">
              <a:buNone/>
            </a:pPr>
            <a:r>
              <a:rPr sz="1100" b="1">
                <a:solidFill>
                  <a:srgbClr val="221E19"/>
                </a:solidFill>
                <a:latin typeface="DM Sans"/>
              </a:rPr>
              <a:t>Day 1, at no cost</a:t>
            </a:r>
          </a:p>
        </p:txBody>
      </p:sp>
      <p:sp>
        <p:nvSpPr>
          <p:cNvPr id="24" name="Rectangle 23::TC[T5|furniture]"/>
          <p:cNvSpPr/>
          <p:nvPr/>
        </p:nvSpPr>
        <p:spPr>
          <a:xfrm>
            <a:off x="612648" y="5504688"/>
            <a:ext cx="45720" cy="484632"/>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25" name="TextBox 24::TC[T3|neutral]"/>
          <p:cNvSpPr txBox="1"/>
          <p:nvPr/>
        </p:nvSpPr>
        <p:spPr>
          <a:xfrm>
            <a:off x="768096" y="5504688"/>
            <a:ext cx="10810951" cy="484632"/>
          </a:xfrm>
          <a:prstGeom prst="rect">
            <a:avLst/>
          </a:prstGeom>
          <a:noFill/>
        </p:spPr>
        <p:txBody>
          <a:bodyPr wrap="square" anchor="b" lIns="25400" rIns="25400" tIns="12700" bIns="12700">
            <a:noAutofit/>
          </a:bodyPr>
          <a:lstStyle/>
          <a:p>
            <a:pPr algn="l">
              <a:buNone/>
            </a:pPr>
            <a:r>
              <a:rPr sz="1300" b="1">
                <a:solidFill>
                  <a:srgbClr val="221E19"/>
                </a:solidFill>
                <a:latin typeface="DM Sans"/>
              </a:rPr>
              <a:t>→  No competitor bidding for this work can reach any of these three; you can reach all three, and one at Day 1 for nothing</a:t>
            </a:r>
          </a:p>
        </p:txBody>
      </p:sp>
      <p:sp>
        <p:nvSpPr>
          <p:cNvPr id="26" name="TextBox 25::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 our gap analysis against the six work packages, July 2026.</a:t>
            </a:r>
          </a:p>
        </p:txBody>
      </p:sp>
    </p:spTree>
  </p:cSld>
  <p:clrMapOvr>
    <a:masterClrMapping/>
  </p:clrMapOvr>
</p:sld>
</file>

<file path=ppt/slides/slide9.xml><?xml version="1.0" encoding="utf-8"?>
<p:sld xmlns:a="http://schemas.openxmlformats.org/drawingml/2006/main" xmlns:p="http://schemas.openxmlformats.org/presentationml/2006/main" xmlns:r="http://schemas.openxmlformats.org/officeDocument/2006/relationships">
  <p:cSld name="TCZONE[0.670,2.070,6.992,4.580]">
    <p:spTree>
      <p:nvGrpSpPr>
        <p:cNvPr id="1" name=""/>
        <p:cNvGrpSpPr/>
        <p:nvPr/>
      </p:nvGrpSpPr>
      <p:grpSpPr/>
      <p:sp>
        <p:nvSpPr>
          <p:cNvPr id="2" name="Title 1::TC[T2|neutral]"/>
          <p:cNvSpPr>
            <a:spLocks noGrp="1"/>
          </p:cNvSpPr>
          <p:nvPr>
            <p:ph type="title"/>
          </p:nvPr>
        </p:nvSpPr>
        <p:spPr>
          <a:xfrm>
            <a:off x="612648" y="530352"/>
            <a:ext cx="10963656" cy="694944"/>
          </a:xfrm>
        </p:spPr>
        <p:txBody>
          <a:bodyPr anchor="b"/>
          <a:lstStyle/>
          <a:p>
            <a:pPr algn="l">
              <a:buNone/>
            </a:pPr>
            <a:r>
              <a:rPr sz="2200" b="0">
                <a:solidFill>
                  <a:srgbClr val="221E19"/>
                </a:solidFill>
                <a:latin typeface="Instrument Serif"/>
              </a:rPr>
              <a:t>Revenue per bay is sessions times energy times margin — </a:t>
            </a:r>
            <a:r>
              <a:rPr sz="2200" b="0" i="1">
                <a:solidFill>
                  <a:srgbClr val="8C6A3F"/>
                </a:solidFill>
                <a:latin typeface="Instrument Serif"/>
              </a:rPr>
              <a:t>and one of those three terms has never been measured at a grocery site</a:t>
            </a:r>
          </a:p>
        </p:txBody>
      </p:sp>
      <p:sp>
        <p:nvSpPr>
          <p:cNvPr id="3" name="TextBox 2::TC[T1|neutral]"/>
          <p:cNvSpPr txBox="1"/>
          <p:nvPr/>
        </p:nvSpPr>
        <p:spPr>
          <a:xfrm>
            <a:off x="612648" y="274320"/>
            <a:ext cx="10963656" cy="219456"/>
          </a:xfrm>
          <a:prstGeom prst="rect">
            <a:avLst/>
          </a:prstGeom>
          <a:noFill/>
        </p:spPr>
        <p:txBody>
          <a:bodyPr wrap="none" anchor="t" lIns="25400" rIns="25400" tIns="12700" bIns="12700">
            <a:noAutofit/>
          </a:bodyPr>
          <a:lstStyle/>
          <a:p>
            <a:pPr algn="l">
              <a:buNone/>
            </a:pPr>
            <a:r>
              <a:rPr sz="1050" b="1">
                <a:solidFill>
                  <a:srgbClr val="625E5A"/>
                </a:solidFill>
                <a:latin typeface="JetBrains Mono"/>
              </a:rPr>
              <a:t>THE QUESTION — SEGMENT</a:t>
            </a:r>
          </a:p>
        </p:txBody>
      </p:sp>
      <p:sp>
        <p:nvSpPr>
          <p:cNvPr id="4" name="TextBox 3::TC[T3|neutral]"/>
          <p:cNvSpPr txBox="1"/>
          <p:nvPr/>
        </p:nvSpPr>
        <p:spPr>
          <a:xfrm>
            <a:off x="612648" y="1600200"/>
            <a:ext cx="6393484" cy="237744"/>
          </a:xfrm>
          <a:prstGeom prst="rect">
            <a:avLst/>
          </a:prstGeom>
          <a:noFill/>
        </p:spPr>
        <p:txBody>
          <a:bodyPr wrap="none" anchor="t" lIns="25400" rIns="25400" tIns="12700" bIns="12700">
            <a:noAutofit/>
          </a:bodyPr>
          <a:lstStyle/>
          <a:p>
            <a:pPr algn="l">
              <a:buNone/>
            </a:pPr>
            <a:r>
              <a:rPr sz="1100" b="1">
                <a:solidFill>
                  <a:srgbClr val="221E19"/>
                </a:solidFill>
                <a:latin typeface="DM Sans"/>
              </a:rPr>
              <a:t>REVENUE PER BAY PER YEAR, ITS THREE TERMS</a:t>
            </a:r>
          </a:p>
        </p:txBody>
      </p:sp>
      <p:cxnSp>
        <p:nvCxnSpPr>
          <p:cNvPr id="5" name="Connector 4"/>
          <p:cNvCxnSpPr/>
          <p:nvPr/>
        </p:nvCxnSpPr>
        <p:spPr>
          <a:xfrm>
            <a:off x="2743809" y="3848581"/>
            <a:ext cx="108689"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6" name="Connector 5"/>
          <p:cNvCxnSpPr/>
          <p:nvPr/>
        </p:nvCxnSpPr>
        <p:spPr>
          <a:xfrm flipV="1">
            <a:off x="2852498" y="2670371"/>
            <a:ext cx="0" cy="117821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7" name="Connector 6"/>
          <p:cNvCxnSpPr/>
          <p:nvPr/>
        </p:nvCxnSpPr>
        <p:spPr>
          <a:xfrm>
            <a:off x="2852498" y="2670371"/>
            <a:ext cx="10869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8" name="Connector 7"/>
          <p:cNvCxnSpPr/>
          <p:nvPr/>
        </p:nvCxnSpPr>
        <p:spPr>
          <a:xfrm>
            <a:off x="2743809" y="3848581"/>
            <a:ext cx="108689"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9" name="Connector 8"/>
          <p:cNvCxnSpPr/>
          <p:nvPr/>
        </p:nvCxnSpPr>
        <p:spPr>
          <a:xfrm>
            <a:off x="2852498" y="3848581"/>
            <a:ext cx="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0" name="Connector 9"/>
          <p:cNvCxnSpPr/>
          <p:nvPr/>
        </p:nvCxnSpPr>
        <p:spPr>
          <a:xfrm>
            <a:off x="2852498" y="3848581"/>
            <a:ext cx="10869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1" name="Connector 10"/>
          <p:cNvCxnSpPr/>
          <p:nvPr/>
        </p:nvCxnSpPr>
        <p:spPr>
          <a:xfrm>
            <a:off x="2743809" y="3848581"/>
            <a:ext cx="108689"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2" name="Connector 11"/>
          <p:cNvCxnSpPr/>
          <p:nvPr/>
        </p:nvCxnSpPr>
        <p:spPr>
          <a:xfrm>
            <a:off x="2852498" y="3848581"/>
            <a:ext cx="0" cy="1178211"/>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3" name="Connector 12"/>
          <p:cNvCxnSpPr/>
          <p:nvPr/>
        </p:nvCxnSpPr>
        <p:spPr>
          <a:xfrm>
            <a:off x="2852498" y="5026792"/>
            <a:ext cx="10869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4" name="Connector 13"/>
          <p:cNvCxnSpPr/>
          <p:nvPr/>
        </p:nvCxnSpPr>
        <p:spPr>
          <a:xfrm>
            <a:off x="4644805" y="2670371"/>
            <a:ext cx="108689"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5" name="Connector 14"/>
          <p:cNvCxnSpPr/>
          <p:nvPr/>
        </p:nvCxnSpPr>
        <p:spPr>
          <a:xfrm flipV="1">
            <a:off x="4753494" y="2375818"/>
            <a:ext cx="0" cy="294553"/>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6" name="Connector 15"/>
          <p:cNvCxnSpPr/>
          <p:nvPr/>
        </p:nvCxnSpPr>
        <p:spPr>
          <a:xfrm>
            <a:off x="4753494" y="2375818"/>
            <a:ext cx="10869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7" name="Connector 16"/>
          <p:cNvCxnSpPr/>
          <p:nvPr/>
        </p:nvCxnSpPr>
        <p:spPr>
          <a:xfrm>
            <a:off x="4644805" y="2670371"/>
            <a:ext cx="108689"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8" name="Connector 17"/>
          <p:cNvCxnSpPr/>
          <p:nvPr/>
        </p:nvCxnSpPr>
        <p:spPr>
          <a:xfrm>
            <a:off x="4753494" y="2670371"/>
            <a:ext cx="0" cy="294552"/>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19" name="Connector 18"/>
          <p:cNvCxnSpPr/>
          <p:nvPr/>
        </p:nvCxnSpPr>
        <p:spPr>
          <a:xfrm>
            <a:off x="4753494" y="2964923"/>
            <a:ext cx="10869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0" name="Connector 19"/>
          <p:cNvCxnSpPr/>
          <p:nvPr/>
        </p:nvCxnSpPr>
        <p:spPr>
          <a:xfrm>
            <a:off x="4644805" y="3848581"/>
            <a:ext cx="108689"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1" name="Connector 20"/>
          <p:cNvCxnSpPr/>
          <p:nvPr/>
        </p:nvCxnSpPr>
        <p:spPr>
          <a:xfrm flipV="1">
            <a:off x="4753494" y="3554028"/>
            <a:ext cx="0" cy="294553"/>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2" name="Connector 21"/>
          <p:cNvCxnSpPr/>
          <p:nvPr/>
        </p:nvCxnSpPr>
        <p:spPr>
          <a:xfrm>
            <a:off x="4753494" y="3554028"/>
            <a:ext cx="10869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3" name="Connector 22"/>
          <p:cNvCxnSpPr/>
          <p:nvPr/>
        </p:nvCxnSpPr>
        <p:spPr>
          <a:xfrm>
            <a:off x="4644805" y="3848581"/>
            <a:ext cx="108689"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4" name="Connector 23"/>
          <p:cNvCxnSpPr/>
          <p:nvPr/>
        </p:nvCxnSpPr>
        <p:spPr>
          <a:xfrm>
            <a:off x="4753494" y="3848581"/>
            <a:ext cx="0" cy="294553"/>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5" name="Connector 24"/>
          <p:cNvCxnSpPr/>
          <p:nvPr/>
        </p:nvCxnSpPr>
        <p:spPr>
          <a:xfrm>
            <a:off x="4753494" y="4143134"/>
            <a:ext cx="10869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6" name="Connector 25"/>
          <p:cNvCxnSpPr/>
          <p:nvPr/>
        </p:nvCxnSpPr>
        <p:spPr>
          <a:xfrm>
            <a:off x="4644805" y="5026792"/>
            <a:ext cx="108689"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7" name="Connector 26"/>
          <p:cNvCxnSpPr/>
          <p:nvPr/>
        </p:nvCxnSpPr>
        <p:spPr>
          <a:xfrm flipV="1">
            <a:off x="4753494" y="4732239"/>
            <a:ext cx="0" cy="294553"/>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8" name="Connector 27"/>
          <p:cNvCxnSpPr/>
          <p:nvPr/>
        </p:nvCxnSpPr>
        <p:spPr>
          <a:xfrm>
            <a:off x="4753494" y="4732239"/>
            <a:ext cx="10869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29" name="Connector 28"/>
          <p:cNvCxnSpPr/>
          <p:nvPr/>
        </p:nvCxnSpPr>
        <p:spPr>
          <a:xfrm>
            <a:off x="4644805" y="5026792"/>
            <a:ext cx="108689"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30" name="Connector 29"/>
          <p:cNvCxnSpPr/>
          <p:nvPr/>
        </p:nvCxnSpPr>
        <p:spPr>
          <a:xfrm>
            <a:off x="4753494" y="5026792"/>
            <a:ext cx="0" cy="294552"/>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cxnSp>
        <p:nvCxnSpPr>
          <p:cNvPr id="31" name="Connector 30"/>
          <p:cNvCxnSpPr/>
          <p:nvPr/>
        </p:nvCxnSpPr>
        <p:spPr>
          <a:xfrm>
            <a:off x="4753494" y="5321344"/>
            <a:ext cx="108690" cy="0"/>
          </a:xfrm>
          <a:prstGeom prst="line">
            <a:avLst/>
          </a:prstGeom>
          <a:ln w="12700">
            <a:solidFill>
              <a:srgbClr val="D3D2D1"/>
            </a:solidFill>
          </a:ln>
          <a:effectLst/>
        </p:spPr>
        <p:style>
          <a:lnRef idx="2">
            <a:schemeClr val="accent1"/>
          </a:lnRef>
          <a:fillRef idx="0">
            <a:schemeClr val="accent1"/>
          </a:fillRef>
          <a:effectRef idx="1">
            <a:schemeClr val="accent1"/>
          </a:effectRef>
          <a:fontRef idx="minor">
            <a:schemeClr val="tx1"/>
          </a:fontRef>
        </p:style>
      </p:cxnSp>
      <p:sp>
        <p:nvSpPr>
          <p:cNvPr id="32" name="Rectangle 31"/>
          <p:cNvSpPr/>
          <p:nvPr/>
        </p:nvSpPr>
        <p:spPr>
          <a:xfrm>
            <a:off x="1060191" y="3616150"/>
            <a:ext cx="1683617" cy="464862"/>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3" name="TextBox 32"/>
          <p:cNvSpPr txBox="1"/>
          <p:nvPr/>
        </p:nvSpPr>
        <p:spPr>
          <a:xfrm>
            <a:off x="1130520" y="3632902"/>
            <a:ext cx="1542960" cy="431359"/>
          </a:xfrm>
          <a:prstGeom prst="rect">
            <a:avLst/>
          </a:prstGeom>
          <a:noFill/>
        </p:spPr>
        <p:txBody>
          <a:bodyPr wrap="square" anchor="ctr" lIns="12700" rIns="12700" tIns="0" bIns="0">
            <a:noAutofit/>
          </a:bodyPr>
          <a:lstStyle/>
          <a:p>
            <a:pPr>
              <a:buNone/>
            </a:pPr>
            <a:r>
              <a:rPr sz="1300" b="1">
                <a:solidFill>
                  <a:srgbClr val="221E19"/>
                </a:solidFill>
                <a:latin typeface="DM Sans"/>
              </a:rPr>
              <a:t>Revenue
per bay</a:t>
            </a:r>
          </a:p>
        </p:txBody>
      </p:sp>
      <p:sp>
        <p:nvSpPr>
          <p:cNvPr id="34" name="Rectangle 33"/>
          <p:cNvSpPr/>
          <p:nvPr/>
        </p:nvSpPr>
        <p:spPr>
          <a:xfrm>
            <a:off x="2961188" y="2437939"/>
            <a:ext cx="1683617" cy="464862"/>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5" name="TextBox 34"/>
          <p:cNvSpPr txBox="1"/>
          <p:nvPr/>
        </p:nvSpPr>
        <p:spPr>
          <a:xfrm>
            <a:off x="3031516" y="2454691"/>
            <a:ext cx="1542960" cy="431359"/>
          </a:xfrm>
          <a:prstGeom prst="rect">
            <a:avLst/>
          </a:prstGeom>
          <a:noFill/>
        </p:spPr>
        <p:txBody>
          <a:bodyPr wrap="square" anchor="ctr" lIns="12700" rIns="12700" tIns="0" bIns="0">
            <a:noAutofit/>
          </a:bodyPr>
          <a:lstStyle/>
          <a:p>
            <a:pPr>
              <a:buNone/>
            </a:pPr>
            <a:r>
              <a:rPr sz="1300" b="1">
                <a:solidFill>
                  <a:srgbClr val="221E19"/>
                </a:solidFill>
                <a:latin typeface="DM Sans"/>
              </a:rPr>
              <a:t>Sessions
per day</a:t>
            </a:r>
          </a:p>
        </p:txBody>
      </p:sp>
      <p:sp>
        <p:nvSpPr>
          <p:cNvPr id="36" name="Rectangle 35"/>
          <p:cNvSpPr/>
          <p:nvPr/>
        </p:nvSpPr>
        <p:spPr>
          <a:xfrm>
            <a:off x="4862184" y="2143387"/>
            <a:ext cx="1683617" cy="464862"/>
          </a:xfrm>
          <a:prstGeom prst="rect">
            <a:avLst/>
          </a:prstGeom>
          <a:solidFill>
            <a:srgbClr val="E6DED5"/>
          </a:solidFill>
          <a:ln w="17780">
            <a:solidFill>
              <a:srgbClr val="8C6A3F"/>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7" name="TextBox 36"/>
          <p:cNvSpPr txBox="1"/>
          <p:nvPr/>
        </p:nvSpPr>
        <p:spPr>
          <a:xfrm>
            <a:off x="4932512" y="2160138"/>
            <a:ext cx="1542960" cy="431359"/>
          </a:xfrm>
          <a:prstGeom prst="rect">
            <a:avLst/>
          </a:prstGeom>
          <a:noFill/>
        </p:spPr>
        <p:txBody>
          <a:bodyPr wrap="square" anchor="ctr" lIns="12700" rIns="12700" tIns="0" bIns="0">
            <a:noAutofit/>
          </a:bodyPr>
          <a:lstStyle/>
          <a:p>
            <a:pPr>
              <a:buNone/>
            </a:pPr>
            <a:r>
              <a:rPr sz="1300" b="1">
                <a:solidFill>
                  <a:srgbClr val="221E19"/>
                </a:solidFill>
                <a:latin typeface="DM Sans"/>
              </a:rPr>
              <a:t>Time parked</a:t>
            </a:r>
          </a:p>
          <a:p>
            <a:pPr>
              <a:spcBef>
                <a:spcPts val="200"/>
              </a:spcBef>
              <a:buNone/>
            </a:pPr>
            <a:r>
              <a:rPr sz="1200" b="1">
                <a:solidFill>
                  <a:srgbClr val="8C6A3F"/>
                </a:solidFill>
                <a:latin typeface="DM Sans"/>
              </a:rPr>
              <a:t>not measured</a:t>
            </a:r>
          </a:p>
        </p:txBody>
      </p:sp>
      <p:sp>
        <p:nvSpPr>
          <p:cNvPr id="38" name="Rectangle 37"/>
          <p:cNvSpPr/>
          <p:nvPr/>
        </p:nvSpPr>
        <p:spPr>
          <a:xfrm>
            <a:off x="4862184" y="2732492"/>
            <a:ext cx="1683617" cy="464862"/>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39" name="TextBox 38"/>
          <p:cNvSpPr txBox="1"/>
          <p:nvPr/>
        </p:nvSpPr>
        <p:spPr>
          <a:xfrm>
            <a:off x="4932512" y="2749244"/>
            <a:ext cx="1542960" cy="431359"/>
          </a:xfrm>
          <a:prstGeom prst="rect">
            <a:avLst/>
          </a:prstGeom>
          <a:noFill/>
        </p:spPr>
        <p:txBody>
          <a:bodyPr wrap="square" anchor="ctr" lIns="12700" rIns="12700" tIns="0" bIns="0">
            <a:noAutofit/>
          </a:bodyPr>
          <a:lstStyle/>
          <a:p>
            <a:pPr>
              <a:buNone/>
            </a:pPr>
            <a:r>
              <a:rPr sz="1300" b="1">
                <a:solidFill>
                  <a:srgbClr val="221E19"/>
                </a:solidFill>
                <a:latin typeface="DM Sans"/>
              </a:rPr>
              <a:t>Session duration</a:t>
            </a:r>
          </a:p>
        </p:txBody>
      </p:sp>
      <p:sp>
        <p:nvSpPr>
          <p:cNvPr id="40" name="Rectangle 39"/>
          <p:cNvSpPr/>
          <p:nvPr/>
        </p:nvSpPr>
        <p:spPr>
          <a:xfrm>
            <a:off x="2961188" y="3616150"/>
            <a:ext cx="1683617" cy="464862"/>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1" name="TextBox 40"/>
          <p:cNvSpPr txBox="1"/>
          <p:nvPr/>
        </p:nvSpPr>
        <p:spPr>
          <a:xfrm>
            <a:off x="3031516" y="3632902"/>
            <a:ext cx="1542960" cy="431359"/>
          </a:xfrm>
          <a:prstGeom prst="rect">
            <a:avLst/>
          </a:prstGeom>
          <a:noFill/>
        </p:spPr>
        <p:txBody>
          <a:bodyPr wrap="square" anchor="ctr" lIns="12700" rIns="12700" tIns="0" bIns="0">
            <a:noAutofit/>
          </a:bodyPr>
          <a:lstStyle/>
          <a:p>
            <a:pPr>
              <a:buNone/>
            </a:pPr>
            <a:r>
              <a:rPr sz="1298" b="1">
                <a:solidFill>
                  <a:srgbClr val="221E19"/>
                </a:solidFill>
                <a:latin typeface="DM Sans"/>
              </a:rPr>
              <a:t>Energy per
session</a:t>
            </a:r>
          </a:p>
        </p:txBody>
      </p:sp>
      <p:sp>
        <p:nvSpPr>
          <p:cNvPr id="42" name="Rectangle 41"/>
          <p:cNvSpPr/>
          <p:nvPr/>
        </p:nvSpPr>
        <p:spPr>
          <a:xfrm>
            <a:off x="4862184" y="3321597"/>
            <a:ext cx="1683617" cy="464862"/>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3" name="TextBox 42"/>
          <p:cNvSpPr txBox="1"/>
          <p:nvPr/>
        </p:nvSpPr>
        <p:spPr>
          <a:xfrm>
            <a:off x="4932512" y="3338349"/>
            <a:ext cx="1542960" cy="431359"/>
          </a:xfrm>
          <a:prstGeom prst="rect">
            <a:avLst/>
          </a:prstGeom>
          <a:noFill/>
        </p:spPr>
        <p:txBody>
          <a:bodyPr wrap="square" anchor="ctr" lIns="12700" rIns="12700" tIns="0" bIns="0">
            <a:noAutofit/>
          </a:bodyPr>
          <a:lstStyle/>
          <a:p>
            <a:pPr>
              <a:buNone/>
            </a:pPr>
            <a:r>
              <a:rPr sz="1300" b="1">
                <a:solidFill>
                  <a:srgbClr val="221E19"/>
                </a:solidFill>
                <a:latin typeface="DM Sans"/>
              </a:rPr>
              <a:t>Curve at
real SoC</a:t>
            </a:r>
          </a:p>
        </p:txBody>
      </p:sp>
      <p:sp>
        <p:nvSpPr>
          <p:cNvPr id="44" name="Rectangle 43"/>
          <p:cNvSpPr/>
          <p:nvPr/>
        </p:nvSpPr>
        <p:spPr>
          <a:xfrm>
            <a:off x="4862184" y="3910702"/>
            <a:ext cx="1683617" cy="464862"/>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5" name="TextBox 44"/>
          <p:cNvSpPr txBox="1"/>
          <p:nvPr/>
        </p:nvSpPr>
        <p:spPr>
          <a:xfrm>
            <a:off x="4932512" y="3927454"/>
            <a:ext cx="1542960" cy="431359"/>
          </a:xfrm>
          <a:prstGeom prst="rect">
            <a:avLst/>
          </a:prstGeom>
          <a:noFill/>
        </p:spPr>
        <p:txBody>
          <a:bodyPr wrap="square" anchor="ctr" lIns="12700" rIns="12700" tIns="0" bIns="0">
            <a:noAutofit/>
          </a:bodyPr>
          <a:lstStyle/>
          <a:p>
            <a:pPr>
              <a:buNone/>
            </a:pPr>
            <a:r>
              <a:rPr sz="1300" b="1">
                <a:solidFill>
                  <a:srgbClr val="221E19"/>
                </a:solidFill>
                <a:latin typeface="DM Sans"/>
              </a:rPr>
              <a:t>Sharing,
winter</a:t>
            </a:r>
          </a:p>
        </p:txBody>
      </p:sp>
      <p:sp>
        <p:nvSpPr>
          <p:cNvPr id="46" name="Rectangle 45"/>
          <p:cNvSpPr/>
          <p:nvPr/>
        </p:nvSpPr>
        <p:spPr>
          <a:xfrm>
            <a:off x="2961188" y="4794360"/>
            <a:ext cx="1683617" cy="464862"/>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7" name="TextBox 46"/>
          <p:cNvSpPr txBox="1"/>
          <p:nvPr/>
        </p:nvSpPr>
        <p:spPr>
          <a:xfrm>
            <a:off x="3031516" y="4811112"/>
            <a:ext cx="1542960" cy="431359"/>
          </a:xfrm>
          <a:prstGeom prst="rect">
            <a:avLst/>
          </a:prstGeom>
          <a:noFill/>
        </p:spPr>
        <p:txBody>
          <a:bodyPr wrap="square" anchor="ctr" lIns="12700" rIns="12700" tIns="0" bIns="0">
            <a:noAutofit/>
          </a:bodyPr>
          <a:lstStyle/>
          <a:p>
            <a:pPr>
              <a:buNone/>
            </a:pPr>
            <a:r>
              <a:rPr sz="1300" b="1">
                <a:solidFill>
                  <a:srgbClr val="221E19"/>
                </a:solidFill>
                <a:latin typeface="DM Sans"/>
              </a:rPr>
              <a:t>Margin per kWh</a:t>
            </a:r>
          </a:p>
        </p:txBody>
      </p:sp>
      <p:sp>
        <p:nvSpPr>
          <p:cNvPr id="48" name="Rectangle 47"/>
          <p:cNvSpPr/>
          <p:nvPr/>
        </p:nvSpPr>
        <p:spPr>
          <a:xfrm>
            <a:off x="4862184" y="4499808"/>
            <a:ext cx="1683617" cy="464862"/>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49" name="TextBox 48"/>
          <p:cNvSpPr txBox="1"/>
          <p:nvPr/>
        </p:nvSpPr>
        <p:spPr>
          <a:xfrm>
            <a:off x="4932512" y="4516559"/>
            <a:ext cx="1542960" cy="431359"/>
          </a:xfrm>
          <a:prstGeom prst="rect">
            <a:avLst/>
          </a:prstGeom>
          <a:noFill/>
        </p:spPr>
        <p:txBody>
          <a:bodyPr wrap="square" anchor="ctr" lIns="12700" rIns="12700" tIns="0" bIns="0">
            <a:noAutofit/>
          </a:bodyPr>
          <a:lstStyle/>
          <a:p>
            <a:pPr>
              <a:buNone/>
            </a:pPr>
            <a:r>
              <a:rPr sz="1300" b="1">
                <a:solidFill>
                  <a:srgbClr val="221E19"/>
                </a:solidFill>
                <a:latin typeface="DM Sans"/>
              </a:rPr>
              <a:t>Network
tariff</a:t>
            </a:r>
          </a:p>
        </p:txBody>
      </p:sp>
      <p:sp>
        <p:nvSpPr>
          <p:cNvPr id="50" name="Rectangle 49"/>
          <p:cNvSpPr/>
          <p:nvPr/>
        </p:nvSpPr>
        <p:spPr>
          <a:xfrm>
            <a:off x="4862184" y="5088913"/>
            <a:ext cx="1683617" cy="464862"/>
          </a:xfrm>
          <a:prstGeom prst="rect">
            <a:avLst/>
          </a:prstGeom>
          <a:solidFill>
            <a:srgbClr val="EDE7E0"/>
          </a:solidFill>
          <a:ln w="9525">
            <a:solidFill>
              <a:srgbClr val="D3D2D1"/>
            </a:solid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1" name="TextBox 50"/>
          <p:cNvSpPr txBox="1"/>
          <p:nvPr/>
        </p:nvSpPr>
        <p:spPr>
          <a:xfrm>
            <a:off x="4932512" y="5105665"/>
            <a:ext cx="1542960" cy="431359"/>
          </a:xfrm>
          <a:prstGeom prst="rect">
            <a:avLst/>
          </a:prstGeom>
          <a:noFill/>
        </p:spPr>
        <p:txBody>
          <a:bodyPr wrap="square" anchor="ctr" lIns="12700" rIns="12700" tIns="0" bIns="0">
            <a:noAutofit/>
          </a:bodyPr>
          <a:lstStyle/>
          <a:p>
            <a:pPr>
              <a:buNone/>
            </a:pPr>
            <a:r>
              <a:rPr sz="1298" b="1">
                <a:solidFill>
                  <a:srgbClr val="221E19"/>
                </a:solidFill>
                <a:latin typeface="DM Sans"/>
              </a:rPr>
              <a:t>Energy
procurement</a:t>
            </a:r>
          </a:p>
        </p:txBody>
      </p:sp>
      <p:sp>
        <p:nvSpPr>
          <p:cNvPr id="52" name="Oval 51"/>
          <p:cNvSpPr/>
          <p:nvPr/>
        </p:nvSpPr>
        <p:spPr>
          <a:xfrm>
            <a:off x="2769383" y="3765466"/>
            <a:ext cx="166230" cy="166230"/>
          </a:xfrm>
          <a:prstGeom prst="ellipse">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53" name="Connector 52"/>
          <p:cNvCxnSpPr/>
          <p:nvPr/>
        </p:nvCxnSpPr>
        <p:spPr>
          <a:xfrm>
            <a:off x="2806785" y="3848581"/>
            <a:ext cx="91427" cy="0"/>
          </a:xfrm>
          <a:prstGeom prst="line">
            <a:avLst/>
          </a:prstGeom>
          <a:ln w="20320">
            <a:solidFill>
              <a:srgbClr val="FFFFFF"/>
            </a:solidFill>
          </a:ln>
          <a:effectLst/>
        </p:spPr>
        <p:style>
          <a:lnRef idx="2">
            <a:schemeClr val="accent1"/>
          </a:lnRef>
          <a:fillRef idx="0">
            <a:schemeClr val="accent1"/>
          </a:fillRef>
          <a:effectRef idx="1">
            <a:schemeClr val="accent1"/>
          </a:effectRef>
          <a:fontRef idx="minor">
            <a:schemeClr val="tx1"/>
          </a:fontRef>
        </p:style>
      </p:cxnSp>
      <p:cxnSp>
        <p:nvCxnSpPr>
          <p:cNvPr id="54" name="Connector 53"/>
          <p:cNvCxnSpPr/>
          <p:nvPr/>
        </p:nvCxnSpPr>
        <p:spPr>
          <a:xfrm>
            <a:off x="2852498" y="3802868"/>
            <a:ext cx="0" cy="91427"/>
          </a:xfrm>
          <a:prstGeom prst="line">
            <a:avLst/>
          </a:prstGeom>
          <a:ln w="20320">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55" name="Oval 54"/>
          <p:cNvSpPr/>
          <p:nvPr/>
        </p:nvSpPr>
        <p:spPr>
          <a:xfrm>
            <a:off x="2836956" y="3833039"/>
            <a:ext cx="31085" cy="31085"/>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56" name="Oval 55"/>
          <p:cNvSpPr/>
          <p:nvPr/>
        </p:nvSpPr>
        <p:spPr>
          <a:xfrm>
            <a:off x="4670379" y="2587255"/>
            <a:ext cx="166230" cy="166230"/>
          </a:xfrm>
          <a:prstGeom prst="ellipse">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57" name="Connector 56"/>
          <p:cNvCxnSpPr/>
          <p:nvPr/>
        </p:nvCxnSpPr>
        <p:spPr>
          <a:xfrm>
            <a:off x="4707781" y="2670371"/>
            <a:ext cx="91427" cy="0"/>
          </a:xfrm>
          <a:prstGeom prst="line">
            <a:avLst/>
          </a:prstGeom>
          <a:ln w="20320">
            <a:solidFill>
              <a:srgbClr val="FFFFFF"/>
            </a:solidFill>
          </a:ln>
          <a:effectLst/>
        </p:spPr>
        <p:style>
          <a:lnRef idx="2">
            <a:schemeClr val="accent1"/>
          </a:lnRef>
          <a:fillRef idx="0">
            <a:schemeClr val="accent1"/>
          </a:fillRef>
          <a:effectRef idx="1">
            <a:schemeClr val="accent1"/>
          </a:effectRef>
          <a:fontRef idx="minor">
            <a:schemeClr val="tx1"/>
          </a:fontRef>
        </p:style>
      </p:cxnSp>
      <p:cxnSp>
        <p:nvCxnSpPr>
          <p:cNvPr id="58" name="Connector 57"/>
          <p:cNvCxnSpPr/>
          <p:nvPr/>
        </p:nvCxnSpPr>
        <p:spPr>
          <a:xfrm>
            <a:off x="4753494" y="2624657"/>
            <a:ext cx="0" cy="91427"/>
          </a:xfrm>
          <a:prstGeom prst="line">
            <a:avLst/>
          </a:prstGeom>
          <a:ln w="20320">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59" name="Oval 58"/>
          <p:cNvSpPr/>
          <p:nvPr/>
        </p:nvSpPr>
        <p:spPr>
          <a:xfrm>
            <a:off x="4737952" y="2654828"/>
            <a:ext cx="31085" cy="31085"/>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0" name="Oval 59"/>
          <p:cNvSpPr/>
          <p:nvPr/>
        </p:nvSpPr>
        <p:spPr>
          <a:xfrm>
            <a:off x="4670379" y="3765466"/>
            <a:ext cx="166230" cy="166230"/>
          </a:xfrm>
          <a:prstGeom prst="ellipse">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61" name="Connector 60"/>
          <p:cNvCxnSpPr/>
          <p:nvPr/>
        </p:nvCxnSpPr>
        <p:spPr>
          <a:xfrm>
            <a:off x="4707781" y="3848581"/>
            <a:ext cx="91427" cy="0"/>
          </a:xfrm>
          <a:prstGeom prst="line">
            <a:avLst/>
          </a:prstGeom>
          <a:ln w="20320">
            <a:solidFill>
              <a:srgbClr val="FFFFFF"/>
            </a:solidFill>
          </a:ln>
          <a:effectLst/>
        </p:spPr>
        <p:style>
          <a:lnRef idx="2">
            <a:schemeClr val="accent1"/>
          </a:lnRef>
          <a:fillRef idx="0">
            <a:schemeClr val="accent1"/>
          </a:fillRef>
          <a:effectRef idx="1">
            <a:schemeClr val="accent1"/>
          </a:effectRef>
          <a:fontRef idx="minor">
            <a:schemeClr val="tx1"/>
          </a:fontRef>
        </p:style>
      </p:cxnSp>
      <p:cxnSp>
        <p:nvCxnSpPr>
          <p:cNvPr id="62" name="Connector 61"/>
          <p:cNvCxnSpPr/>
          <p:nvPr/>
        </p:nvCxnSpPr>
        <p:spPr>
          <a:xfrm>
            <a:off x="4753494" y="3802868"/>
            <a:ext cx="0" cy="91427"/>
          </a:xfrm>
          <a:prstGeom prst="line">
            <a:avLst/>
          </a:prstGeom>
          <a:ln w="20320">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63" name="Oval 62"/>
          <p:cNvSpPr/>
          <p:nvPr/>
        </p:nvSpPr>
        <p:spPr>
          <a:xfrm>
            <a:off x="4737952" y="3833039"/>
            <a:ext cx="31085" cy="31085"/>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4" name="Oval 63"/>
          <p:cNvSpPr/>
          <p:nvPr/>
        </p:nvSpPr>
        <p:spPr>
          <a:xfrm>
            <a:off x="4670379" y="4943676"/>
            <a:ext cx="166230" cy="166230"/>
          </a:xfrm>
          <a:prstGeom prst="ellipse">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cxnSp>
        <p:nvCxnSpPr>
          <p:cNvPr id="65" name="Connector 64"/>
          <p:cNvCxnSpPr/>
          <p:nvPr/>
        </p:nvCxnSpPr>
        <p:spPr>
          <a:xfrm>
            <a:off x="4707781" y="5026792"/>
            <a:ext cx="91427" cy="0"/>
          </a:xfrm>
          <a:prstGeom prst="line">
            <a:avLst/>
          </a:prstGeom>
          <a:ln w="20320">
            <a:solidFill>
              <a:srgbClr val="FFFFFF"/>
            </a:solidFill>
          </a:ln>
          <a:effectLst/>
        </p:spPr>
        <p:style>
          <a:lnRef idx="2">
            <a:schemeClr val="accent1"/>
          </a:lnRef>
          <a:fillRef idx="0">
            <a:schemeClr val="accent1"/>
          </a:fillRef>
          <a:effectRef idx="1">
            <a:schemeClr val="accent1"/>
          </a:effectRef>
          <a:fontRef idx="minor">
            <a:schemeClr val="tx1"/>
          </a:fontRef>
        </p:style>
      </p:cxnSp>
      <p:cxnSp>
        <p:nvCxnSpPr>
          <p:cNvPr id="66" name="Connector 65"/>
          <p:cNvCxnSpPr/>
          <p:nvPr/>
        </p:nvCxnSpPr>
        <p:spPr>
          <a:xfrm>
            <a:off x="4753494" y="4981078"/>
            <a:ext cx="0" cy="91427"/>
          </a:xfrm>
          <a:prstGeom prst="line">
            <a:avLst/>
          </a:prstGeom>
          <a:ln w="20320">
            <a:solidFill>
              <a:srgbClr val="FFFFFF"/>
            </a:solidFill>
          </a:ln>
          <a:effectLst/>
        </p:spPr>
        <p:style>
          <a:lnRef idx="2">
            <a:schemeClr val="accent1"/>
          </a:lnRef>
          <a:fillRef idx="0">
            <a:schemeClr val="accent1"/>
          </a:fillRef>
          <a:effectRef idx="1">
            <a:schemeClr val="accent1"/>
          </a:effectRef>
          <a:fontRef idx="minor">
            <a:schemeClr val="tx1"/>
          </a:fontRef>
        </p:style>
      </p:cxnSp>
      <p:sp>
        <p:nvSpPr>
          <p:cNvPr id="67" name="Oval 66"/>
          <p:cNvSpPr/>
          <p:nvPr/>
        </p:nvSpPr>
        <p:spPr>
          <a:xfrm>
            <a:off x="4737952" y="5011249"/>
            <a:ext cx="31085" cy="31085"/>
          </a:xfrm>
          <a:prstGeom prst="ellipse">
            <a:avLst/>
          </a:prstGeom>
          <a:solidFill>
            <a:srgbClr val="221E19"/>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8" name="Rectangle 67::TC[T5|furniture]"/>
          <p:cNvSpPr/>
          <p:nvPr/>
        </p:nvSpPr>
        <p:spPr>
          <a:xfrm>
            <a:off x="7189012" y="160020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69" name="Rectangle 68::TC[T5|furniture]"/>
          <p:cNvSpPr/>
          <p:nvPr/>
        </p:nvSpPr>
        <p:spPr>
          <a:xfrm>
            <a:off x="7189012" y="160020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0" name="TextBox 69::TC[T3|neutral]"/>
          <p:cNvSpPr txBox="1"/>
          <p:nvPr/>
        </p:nvSpPr>
        <p:spPr>
          <a:xfrm>
            <a:off x="7335316" y="171907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WHERE THE ARITHMETIC BREAKS</a:t>
            </a:r>
          </a:p>
        </p:txBody>
      </p:sp>
      <p:sp>
        <p:nvSpPr>
          <p:cNvPr id="71" name="TextBox 70::TC[T4|neutral]"/>
          <p:cNvSpPr txBox="1"/>
          <p:nvPr/>
        </p:nvSpPr>
        <p:spPr>
          <a:xfrm>
            <a:off x="7335316" y="207568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Published dwell measures time in store, not time parked.</a:t>
            </a:r>
          </a:p>
        </p:txBody>
      </p:sp>
      <p:sp>
        <p:nvSpPr>
          <p:cNvPr id="72" name="TextBox 71::TC[T4|neutral]"/>
          <p:cNvSpPr txBox="1"/>
          <p:nvPr/>
        </p:nvSpPr>
        <p:spPr>
          <a:xfrm>
            <a:off x="7335316" y="262737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That gap sets the denominator for energy and bay turnover.</a:t>
            </a:r>
          </a:p>
        </p:txBody>
      </p:sp>
      <p:sp>
        <p:nvSpPr>
          <p:cNvPr id="73" name="TextBox 72::TC[T4|neutral]"/>
          <p:cNvSpPr txBox="1"/>
          <p:nvPr/>
        </p:nvSpPr>
        <p:spPr>
          <a:xfrm>
            <a:off x="7335316" y="317906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Arrivals are mid-charge, so delivered power is below nameplate.</a:t>
            </a:r>
          </a:p>
        </p:txBody>
      </p:sp>
      <p:sp>
        <p:nvSpPr>
          <p:cNvPr id="74" name="Rectangle 73::TC[T5|furniture]"/>
          <p:cNvSpPr/>
          <p:nvPr/>
        </p:nvSpPr>
        <p:spPr>
          <a:xfrm>
            <a:off x="7189012" y="3931920"/>
            <a:ext cx="4390034" cy="2148840"/>
          </a:xfrm>
          <a:prstGeom prst="rect">
            <a:avLst/>
          </a:prstGeom>
          <a:solidFill>
            <a:srgbClr val="F7F5F2"/>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5" name="Rectangle 74::TC[T5|furniture]"/>
          <p:cNvSpPr/>
          <p:nvPr/>
        </p:nvSpPr>
        <p:spPr>
          <a:xfrm>
            <a:off x="7189012" y="3931920"/>
            <a:ext cx="4390034" cy="41148"/>
          </a:xfrm>
          <a:prstGeom prst="rect">
            <a:avLst/>
          </a:prstGeom>
          <a:solidFill>
            <a:srgbClr val="8C6A3F"/>
          </a:solidFill>
          <a:ln>
            <a:noFill/>
          </a:ln>
          <a:effectLst/>
        </p:spPr>
        <p:style>
          <a:lnRef idx="1">
            <a:schemeClr val="accent1"/>
          </a:lnRef>
          <a:fillRef idx="3">
            <a:schemeClr val="accent1"/>
          </a:fillRef>
          <a:effectRef idx="2">
            <a:schemeClr val="accent1"/>
          </a:effectRef>
          <a:fontRef idx="minor">
            <a:schemeClr val="lt1"/>
          </a:fontRef>
        </p:style>
        <p:txBody>
          <a:bodyPr rtlCol="0" anchor="ctr"/>
          <a:lstStyle/>
          <a:p>
            <a:pPr algn="ctr"/>
          </a:p>
        </p:txBody>
      </p:sp>
      <p:sp>
        <p:nvSpPr>
          <p:cNvPr id="76" name="TextBox 75::TC[T3|neutral]"/>
          <p:cNvSpPr txBox="1"/>
          <p:nvPr/>
        </p:nvSpPr>
        <p:spPr>
          <a:xfrm>
            <a:off x="7335316" y="4050792"/>
            <a:ext cx="4097426" cy="274320"/>
          </a:xfrm>
          <a:prstGeom prst="rect">
            <a:avLst/>
          </a:prstGeom>
          <a:noFill/>
        </p:spPr>
        <p:txBody>
          <a:bodyPr wrap="square" anchor="t" lIns="25400" rIns="25400" tIns="12700" bIns="12700">
            <a:noAutofit/>
          </a:bodyPr>
          <a:lstStyle/>
          <a:p>
            <a:pPr algn="l">
              <a:buNone/>
            </a:pPr>
            <a:r>
              <a:rPr sz="1100" b="1">
                <a:solidFill>
                  <a:srgbClr val="221E19"/>
                </a:solidFill>
                <a:latin typeface="DM Sans"/>
              </a:rPr>
              <a:t>HOW WE CLOSE IT</a:t>
            </a:r>
          </a:p>
        </p:txBody>
      </p:sp>
      <p:sp>
        <p:nvSpPr>
          <p:cNvPr id="77" name="TextBox 76::TC[T4|neutral]"/>
          <p:cNvSpPr txBox="1"/>
          <p:nvPr/>
        </p:nvSpPr>
        <p:spPr>
          <a:xfrm>
            <a:off x="7335316" y="4407408"/>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Module M1 measures time parked at 6-10 of your sites.</a:t>
            </a:r>
          </a:p>
        </p:txBody>
      </p:sp>
      <p:sp>
        <p:nvSpPr>
          <p:cNvPr id="78" name="TextBox 77::TC[T4|neutral]"/>
          <p:cNvSpPr txBox="1"/>
          <p:nvPr/>
        </p:nvSpPr>
        <p:spPr>
          <a:xfrm>
            <a:off x="7335316" y="4959096"/>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Curves modelled at real arrival SoC, sharing, winter derating.</a:t>
            </a:r>
          </a:p>
        </p:txBody>
      </p:sp>
      <p:sp>
        <p:nvSpPr>
          <p:cNvPr id="79" name="TextBox 78::TC[T4|neutral]"/>
          <p:cNvSpPr txBox="1"/>
          <p:nvPr/>
        </p:nvSpPr>
        <p:spPr>
          <a:xfrm>
            <a:off x="7335316" y="5510784"/>
            <a:ext cx="4097426" cy="420624"/>
          </a:xfrm>
          <a:prstGeom prst="rect">
            <a:avLst/>
          </a:prstGeom>
          <a:noFill/>
        </p:spPr>
        <p:txBody>
          <a:bodyPr wrap="square" anchor="t" lIns="25400" rIns="25400" tIns="12700" bIns="12700">
            <a:noAutofit/>
          </a:bodyPr>
          <a:lstStyle/>
          <a:p>
            <a:pPr algn="l">
              <a:buNone/>
            </a:pPr>
            <a:r>
              <a:rPr sz="1100" b="0">
                <a:solidFill>
                  <a:srgbClr val="221E19"/>
                </a:solidFill>
                <a:latin typeface="DM Sans"/>
              </a:rPr>
              <a:t>•  Output: bay yield by power class, with tipping points named.</a:t>
            </a:r>
          </a:p>
        </p:txBody>
      </p:sp>
      <p:sp>
        <p:nvSpPr>
          <p:cNvPr id="80" name="TextBox 79::TC[T5|neutral]"/>
          <p:cNvSpPr txBox="1"/>
          <p:nvPr/>
        </p:nvSpPr>
        <p:spPr>
          <a:xfrm>
            <a:off x="612648" y="6108192"/>
            <a:ext cx="10966704" cy="219456"/>
          </a:xfrm>
          <a:prstGeom prst="rect">
            <a:avLst/>
          </a:prstGeom>
          <a:noFill/>
        </p:spPr>
        <p:txBody>
          <a:bodyPr wrap="none" anchor="t" lIns="25400" rIns="25400" tIns="12700" bIns="12700">
            <a:noAutofit/>
          </a:bodyPr>
          <a:lstStyle/>
          <a:p>
            <a:pPr algn="l">
              <a:buNone/>
            </a:pPr>
            <a:r>
              <a:rPr sz="950" b="0">
                <a:solidFill>
                  <a:srgbClr val="625E5A"/>
                </a:solidFill>
                <a:latin typeface="JetBrains Mono"/>
              </a:rPr>
              <a:t>Source: published charging curve measurement and retail dwell research; our decomposition, July 2026.</a:t>
            </a:r>
          </a:p>
        </p:txBody>
      </p:sp>
    </p:spTree>
  </p:cSld>
  <p:clrMapOvr>
    <a:masterClrMapping/>
  </p:clrMapOvr>
</p:sld>
</file>

<file path=ppt/theme/theme1.xml><?xml version="1.0" encoding="utf-8"?>
<a:theme xmlns:a="http://schemas.openxmlformats.org/drawingml/2006/main" name="Office Theme [1784174345852]">
  <a:themeElements>
    <a:clrScheme name="Office">
      <a:dk1>
        <a:srgbClr val="1A120D"/>
      </a:dk1>
      <a:lt1>
        <a:srgbClr val="F4EBE0"/>
      </a:lt1>
      <a:dk2>
        <a:srgbClr val="8A7865"/>
      </a:dk2>
      <a:lt2>
        <a:srgbClr val="EBE0D0"/>
      </a:lt2>
      <a:accent1>
        <a:srgbClr val="8C6A3F"/>
      </a:accent1>
      <a:accent2>
        <a:srgbClr val="2D8659"/>
      </a:accent2>
      <a:accent3>
        <a:srgbClr val="B3402F"/>
      </a:accent3>
      <a:accent4>
        <a:srgbClr val="5C4A3A"/>
      </a:accent4>
      <a:accent5>
        <a:srgbClr val="6E6B64"/>
      </a:accent5>
      <a:accent6>
        <a:srgbClr val="8A7865"/>
      </a:accent6>
      <a:hlink>
        <a:srgbClr val="467886"/>
      </a:hlink>
      <a:folHlink>
        <a:srgbClr val="96607D"/>
      </a:folHlink>
    </a:clrScheme>
    <a:fontScheme name="Office">
      <a:majorFont>
        <a:latin typeface="Instrument Serif"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DM San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ppt/webextensions/_rels/taskpanes.xml.rels><?xml version='1.0' encoding='UTF-8' standalone='yes'?>
<Relationships xmlns="http://schemas.openxmlformats.org/package/2006/relationships"><Relationship Id="rId1" Type="http://schemas.microsoft.com/office/2011/relationships/webextension" Target="webextension1.xml"/></Relationships>
</file>

<file path=ppt/webextensions/taskpanes.xml><?xml version="1.0" encoding="utf-8"?>
<wetp:taskpanes xmlns:wetp="http://schemas.microsoft.com/office/webextensions/taskpanes/2010/11">
  <wetp:taskpane dockstate="right" visibility="0" width="350" row="0">
    <wetp:webextensionref xmlns:r="http://schemas.openxmlformats.org/officeDocument/2006/relationships" r:id="rId1"/>
  </wetp:taskpane>
</wetp:taskpanes>
</file>

<file path=ppt/webextensions/webextension1.xml><?xml version="1.0" encoding="utf-8"?>
<we:webextension xmlns:we="http://schemas.microsoft.com/office/webextensions/webextension/2010/11" id="{37646534-47AF-084B-8881-43A4F7870443}">
  <we:reference id="wa200010001" version="1.0.0.1" store="en-US" storeType="OMEX"/>
  <we:alternateReferences>
    <we:reference id="WA200010001" version="1.0.0.1" store="" storeType="OMEX"/>
  </we:alternateReferences>
  <we:properties>
    <we:property name="claude.fileId" value="&quot;6f129201-3a2d-4d0a-8e7e-d56daa04a2c2&quot;"/>
  </we:properties>
  <we:bindings/>
  <we:snapshot xmlns:r="http://schemas.openxmlformats.org/officeDocument/2006/relationships"/>
</we:webextension>
</file>

<file path=docProps/app.xml><?xml version="1.0" encoding="utf-8"?>
<Properties xmlns="http://schemas.openxmlformats.org/officeDocument/2006/extended-properties" xmlns:vt="http://schemas.openxmlformats.org/officeDocument/2006/docPropsVTypes">
  <Template/>
  <TotalTime>714</TotalTime>
  <Words>83</Words>
  <Application>Microsoft Macintosh PowerPoint</Application>
  <PresentationFormat>Widescreen</PresentationFormat>
  <Paragraphs>13</Paragraphs>
  <Slides>4</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4</vt:i4>
      </vt:variant>
    </vt:vector>
  </HeadingPairs>
  <TitlesOfParts>
    <vt:vector size="8" baseType="lpstr">
      <vt:lpstr>DM Sans</vt:lpstr>
      <vt:lpstr>Instrument Serif</vt:lpstr>
      <vt:lpstr>JetBrains Mono</vt:lpstr>
      <vt:lpstr>Office Theme [1784174345852]</vt:lpstr>
      <vt:lpstr>Where to play, and who to target</vt:lpstr>
      <vt:lpstr>Market map &amp; sizing</vt:lpstr>
      <vt:lpstr>Four segments, two worth entering now</vt:lpstr>
      <vt:lpstr>PowerPoint Presentation</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Jean-Christophe Lanoix</dc:creator>
  <cp:lastModifiedBy>Jean-Christophe Lanoix</cp:lastModifiedBy>
  <cp:revision>21</cp:revision>
  <dcterms:created xsi:type="dcterms:W3CDTF">2026-07-15T16:09:50Z</dcterms:created>
  <dcterms:modified xsi:type="dcterms:W3CDTF">2026-07-18T16:09:57Z</dcterms:modified>
</cp:coreProperties>
</file>