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Override PartName="/ppt/webextensions/taskpanes.xml" ContentType="application/vnd.ms-office.webextensiontaskpanes+xml"/>
  <Override PartName="/ppt/webextensions/webextension1.xml" ContentType="application/vnd.ms-office.webextension+xml"/>
</Types>
</file>

<file path=_rels/.rels><?xml version='1.0' encoding='UTF-8' standalone='yes'?>
<Relationships xmlns="http://schemas.openxmlformats.org/package/2006/relationships"><Relationship Id="rId1" Type="http://schemas.microsoft.com/office/2011/relationships/webextensiontaskpanes" Target="ppt/webextensions/taskpanes.xml"/><Relationship Id="rId2" Type="http://schemas.openxmlformats.org/officeDocument/2006/relationships/officeDocument" Target="ppt/presentation.xml"/><Relationship Id="rId3" Type="http://schemas.openxmlformats.org/package/2006/relationships/metadata/thumbnail" Target="docProps/thumbnail.jpeg"/><Relationship Id="rId4" Type="http://schemas.openxmlformats.org/package/2006/relationships/metadata/core-properties" Target="docProps/core.xml"/><Relationship Id="rId5"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sldIdLst>
    <p:sldId id="256" r:id="rId5"/>
    <p:sldId id="257" r:id="rId4"/>
    <p:sldId id="258" r:id="rId3"/>
    <p:sldId id="259" r:id="rId2"/>
    <p:sldId id="260" r:id="rId10"/>
    <p:sldId id="261" r:id="rId11"/>
    <p:sldId id="262" r:id="rId12"/>
    <p:sldId id="263" r:id="rId13"/>
    <p:sldId id="264" r:id="rId14"/>
    <p:sldId id="265" r:id="rId15"/>
    <p:sldId id="266" r:id="rId16"/>
    <p:sldId id="267" r:id="rId17"/>
    <p:sldId id="268" r:id="rId18"/>
    <p:sldId id="269" r:id="rId19"/>
    <p:sldId id="270" r:id="rId20"/>
    <p:sldId id="271" r:id="rId21"/>
  </p:sldIdLst>
  <p:sldSz cx="12192000" cy="6858000"/>
  <p:notesSz cx="6858000" cy="9144000"/>
  <p:defaultTextStyle>
    <a:defPPr>
      <a:defRPr lang="en-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62"/>
    <p:restoredTop sz="94658"/>
  </p:normalViewPr>
  <p:slideViewPr>
    <p:cSldViewPr snapToGrid="0">
      <p:cViewPr varScale="1">
        <p:scale>
          <a:sx n="120" d="100"/>
          <a:sy n="120" d="100"/>
        </p:scale>
        <p:origin x="78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4.xml"/><Relationship Id="rId3" Type="http://schemas.openxmlformats.org/officeDocument/2006/relationships/slide" Target="slides/slide3.xml"/><Relationship Id="rId4" Type="http://schemas.openxmlformats.org/officeDocument/2006/relationships/slide" Target="slides/slide2.xml"/><Relationship Id="rId5" Type="http://schemas.openxmlformats.org/officeDocument/2006/relationships/slide" Target="slides/slide1.xml"/><Relationship Id="rId6" Type="http://schemas.openxmlformats.org/officeDocument/2006/relationships/presProps" Target="presProps.xml"/><Relationship Id="rId7" Type="http://schemas.openxmlformats.org/officeDocument/2006/relationships/viewProps" Target="viewProps.xml"/><Relationship Id="rId8" Type="http://schemas.openxmlformats.org/officeDocument/2006/relationships/theme" Target="theme/theme1.xml"/><Relationship Id="rId9" Type="http://schemas.openxmlformats.org/officeDocument/2006/relationships/tableStyles" Target="tableStyles.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TxTwoObj">
  <p:cSld name="Fin">
    <p:spTree>
      <p:nvGrpSpPr>
        <p:cNvPr id="1" name=""/>
        <p:cNvGrpSpPr/>
        <p:nvPr/>
      </p:nvGrpSpPr>
      <p:grpSpPr>
        <a:xfrm>
          <a:off x="0" y="0"/>
          <a:ext cx="0" cy="0"/>
          <a:chOff x="0" y="0"/>
          <a:chExt cx="0" cy="0"/>
        </a:xfrm>
      </p:grpSpPr>
      <p:sp>
        <p:nvSpPr>
          <p:cNvPr id="10" name="Wordmark"/>
          <p:cNvSpPr txBox="1"/>
          <p:nvPr/>
        </p:nvSpPr>
        <p:spPr>
          <a:xfrm>
            <a:off x="609600" y="609600"/>
            <a:ext cx="5080000" cy="355600"/>
          </a:xfrm>
          <a:prstGeom prst="rect">
            <a:avLst/>
          </a:prstGeom>
          <a:noFill/>
        </p:spPr>
        <p:txBody>
          <a:bodyPr wrap="square" lIns="0" tIns="0" rIns="0" bIns="0" anchor="t">
            <a:noAutofit/>
          </a:bodyPr>
          <a:lstStyle/>
          <a:p>
            <a:pPr algn="l">
              <a:buNone/>
            </a:pPr>
            <a:r>
              <a:rPr lang="fr-FR" sz="3600" b="0" dirty="0" err="1">
                <a:solidFill>
                  <a:srgbClr val="1A120D"/>
                </a:solidFill>
                <a:latin typeface="Instrument Serif"/>
              </a:rPr>
              <a:t>Turboconsultant</a:t>
            </a:r>
            <a:r>
              <a:rPr lang="fr-FR" sz="1800" b="0" dirty="0">
                <a:solidFill>
                  <a:srgbClr val="8C6A3F"/>
                </a:solidFill>
                <a:latin typeface="Instrument Serif"/>
              </a:rPr>
              <a:t>.</a:t>
            </a:r>
          </a:p>
        </p:txBody>
      </p:sp>
      <p:sp>
        <p:nvSpPr>
          <p:cNvPr id="11" name="Filet"/>
          <p:cNvSpPr/>
          <p:nvPr/>
        </p:nvSpPr>
        <p:spPr>
          <a:xfrm>
            <a:off x="609600" y="3454400"/>
            <a:ext cx="660400" cy="25400"/>
          </a:xfrm>
          <a:prstGeom prst="rect">
            <a:avLst/>
          </a:prstGeom>
          <a:solidFill>
            <a:srgbClr val="8C6A3F"/>
          </a:solidFill>
          <a:ln>
            <a:noFill/>
          </a:ln>
        </p:spPr>
        <p:txBody>
          <a:bodyPr/>
          <a:lstStyle/>
          <a:p>
            <a:endParaRPr/>
          </a:p>
        </p:txBody>
      </p:sp>
      <p:sp>
        <p:nvSpPr>
          <p:cNvPr id="12" name="Titre"/>
          <p:cNvSpPr>
            <a:spLocks noGrp="1"/>
          </p:cNvSpPr>
          <p:nvPr>
            <p:ph type="title" hasCustomPrompt="1"/>
          </p:nvPr>
        </p:nvSpPr>
        <p:spPr>
          <a:xfrm>
            <a:off x="609600" y="2489200"/>
            <a:ext cx="10414000" cy="762000"/>
          </a:xfrm>
          <a:prstGeom prst="rect">
            <a:avLst/>
          </a:prstGeom>
        </p:spPr>
        <p:txBody>
          <a:bodyPr wrap="square" lIns="0" tIns="0" rIns="0" bIns="0" anchor="t">
            <a:noAutofit/>
          </a:bodyPr>
          <a:lstStyle>
            <a:lvl1pPr algn="l">
              <a:buNone/>
              <a:defRPr sz="4000" b="0">
                <a:solidFill>
                  <a:srgbClr val="1A120D"/>
                </a:solidFill>
                <a:latin typeface="Instrument Serif"/>
              </a:defRPr>
            </a:lvl1pPr>
          </a:lstStyle>
          <a:p>
            <a:pPr algn="l">
              <a:buNone/>
            </a:pPr>
            <a:r>
              <a:rPr lang="fr-FR" sz="4000" b="0" dirty="0" err="1">
                <a:solidFill>
                  <a:srgbClr val="1A120D"/>
                </a:solidFill>
                <a:latin typeface="Instrument Serif"/>
              </a:rPr>
              <a:t>Thank</a:t>
            </a:r>
            <a:r>
              <a:rPr lang="fr-FR" sz="4000" b="0" dirty="0">
                <a:solidFill>
                  <a:srgbClr val="1A120D"/>
                </a:solidFill>
                <a:latin typeface="Instrument Serif"/>
              </a:rPr>
              <a:t> </a:t>
            </a:r>
            <a:r>
              <a:rPr lang="fr-FR" sz="4000" b="0" dirty="0" err="1">
                <a:solidFill>
                  <a:srgbClr val="1A120D"/>
                </a:solidFill>
                <a:latin typeface="Instrument Serif"/>
              </a:rPr>
              <a:t>you</a:t>
            </a:r>
            <a:r>
              <a:rPr lang="fr-FR" sz="4000" b="0" dirty="0">
                <a:solidFill>
                  <a:srgbClr val="1A120D"/>
                </a:solidFill>
                <a:latin typeface="Instrument Serif"/>
              </a:rPr>
              <a:t> for </a:t>
            </a:r>
            <a:r>
              <a:rPr lang="fr-FR" sz="4000" b="0" dirty="0" err="1">
                <a:solidFill>
                  <a:srgbClr val="1A120D"/>
                </a:solidFill>
                <a:latin typeface="Instrument Serif"/>
              </a:rPr>
              <a:t>your</a:t>
            </a:r>
            <a:r>
              <a:rPr lang="fr-FR" sz="4000" b="0" dirty="0">
                <a:solidFill>
                  <a:srgbClr val="1A120D"/>
                </a:solidFill>
                <a:latin typeface="Instrument Serif"/>
              </a:rPr>
              <a:t> attention</a:t>
            </a:r>
          </a:p>
        </p:txBody>
      </p:sp>
      <p:sp>
        <p:nvSpPr>
          <p:cNvPr id="13" name="Nom"/>
          <p:cNvSpPr>
            <a:spLocks noGrp="1"/>
          </p:cNvSpPr>
          <p:nvPr>
            <p:ph type="body" idx="1" hasCustomPrompt="1"/>
          </p:nvPr>
        </p:nvSpPr>
        <p:spPr>
          <a:xfrm>
            <a:off x="609600" y="3810000"/>
            <a:ext cx="8890000" cy="381000"/>
          </a:xfrm>
          <a:prstGeom prst="rect">
            <a:avLst/>
          </a:prstGeom>
        </p:spPr>
        <p:txBody>
          <a:bodyPr wrap="square" lIns="0" tIns="0" rIns="0" bIns="0" anchor="t">
            <a:noAutofit/>
          </a:bodyPr>
          <a:lstStyle>
            <a:lvl1pPr algn="l">
              <a:buNone/>
              <a:defRPr sz="1800" b="0">
                <a:solidFill>
                  <a:srgbClr val="1A120D"/>
                </a:solidFill>
                <a:latin typeface="Instrument Serif"/>
              </a:defRPr>
            </a:lvl1pPr>
          </a:lstStyle>
          <a:p>
            <a:pPr algn="l">
              <a:buNone/>
            </a:pPr>
            <a:r>
              <a:rPr lang="fr-FR" sz="1800" b="0" dirty="0">
                <a:solidFill>
                  <a:srgbClr val="1A120D"/>
                </a:solidFill>
                <a:latin typeface="Instrument Serif"/>
              </a:rPr>
              <a:t>Jean-Christophe Lanoix</a:t>
            </a:r>
          </a:p>
        </p:txBody>
      </p:sp>
      <p:sp>
        <p:nvSpPr>
          <p:cNvPr id="14" name="Rôle"/>
          <p:cNvSpPr>
            <a:spLocks noGrp="1"/>
          </p:cNvSpPr>
          <p:nvPr>
            <p:ph type="body" idx="2" hasCustomPrompt="1"/>
          </p:nvPr>
        </p:nvSpPr>
        <p:spPr>
          <a:xfrm>
            <a:off x="609600" y="4318000"/>
            <a:ext cx="8890000" cy="254000"/>
          </a:xfrm>
          <a:prstGeom prst="rect">
            <a:avLst/>
          </a:prstGeom>
        </p:spPr>
        <p:txBody>
          <a:bodyPr wrap="square" lIns="0" tIns="0" rIns="0" bIns="0" anchor="t">
            <a:noAutofit/>
          </a:bodyPr>
          <a:lstStyle>
            <a:lvl1pPr algn="l">
              <a:buNone/>
              <a:defRPr sz="1000" spc="160">
                <a:solidFill>
                  <a:srgbClr val="8A7865"/>
                </a:solidFill>
                <a:latin typeface="JetBrains Mono"/>
              </a:defRPr>
            </a:lvl1pPr>
          </a:lstStyle>
          <a:p>
            <a:pPr algn="l">
              <a:buNone/>
            </a:pPr>
            <a:r>
              <a:rPr lang="fr-FR" sz="1000" spc="160" dirty="0">
                <a:solidFill>
                  <a:srgbClr val="8A7865"/>
                </a:solidFill>
                <a:latin typeface="JetBrains Mono"/>
              </a:rPr>
              <a:t>FOUNDER · TURBOCONSULTANT</a:t>
            </a:r>
          </a:p>
        </p:txBody>
      </p:sp>
      <p:sp>
        <p:nvSpPr>
          <p:cNvPr id="15" name="Email"/>
          <p:cNvSpPr>
            <a:spLocks noGrp="1"/>
          </p:cNvSpPr>
          <p:nvPr>
            <p:ph type="body" idx="3" hasCustomPrompt="1"/>
          </p:nvPr>
        </p:nvSpPr>
        <p:spPr>
          <a:xfrm>
            <a:off x="609600" y="4648200"/>
            <a:ext cx="8890000" cy="304800"/>
          </a:xfrm>
          <a:prstGeom prst="rect">
            <a:avLst/>
          </a:prstGeom>
        </p:spPr>
        <p:txBody>
          <a:bodyPr wrap="square" lIns="0" tIns="0" rIns="0" bIns="0" anchor="t">
            <a:noAutofit/>
          </a:bodyPr>
          <a:lstStyle>
            <a:lvl1pPr algn="l">
              <a:buNone/>
              <a:defRPr sz="1300">
                <a:solidFill>
                  <a:srgbClr val="1A120D"/>
                </a:solidFill>
                <a:latin typeface="JetBrains Mono"/>
              </a:defRPr>
            </a:lvl1pPr>
          </a:lstStyle>
          <a:p>
            <a:pPr algn="l">
              <a:buNone/>
            </a:pPr>
            <a:r>
              <a:rPr lang="fr-FR" sz="1300" dirty="0" err="1">
                <a:solidFill>
                  <a:srgbClr val="1A120D"/>
                </a:solidFill>
                <a:latin typeface="JetBrains Mono"/>
              </a:rPr>
              <a:t>jcl@turboconsultant.com</a:t>
            </a:r>
            <a:endParaRPr lang="fr-FR" sz="1300" dirty="0">
              <a:solidFill>
                <a:srgbClr val="1A120D"/>
              </a:solidFill>
              <a:latin typeface="JetBrains Mono"/>
            </a:endParaRPr>
          </a:p>
        </p:txBody>
      </p:sp>
      <p:sp>
        <p:nvSpPr>
          <p:cNvPr id="16" name="Domaine"/>
          <p:cNvSpPr txBox="1"/>
          <p:nvPr/>
        </p:nvSpPr>
        <p:spPr>
          <a:xfrm>
            <a:off x="609600" y="5003800"/>
            <a:ext cx="8890000" cy="279400"/>
          </a:xfrm>
          <a:prstGeom prst="rect">
            <a:avLst/>
          </a:prstGeom>
          <a:noFill/>
        </p:spPr>
        <p:txBody>
          <a:bodyPr wrap="square" lIns="0" tIns="0" rIns="0" bIns="0" anchor="t">
            <a:noAutofit/>
          </a:bodyPr>
          <a:lstStyle/>
          <a:p>
            <a:pPr algn="l">
              <a:buNone/>
            </a:pPr>
            <a:r>
              <a:rPr lang="fr-FR" sz="1200" b="1">
                <a:solidFill>
                  <a:srgbClr val="8C6A3F"/>
                </a:solidFill>
                <a:latin typeface="JetBrains Mono"/>
              </a:rPr>
              <a:t>turboconsultant.com</a:t>
            </a:r>
          </a:p>
        </p:txBody>
      </p:sp>
    </p:spTree>
    <p:extLst>
      <p:ext uri="{BB962C8B-B14F-4D97-AF65-F5344CB8AC3E}">
        <p14:creationId xmlns:p14="http://schemas.microsoft.com/office/powerpoint/2010/main" val="2800711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Séparateur">
    <p:spTree>
      <p:nvGrpSpPr>
        <p:cNvPr id="1" name=""/>
        <p:cNvGrpSpPr/>
        <p:nvPr/>
      </p:nvGrpSpPr>
      <p:grpSpPr>
        <a:xfrm>
          <a:off x="0" y="0"/>
          <a:ext cx="0" cy="0"/>
          <a:chOff x="0" y="0"/>
          <a:chExt cx="0" cy="0"/>
        </a:xfrm>
      </p:grpSpPr>
      <p:sp>
        <p:nvSpPr>
          <p:cNvPr id="10" name="Wordmark"/>
          <p:cNvSpPr txBox="1"/>
          <p:nvPr/>
        </p:nvSpPr>
        <p:spPr>
          <a:xfrm>
            <a:off x="609600" y="609600"/>
            <a:ext cx="5080000" cy="330200"/>
          </a:xfrm>
          <a:prstGeom prst="rect">
            <a:avLst/>
          </a:prstGeom>
          <a:noFill/>
        </p:spPr>
        <p:txBody>
          <a:bodyPr wrap="square" lIns="0" tIns="0" rIns="0" bIns="0" anchor="t">
            <a:noAutofit/>
          </a:bodyPr>
          <a:lstStyle/>
          <a:p>
            <a:pPr algn="l">
              <a:buNone/>
            </a:pPr>
            <a:r>
              <a:rPr lang="fr-FR" sz="3600" b="0" dirty="0" err="1">
                <a:solidFill>
                  <a:srgbClr val="1A120D"/>
                </a:solidFill>
                <a:latin typeface="Instrument Serif"/>
              </a:rPr>
              <a:t>Turboconsultant</a:t>
            </a:r>
            <a:r>
              <a:rPr lang="fr-FR" sz="3600" b="0" dirty="0">
                <a:solidFill>
                  <a:srgbClr val="8C6A3F"/>
                </a:solidFill>
                <a:latin typeface="Instrument Serif"/>
              </a:rPr>
              <a:t>.</a:t>
            </a:r>
          </a:p>
        </p:txBody>
      </p:sp>
      <p:sp>
        <p:nvSpPr>
          <p:cNvPr id="11" name="Filet"/>
          <p:cNvSpPr/>
          <p:nvPr/>
        </p:nvSpPr>
        <p:spPr>
          <a:xfrm>
            <a:off x="609600" y="3683000"/>
            <a:ext cx="558800" cy="25400"/>
          </a:xfrm>
          <a:prstGeom prst="rect">
            <a:avLst/>
          </a:prstGeom>
          <a:solidFill>
            <a:srgbClr val="8C6A3F"/>
          </a:solidFill>
          <a:ln>
            <a:noFill/>
          </a:ln>
        </p:spPr>
        <p:txBody>
          <a:bodyPr/>
          <a:lstStyle/>
          <a:p>
            <a:endParaRPr/>
          </a:p>
        </p:txBody>
      </p:sp>
      <p:sp>
        <p:nvSpPr>
          <p:cNvPr id="12" name="Numéro"/>
          <p:cNvSpPr>
            <a:spLocks noGrp="1"/>
          </p:cNvSpPr>
          <p:nvPr>
            <p:ph type="body" idx="1"/>
          </p:nvPr>
        </p:nvSpPr>
        <p:spPr>
          <a:xfrm>
            <a:off x="609600" y="2616200"/>
            <a:ext cx="2794000" cy="990600"/>
          </a:xfrm>
          <a:prstGeom prst="rect">
            <a:avLst/>
          </a:prstGeom>
        </p:spPr>
        <p:txBody>
          <a:bodyPr wrap="square" lIns="0" tIns="0" rIns="0" bIns="0" anchor="t">
            <a:noAutofit/>
          </a:bodyPr>
          <a:lstStyle>
            <a:lvl1pPr algn="l">
              <a:buNone/>
              <a:defRPr sz="5600">
                <a:solidFill>
                  <a:srgbClr val="8C6A3F"/>
                </a:solidFill>
                <a:latin typeface="Instrument Serif"/>
              </a:defRPr>
            </a:lvl1pPr>
          </a:lstStyle>
          <a:p>
            <a:pPr algn="l">
              <a:buNone/>
            </a:pPr>
            <a:r>
              <a:rPr lang="fr-FR" sz="5600">
                <a:solidFill>
                  <a:srgbClr val="8C6A3F"/>
                </a:solidFill>
                <a:latin typeface="Instrument Serif"/>
              </a:rPr>
              <a:t>01</a:t>
            </a:r>
          </a:p>
        </p:txBody>
      </p:sp>
      <p:sp>
        <p:nvSpPr>
          <p:cNvPr id="13" name="Titre"/>
          <p:cNvSpPr>
            <a:spLocks noGrp="1"/>
          </p:cNvSpPr>
          <p:nvPr>
            <p:ph type="title"/>
          </p:nvPr>
        </p:nvSpPr>
        <p:spPr>
          <a:xfrm>
            <a:off x="609600" y="3810000"/>
            <a:ext cx="10414000" cy="660400"/>
          </a:xfrm>
          <a:prstGeom prst="rect">
            <a:avLst/>
          </a:prstGeom>
        </p:spPr>
        <p:txBody>
          <a:bodyPr wrap="square" lIns="0" tIns="0" rIns="0" bIns="0" anchor="t">
            <a:noAutofit/>
          </a:bodyPr>
          <a:lstStyle>
            <a:lvl1pPr algn="l">
              <a:buNone/>
              <a:defRPr sz="3400" b="0">
                <a:solidFill>
                  <a:srgbClr val="1A120D"/>
                </a:solidFill>
                <a:latin typeface="Instrument Serif"/>
              </a:defRPr>
            </a:lvl1pPr>
          </a:lstStyle>
          <a:p>
            <a:pPr algn="l">
              <a:buNone/>
            </a:pPr>
            <a:r>
              <a:rPr lang="fr-FR" sz="3400" b="0">
                <a:solidFill>
                  <a:srgbClr val="1A120D"/>
                </a:solidFill>
                <a:latin typeface="Instrument Serif"/>
              </a:rPr>
              <a:t>Titre de section</a:t>
            </a:r>
          </a:p>
        </p:txBody>
      </p:sp>
      <p:sp>
        <p:nvSpPr>
          <p:cNvPr id="14" name="Sous-titre"/>
          <p:cNvSpPr>
            <a:spLocks noGrp="1"/>
          </p:cNvSpPr>
          <p:nvPr>
            <p:ph type="body" idx="2"/>
          </p:nvPr>
        </p:nvSpPr>
        <p:spPr>
          <a:xfrm>
            <a:off x="609600" y="4597400"/>
            <a:ext cx="9144000" cy="330200"/>
          </a:xfrm>
          <a:prstGeom prst="rect">
            <a:avLst/>
          </a:prstGeom>
        </p:spPr>
        <p:txBody>
          <a:bodyPr wrap="square" lIns="0" tIns="0" rIns="0" bIns="0" anchor="t">
            <a:noAutofit/>
          </a:bodyPr>
          <a:lstStyle>
            <a:lvl1pPr algn="l">
              <a:buNone/>
              <a:defRPr sz="1500">
                <a:solidFill>
                  <a:srgbClr val="8A7865"/>
                </a:solidFill>
                <a:latin typeface="DM Sans"/>
              </a:defRPr>
            </a:lvl1pPr>
          </a:lstStyle>
          <a:p>
            <a:pPr algn="l">
              <a:buNone/>
            </a:pPr>
            <a:r>
              <a:rPr lang="fr-FR" sz="1500">
                <a:solidFill>
                  <a:srgbClr val="8A7865"/>
                </a:solidFill>
                <a:latin typeface="DM Sans"/>
              </a:rPr>
              <a:t>Sous-titre optionnel</a:t>
            </a:r>
          </a:p>
        </p:txBody>
      </p:sp>
      <p:sp>
        <p:nvSpPr>
          <p:cNvPr id="15" name="Pied"/>
          <p:cNvSpPr txBox="1"/>
          <p:nvPr/>
        </p:nvSpPr>
        <p:spPr>
          <a:xfrm>
            <a:off x="609600" y="6400800"/>
            <a:ext cx="8128000" cy="228600"/>
          </a:xfrm>
          <a:prstGeom prst="rect">
            <a:avLst/>
          </a:prstGeom>
          <a:noFill/>
        </p:spPr>
        <p:txBody>
          <a:bodyPr wrap="square" lIns="0" tIns="0" rIns="0" bIns="0" anchor="t">
            <a:noAutofit/>
          </a:bodyPr>
          <a:lstStyle/>
          <a:p>
            <a:pPr algn="l">
              <a:buNone/>
            </a:pPr>
            <a:r>
              <a:rPr lang="fr-FR" sz="900" spc="160">
                <a:solidFill>
                  <a:srgbClr val="8A7865"/>
                </a:solidFill>
                <a:latin typeface="JetBrains Mono"/>
              </a:rPr>
              <a:t>TURBOCONSULTANT · turboconsultant.com</a:t>
            </a:r>
          </a:p>
        </p:txBody>
      </p:sp>
    </p:spTree>
    <p:extLst>
      <p:ext uri="{BB962C8B-B14F-4D97-AF65-F5344CB8AC3E}">
        <p14:creationId xmlns:p14="http://schemas.microsoft.com/office/powerpoint/2010/main" val="1610689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Titre">
    <p:spTree>
      <p:nvGrpSpPr>
        <p:cNvPr id="1" name=""/>
        <p:cNvGrpSpPr/>
        <p:nvPr/>
      </p:nvGrpSpPr>
      <p:grpSpPr>
        <a:xfrm>
          <a:off x="0" y="0"/>
          <a:ext cx="0" cy="0"/>
          <a:chOff x="0" y="0"/>
          <a:chExt cx="0" cy="0"/>
        </a:xfrm>
      </p:grpSpPr>
      <p:sp>
        <p:nvSpPr>
          <p:cNvPr id="10" name="Wordmark"/>
          <p:cNvSpPr txBox="1"/>
          <p:nvPr/>
        </p:nvSpPr>
        <p:spPr>
          <a:xfrm>
            <a:off x="609600" y="609600"/>
            <a:ext cx="5334000" cy="381000"/>
          </a:xfrm>
          <a:prstGeom prst="rect">
            <a:avLst/>
          </a:prstGeom>
          <a:noFill/>
        </p:spPr>
        <p:txBody>
          <a:bodyPr wrap="square" lIns="0" tIns="0" rIns="0" bIns="0" anchor="t">
            <a:noAutofit/>
          </a:bodyPr>
          <a:lstStyle/>
          <a:p>
            <a:pPr algn="l">
              <a:buNone/>
            </a:pPr>
            <a:r>
              <a:rPr lang="fr-FR" sz="3600" b="0">
                <a:solidFill>
                  <a:srgbClr val="1A120D"/>
                </a:solidFill>
                <a:latin typeface="Instrument Serif"/>
              </a:rPr>
              <a:t>Turboconsultant</a:t>
            </a:r>
            <a:r>
              <a:rPr lang="fr-FR" sz="3600" b="0">
                <a:solidFill>
                  <a:srgbClr val="8C6A3F"/>
                </a:solidFill>
                <a:latin typeface="Instrument Serif"/>
              </a:rPr>
              <a:t>.</a:t>
            </a:r>
          </a:p>
        </p:txBody>
      </p:sp>
      <p:sp>
        <p:nvSpPr>
          <p:cNvPr id="11" name="Titre"/>
          <p:cNvSpPr>
            <a:spLocks noGrp="1"/>
          </p:cNvSpPr>
          <p:nvPr>
            <p:ph type="title"/>
          </p:nvPr>
        </p:nvSpPr>
        <p:spPr>
          <a:xfrm>
            <a:off x="609600" y="2997200"/>
            <a:ext cx="10464800" cy="1905000"/>
          </a:xfrm>
          <a:prstGeom prst="rect">
            <a:avLst/>
          </a:prstGeom>
        </p:spPr>
        <p:txBody>
          <a:bodyPr wrap="square" lIns="0" tIns="0" rIns="0" bIns="0" anchor="t">
            <a:noAutofit/>
          </a:bodyPr>
          <a:lstStyle>
            <a:lvl1pPr algn="l">
              <a:buNone/>
              <a:defRPr sz="3400" b="0">
                <a:solidFill>
                  <a:srgbClr val="1A120D"/>
                </a:solidFill>
                <a:latin typeface="Instrument Serif"/>
              </a:defRPr>
            </a:lvl1pPr>
          </a:lstStyle>
          <a:p>
            <a:pPr algn="l">
              <a:buNone/>
            </a:pPr>
            <a:r>
              <a:rPr lang="fr-FR" sz="3400" b="0">
                <a:solidFill>
                  <a:srgbClr val="1A120D"/>
                </a:solidFill>
                <a:latin typeface="Instrument Serif"/>
              </a:rPr>
              <a:t>Titre de la présentation</a:t>
            </a:r>
          </a:p>
        </p:txBody>
      </p:sp>
      <p:sp>
        <p:nvSpPr>
          <p:cNvPr id="12" name="Date"/>
          <p:cNvSpPr>
            <a:spLocks noGrp="1"/>
          </p:cNvSpPr>
          <p:nvPr>
            <p:ph type="body" idx="1"/>
          </p:nvPr>
        </p:nvSpPr>
        <p:spPr>
          <a:xfrm>
            <a:off x="609600" y="2616200"/>
            <a:ext cx="6604000" cy="279400"/>
          </a:xfrm>
          <a:prstGeom prst="rect">
            <a:avLst/>
          </a:prstGeom>
        </p:spPr>
        <p:txBody>
          <a:bodyPr wrap="square" lIns="0" tIns="0" rIns="0" bIns="0" anchor="t">
            <a:noAutofit/>
          </a:bodyPr>
          <a:lstStyle>
            <a:lvl1pPr algn="l">
              <a:buNone/>
              <a:defRPr sz="1100" spc="160">
                <a:solidFill>
                  <a:srgbClr val="8A7865"/>
                </a:solidFill>
                <a:latin typeface="JetBrains Mono"/>
              </a:defRPr>
            </a:lvl1pPr>
          </a:lstStyle>
          <a:p>
            <a:pPr algn="l">
              <a:buNone/>
            </a:pPr>
            <a:r>
              <a:rPr lang="fr-FR" sz="1100" spc="160">
                <a:solidFill>
                  <a:srgbClr val="8A7865"/>
                </a:solidFill>
                <a:latin typeface="JetBrains Mono"/>
              </a:rPr>
              <a:t>3 JUILLET 2026</a:t>
            </a:r>
          </a:p>
        </p:txBody>
      </p:sp>
      <p:sp>
        <p:nvSpPr>
          <p:cNvPr id="13" name="Méta"/>
          <p:cNvSpPr>
            <a:spLocks noGrp="1"/>
          </p:cNvSpPr>
          <p:nvPr>
            <p:ph type="body" idx="2"/>
          </p:nvPr>
        </p:nvSpPr>
        <p:spPr>
          <a:xfrm>
            <a:off x="609600" y="6248400"/>
            <a:ext cx="8128000" cy="431800"/>
          </a:xfrm>
          <a:prstGeom prst="rect">
            <a:avLst/>
          </a:prstGeom>
        </p:spPr>
        <p:txBody>
          <a:bodyPr wrap="square" lIns="0" tIns="0" rIns="0" bIns="0" anchor="t">
            <a:noAutofit/>
          </a:bodyPr>
          <a:lstStyle>
            <a:lvl1pPr algn="l">
              <a:buNone/>
              <a:defRPr sz="1050">
                <a:solidFill>
                  <a:srgbClr val="8A7865"/>
                </a:solidFill>
                <a:latin typeface="JetBrains Mono"/>
              </a:defRPr>
            </a:lvl1pPr>
          </a:lstStyle>
          <a:p>
            <a:pPr algn="l">
              <a:buNone/>
            </a:pPr>
            <a:r>
              <a:rPr lang="fr-FR" sz="1050">
                <a:solidFill>
                  <a:srgbClr val="8A7865"/>
                </a:solidFill>
                <a:latin typeface="JetBrains Mono"/>
              </a:rPr>
              <a:t>Turboconsultant · Auteur · Confidentiel</a:t>
            </a:r>
          </a:p>
        </p:txBody>
      </p:sp>
    </p:spTree>
    <p:extLst>
      <p:ext uri="{BB962C8B-B14F-4D97-AF65-F5344CB8AC3E}">
        <p14:creationId xmlns:p14="http://schemas.microsoft.com/office/powerpoint/2010/main" val="836074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cSld name="Texte">
    <p:spTree>
      <p:nvGrpSpPr>
        <p:cNvPr id="1" name=""/>
        <p:cNvGrpSpPr/>
        <p:nvPr/>
      </p:nvGrpSpPr>
      <p:grpSpPr>
        <a:xfrm>
          <a:off x="0" y="0"/>
          <a:ext cx="0" cy="0"/>
          <a:chOff x="0" y="0"/>
          <a:chExt cx="0" cy="0"/>
        </a:xfrm>
      </p:grpSpPr>
      <p:sp>
        <p:nvSpPr>
          <p:cNvPr id="11" name="Titre"/>
          <p:cNvSpPr>
            <a:spLocks noGrp="1"/>
          </p:cNvSpPr>
          <p:nvPr>
            <p:ph type="title"/>
          </p:nvPr>
        </p:nvSpPr>
        <p:spPr>
          <a:xfrm>
            <a:off x="609600" y="558800"/>
            <a:ext cx="10972800" cy="635000"/>
          </a:xfrm>
          <a:prstGeom prst="rect">
            <a:avLst/>
          </a:prstGeom>
        </p:spPr>
        <p:txBody>
          <a:bodyPr wrap="square" lIns="0" tIns="0" rIns="0" bIns="0" anchor="t">
            <a:noAutofit/>
          </a:bodyPr>
          <a:lstStyle>
            <a:lvl1pPr algn="l">
              <a:buNone/>
              <a:defRPr sz="2800" b="0">
                <a:solidFill>
                  <a:srgbClr val="1A120D"/>
                </a:solidFill>
                <a:latin typeface="Instrument Serif"/>
              </a:defRPr>
            </a:lvl1pPr>
          </a:lstStyle>
          <a:p>
            <a:pPr algn="l">
              <a:buNone/>
            </a:pPr>
            <a:r>
              <a:rPr lang="fr-FR" sz="2800" b="0">
                <a:solidFill>
                  <a:srgbClr val="1A120D"/>
                </a:solidFill>
                <a:latin typeface="Instrument Serif"/>
              </a:rPr>
              <a:t>Titre-action : un finding, pas un sujet</a:t>
            </a:r>
          </a:p>
        </p:txBody>
      </p:sp>
      <p:sp>
        <p:nvSpPr>
          <p:cNvPr id="12" name="Corps"/>
          <p:cNvSpPr>
            <a:spLocks noGrp="1"/>
          </p:cNvSpPr>
          <p:nvPr>
            <p:ph type="body" idx="1"/>
          </p:nvPr>
        </p:nvSpPr>
        <p:spPr>
          <a:xfrm>
            <a:off x="609600" y="1676400"/>
            <a:ext cx="10972800" cy="4191000"/>
          </a:xfrm>
          <a:prstGeom prst="rect">
            <a:avLst/>
          </a:prstGeom>
        </p:spPr>
        <p:txBody>
          <a:bodyPr wrap="square" lIns="0" tIns="0" rIns="0" bIns="0" anchor="t">
            <a:noAutofit/>
          </a:bodyPr>
          <a:lstStyle>
            <a:lvl1pPr algn="l">
              <a:lnSpc>
                <a:spcPct val="130000"/>
              </a:lnSpc>
              <a:buNone/>
              <a:defRPr sz="1500">
                <a:solidFill>
                  <a:srgbClr val="1A120D"/>
                </a:solidFill>
                <a:latin typeface="DM Sans"/>
              </a:defRPr>
            </a:lvl1pPr>
          </a:lstStyle>
          <a:p>
            <a:pPr algn="l">
              <a:lnSpc>
                <a:spcPct val="130000"/>
              </a:lnSpc>
              <a:buNone/>
            </a:pPr>
            <a:r>
              <a:rPr lang="fr-FR" sz="1500" dirty="0">
                <a:solidFill>
                  <a:srgbClr val="1A120D"/>
                </a:solidFill>
                <a:latin typeface="DM Sans"/>
              </a:rPr>
              <a:t>Point clé — développez en une ligne.</a:t>
            </a:r>
          </a:p>
        </p:txBody>
      </p:sp>
      <p:sp>
        <p:nvSpPr>
          <p:cNvPr id="13" name="Pied"/>
          <p:cNvSpPr txBox="1"/>
          <p:nvPr/>
        </p:nvSpPr>
        <p:spPr>
          <a:xfrm>
            <a:off x="609600" y="6400800"/>
            <a:ext cx="8128000" cy="228600"/>
          </a:xfrm>
          <a:prstGeom prst="rect">
            <a:avLst/>
          </a:prstGeom>
          <a:noFill/>
        </p:spPr>
        <p:txBody>
          <a:bodyPr wrap="square" lIns="0" tIns="0" rIns="0" bIns="0" anchor="t">
            <a:noAutofit/>
          </a:bodyPr>
          <a:lstStyle/>
          <a:p>
            <a:pPr algn="l">
              <a:buNone/>
            </a:pPr>
            <a:r>
              <a:rPr lang="fr-FR" sz="900" spc="160">
                <a:solidFill>
                  <a:srgbClr val="8A7865"/>
                </a:solidFill>
                <a:latin typeface="JetBrains Mono"/>
              </a:rPr>
              <a:t>TURBOCONSULTANT · turboconsultant.com</a:t>
            </a:r>
          </a:p>
        </p:txBody>
      </p:sp>
      <p:sp>
        <p:nvSpPr>
          <p:cNvPr id="2" name="Filet">
            <a:extLst>
              <a:ext uri="{FF2B5EF4-FFF2-40B4-BE49-F238E27FC236}">
                <a16:creationId xmlns:a16="http://schemas.microsoft.com/office/drawing/2014/main" id="{731CF112-E7FC-5BA0-7B61-5388C6C40EAD}"/>
              </a:ext>
            </a:extLst>
          </p:cNvPr>
          <p:cNvSpPr/>
          <p:nvPr userDrawn="1"/>
        </p:nvSpPr>
        <p:spPr>
          <a:xfrm>
            <a:off x="609600" y="1277731"/>
            <a:ext cx="558800" cy="25400"/>
          </a:xfrm>
          <a:prstGeom prst="rect">
            <a:avLst/>
          </a:prstGeom>
          <a:solidFill>
            <a:srgbClr val="8C6A3F"/>
          </a:solidFill>
          <a:ln>
            <a:noFill/>
          </a:ln>
        </p:spPr>
        <p:txBody>
          <a:bodyPr/>
          <a:lstStyle/>
          <a:p>
            <a:endParaRPr/>
          </a:p>
        </p:txBody>
      </p:sp>
    </p:spTree>
    <p:extLst>
      <p:ext uri="{BB962C8B-B14F-4D97-AF65-F5344CB8AC3E}">
        <p14:creationId xmlns:p14="http://schemas.microsoft.com/office/powerpoint/2010/main" val="3870203717"/>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4EBE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F60D5BE-B99D-2D7F-0D51-EB0B642198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FR"/>
          </a:p>
        </p:txBody>
      </p:sp>
      <p:sp>
        <p:nvSpPr>
          <p:cNvPr id="3" name="Text Placeholder 2">
            <a:extLst>
              <a:ext uri="{FF2B5EF4-FFF2-40B4-BE49-F238E27FC236}">
                <a16:creationId xmlns:a16="http://schemas.microsoft.com/office/drawing/2014/main" id="{9EBC7970-B565-E294-22C5-A3D0EE23EF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Tree>
    <p:extLst>
      <p:ext uri="{BB962C8B-B14F-4D97-AF65-F5344CB8AC3E}">
        <p14:creationId xmlns:p14="http://schemas.microsoft.com/office/powerpoint/2010/main" val="131890678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Lst>
  <p:hf sldNum="0" hdr="0" ftr="0" dt="0"/>
  <p:txStyles>
    <p:titleStyle>
      <a:lvl1pPr algn="l" defTabSz="914400" rtl="0" eaLnBrk="1" latinLnBrk="0" hangingPunct="1">
        <a:lnSpc>
          <a:spcPct val="90000"/>
        </a:lnSpc>
        <a:spcBef>
          <a:spcPct val="0"/>
        </a:spcBef>
        <a:buNone/>
        <a:defRPr sz="4000" b="0" kern="1200">
          <a:solidFill>
            <a:srgbClr val="1A120D"/>
          </a:solidFill>
          <a:latin typeface="Instrument Serif"/>
          <a:ea typeface="+mj-ea"/>
          <a:cs typeface="+mj-cs"/>
        </a:defRPr>
      </a:lvl1pPr>
    </p:titleStyle>
    <p:bodyStyle>
      <a:lvl1pPr marL="0" indent="0" algn="l" defTabSz="914400" rtl="0" eaLnBrk="1" latinLnBrk="0" hangingPunct="1">
        <a:lnSpc>
          <a:spcPct val="130000"/>
        </a:lnSpc>
        <a:spcBef>
          <a:spcPts val="1000"/>
        </a:spcBef>
        <a:buNone/>
        <a:defRPr sz="1500" kern="1200">
          <a:solidFill>
            <a:srgbClr val="1A120D"/>
          </a:solidFill>
          <a:latin typeface="DM Sans"/>
          <a:ea typeface="+mn-ea"/>
          <a:cs typeface="+mn-cs"/>
        </a:defRPr>
      </a:lvl1pPr>
      <a:lvl2pPr marL="228600" indent="0" algn="l" defTabSz="914400" rtl="0" eaLnBrk="1" latinLnBrk="0" hangingPunct="1">
        <a:lnSpc>
          <a:spcPct val="130000"/>
        </a:lnSpc>
        <a:spcBef>
          <a:spcPts val="500"/>
        </a:spcBef>
        <a:buNone/>
        <a:defRPr sz="2400" kern="1200">
          <a:solidFill>
            <a:srgbClr val="1A120D"/>
          </a:solidFill>
          <a:latin typeface="DM Sans"/>
          <a:ea typeface="+mn-ea"/>
          <a:cs typeface="+mn-cs"/>
        </a:defRPr>
      </a:lvl2pPr>
      <a:lvl3pPr marL="457200" indent="0" algn="l" defTabSz="914400" rtl="0" eaLnBrk="1" latinLnBrk="0" hangingPunct="1">
        <a:lnSpc>
          <a:spcPct val="130000"/>
        </a:lnSpc>
        <a:spcBef>
          <a:spcPts val="500"/>
        </a:spcBef>
        <a:buNone/>
        <a:defRPr sz="2000" kern="1200">
          <a:solidFill>
            <a:srgbClr val="1A120D"/>
          </a:solidFill>
          <a:latin typeface="DM Sans"/>
          <a:ea typeface="+mn-ea"/>
          <a:cs typeface="+mn-cs"/>
        </a:defRPr>
      </a:lvl3pPr>
      <a:lvl4pPr marL="685800" indent="0" algn="l" defTabSz="914400" rtl="0" eaLnBrk="1" latinLnBrk="0" hangingPunct="1">
        <a:lnSpc>
          <a:spcPct val="130000"/>
        </a:lnSpc>
        <a:spcBef>
          <a:spcPts val="500"/>
        </a:spcBef>
        <a:buNone/>
        <a:defRPr sz="1800" kern="1200">
          <a:solidFill>
            <a:srgbClr val="1A120D"/>
          </a:solidFill>
          <a:latin typeface="DM Sans"/>
          <a:ea typeface="+mn-ea"/>
          <a:cs typeface="+mn-cs"/>
        </a:defRPr>
      </a:lvl4pPr>
      <a:lvl5pPr marL="914400" indent="0" algn="l" defTabSz="914400" rtl="0" eaLnBrk="1" latinLnBrk="0" hangingPunct="1">
        <a:lnSpc>
          <a:spcPct val="130000"/>
        </a:lnSpc>
        <a:spcBef>
          <a:spcPts val="500"/>
        </a:spcBef>
        <a:buNone/>
        <a:defRPr sz="1800" kern="1200">
          <a:solidFill>
            <a:srgbClr val="1A120D"/>
          </a:solidFill>
          <a:latin typeface="DM Sans"/>
          <a:ea typeface="+mn-ea"/>
          <a:cs typeface="+mn-cs"/>
        </a:defRPr>
      </a:lvl5pPr>
      <a:lvl6pPr marL="1143000" indent="0" algn="l" defTabSz="914400" rtl="0" eaLnBrk="1" latinLnBrk="0" hangingPunct="1">
        <a:lnSpc>
          <a:spcPct val="130000"/>
        </a:lnSpc>
        <a:spcBef>
          <a:spcPts val="500"/>
        </a:spcBef>
        <a:buNone/>
        <a:defRPr sz="1800" kern="1200">
          <a:solidFill>
            <a:srgbClr val="1A120D"/>
          </a:solidFill>
          <a:latin typeface="DM Sans"/>
          <a:ea typeface="+mn-ea"/>
          <a:cs typeface="+mn-cs"/>
        </a:defRPr>
      </a:lvl6pPr>
      <a:lvl7pPr marL="1371600" indent="0" algn="l" defTabSz="914400" rtl="0" eaLnBrk="1" latinLnBrk="0" hangingPunct="1">
        <a:lnSpc>
          <a:spcPct val="130000"/>
        </a:lnSpc>
        <a:spcBef>
          <a:spcPts val="500"/>
        </a:spcBef>
        <a:buNone/>
        <a:defRPr sz="1800" kern="1200">
          <a:solidFill>
            <a:srgbClr val="1A120D"/>
          </a:solidFill>
          <a:latin typeface="DM Sans"/>
          <a:ea typeface="+mn-ea"/>
          <a:cs typeface="+mn-cs"/>
        </a:defRPr>
      </a:lvl7pPr>
      <a:lvl8pPr marL="1600200" indent="0" algn="l" defTabSz="914400" rtl="0" eaLnBrk="1" latinLnBrk="0" hangingPunct="1">
        <a:lnSpc>
          <a:spcPct val="130000"/>
        </a:lnSpc>
        <a:spcBef>
          <a:spcPts val="500"/>
        </a:spcBef>
        <a:buNone/>
        <a:defRPr sz="1800" kern="1200">
          <a:solidFill>
            <a:srgbClr val="1A120D"/>
          </a:solidFill>
          <a:latin typeface="DM Sans"/>
          <a:ea typeface="+mn-ea"/>
          <a:cs typeface="+mn-cs"/>
        </a:defRPr>
      </a:lvl8pPr>
      <a:lvl9pPr marL="1828800" indent="0" algn="l" defTabSz="914400" rtl="0" eaLnBrk="1" latinLnBrk="0" hangingPunct="1">
        <a:lnSpc>
          <a:spcPct val="130000"/>
        </a:lnSpc>
        <a:spcBef>
          <a:spcPts val="500"/>
        </a:spcBef>
        <a:buNone/>
        <a:defRPr sz="1800" kern="1200">
          <a:solidFill>
            <a:srgbClr val="1A120D"/>
          </a:solidFill>
          <a:latin typeface="DM Sans"/>
          <a:ea typeface="+mn-ea"/>
          <a:cs typeface="+mn-cs"/>
        </a:defRPr>
      </a:lvl9pPr>
    </p:bodyStyle>
    <p:otherStyle>
      <a:defPPr>
        <a:defRPr lang="en-FR"/>
      </a:defPPr>
      <a:lvl1pPr marL="0" algn="l" defTabSz="914400" rtl="0" eaLnBrk="1" latinLnBrk="0" hangingPunct="1">
        <a:defRPr sz="1800" kern="1200">
          <a:solidFill>
            <a:schemeClr val="tx1"/>
          </a:solidFill>
          <a:latin typeface="DM Sans"/>
          <a:ea typeface="+mn-ea"/>
          <a:cs typeface="+mn-cs"/>
        </a:defRPr>
      </a:lvl1pPr>
      <a:lvl2pPr marL="457200" algn="l" defTabSz="914400" rtl="0" eaLnBrk="1" latinLnBrk="0" hangingPunct="1">
        <a:defRPr sz="1800" kern="1200">
          <a:solidFill>
            <a:schemeClr val="tx1"/>
          </a:solidFill>
          <a:latin typeface="DM Sans"/>
          <a:ea typeface="+mn-ea"/>
          <a:cs typeface="+mn-cs"/>
        </a:defRPr>
      </a:lvl2pPr>
      <a:lvl3pPr marL="914400" algn="l" defTabSz="914400" rtl="0" eaLnBrk="1" latinLnBrk="0" hangingPunct="1">
        <a:defRPr sz="1800" kern="1200">
          <a:solidFill>
            <a:schemeClr val="tx1"/>
          </a:solidFill>
          <a:latin typeface="DM Sans"/>
          <a:ea typeface="+mn-ea"/>
          <a:cs typeface="+mn-cs"/>
        </a:defRPr>
      </a:lvl3pPr>
      <a:lvl4pPr marL="1371600" algn="l" defTabSz="914400" rtl="0" eaLnBrk="1" latinLnBrk="0" hangingPunct="1">
        <a:defRPr sz="1800" kern="1200">
          <a:solidFill>
            <a:schemeClr val="tx1"/>
          </a:solidFill>
          <a:latin typeface="DM Sans"/>
          <a:ea typeface="+mn-ea"/>
          <a:cs typeface="+mn-cs"/>
        </a:defRPr>
      </a:lvl4pPr>
      <a:lvl5pPr marL="1828800" algn="l" defTabSz="914400" rtl="0" eaLnBrk="1" latinLnBrk="0" hangingPunct="1">
        <a:defRPr sz="1800" kern="1200">
          <a:solidFill>
            <a:schemeClr val="tx1"/>
          </a:solidFill>
          <a:latin typeface="DM Sans"/>
          <a:ea typeface="+mn-ea"/>
          <a:cs typeface="+mn-cs"/>
        </a:defRPr>
      </a:lvl5pPr>
      <a:lvl6pPr marL="2286000" algn="l" defTabSz="914400" rtl="0" eaLnBrk="1" latinLnBrk="0" hangingPunct="1">
        <a:defRPr sz="1800" kern="1200">
          <a:solidFill>
            <a:schemeClr val="tx1"/>
          </a:solidFill>
          <a:latin typeface="DM Sans"/>
          <a:ea typeface="+mn-ea"/>
          <a:cs typeface="+mn-cs"/>
        </a:defRPr>
      </a:lvl6pPr>
      <a:lvl7pPr marL="2743200" algn="l" defTabSz="914400" rtl="0" eaLnBrk="1" latinLnBrk="0" hangingPunct="1">
        <a:defRPr sz="1800" kern="1200">
          <a:solidFill>
            <a:schemeClr val="tx1"/>
          </a:solidFill>
          <a:latin typeface="DM Sans"/>
          <a:ea typeface="+mn-ea"/>
          <a:cs typeface="+mn-cs"/>
        </a:defRPr>
      </a:lvl7pPr>
      <a:lvl8pPr marL="3200400" algn="l" defTabSz="914400" rtl="0" eaLnBrk="1" latinLnBrk="0" hangingPunct="1">
        <a:defRPr sz="1800" kern="1200">
          <a:solidFill>
            <a:schemeClr val="tx1"/>
          </a:solidFill>
          <a:latin typeface="DM Sans"/>
          <a:ea typeface="+mn-ea"/>
          <a:cs typeface="+mn-cs"/>
        </a:defRPr>
      </a:lvl8pPr>
      <a:lvl9pPr marL="3657600" algn="l" defTabSz="914400" rtl="0" eaLnBrk="1" latinLnBrk="0" hangingPunct="1">
        <a:defRPr sz="1800" kern="1200">
          <a:solidFill>
            <a:schemeClr val="tx1"/>
          </a:solidFill>
          <a:latin typeface="DM Sans"/>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TC[T2|neutral]"/>
          <p:cNvSpPr>
            <a:spLocks noGrp="1"/>
          </p:cNvSpPr>
          <p:nvPr>
            <p:ph type="title"/>
          </p:nvPr>
        </p:nvSpPr>
        <p:spPr/>
        <p:txBody>
          <a:bodyPr/>
          <a:lstStyle/>
          <a:p>
            <a:pPr algn="l">
              <a:buNone/>
            </a:pPr>
            <a:r>
              <a:t>Market attractiveness and sizing</a:t>
            </a:r>
          </a:p>
        </p:txBody>
      </p:sp>
      <p:sp>
        <p:nvSpPr>
          <p:cNvPr id="3" name="Text Placeholder 2::TC[T4|neutral]"/>
          <p:cNvSpPr>
            <a:spLocks noGrp="1"/>
          </p:cNvSpPr>
          <p:nvPr>
            <p:ph type="body" idx="1"/>
          </p:nvPr>
        </p:nvSpPr>
        <p:spPr/>
        <p:txBody>
          <a:bodyPr/>
          <a:lstStyle/>
          <a:p>
            <a:pPr>
              <a:buNone/>
            </a:pPr>
            <a:r>
              <a:t>27 July 2026</a:t>
            </a:r>
          </a:p>
        </p:txBody>
      </p:sp>
      <p:sp>
        <p:nvSpPr>
          <p:cNvPr id="4" name="Text Placeholder 3::TC[T4|neutral]"/>
          <p:cNvSpPr>
            <a:spLocks noGrp="1"/>
          </p:cNvSpPr>
          <p:nvPr>
            <p:ph type="body" idx="2"/>
          </p:nvPr>
        </p:nvSpPr>
        <p:spPr/>
        <p:txBody>
          <a:bodyPr/>
          <a:lstStyle/>
          <a:p>
            <a:pPr>
              <a:buNone/>
            </a:pPr>
            <a:r>
              <a:t>Project Paws · Kestrel Ridge Partners · KRP-DD-2026-014 · public data only · draft for consultant review</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name="TCZONE[0.670,1.750,11.993,4.35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The target bills about $2.9m per clinic against benchmarks of $1.6m and $1.2m — </a:t>
            </a:r>
            <a:r>
              <a:rPr sz="2200" b="0" i="1">
                <a:solidFill>
                  <a:srgbClr val="8C6A3F"/>
                </a:solidFill>
                <a:latin typeface="Instrument Serif"/>
              </a:rPr>
              <a:t>a gap of 1.8x to 2.4x</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WP1 — MARKET</a:t>
            </a:r>
          </a:p>
        </p:txBody>
      </p:sp>
      <p:sp>
        <p:nvSpPr>
          <p:cNvPr id="4" name="Rectangle 3::TC[T5|furniture]"/>
          <p:cNvSpPr/>
          <p:nvPr/>
        </p:nvSpPr>
        <p:spPr>
          <a:xfrm>
            <a:off x="612648" y="1600200"/>
            <a:ext cx="3545840" cy="1906524"/>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TC[T5|furniture]"/>
          <p:cNvSpPr/>
          <p:nvPr/>
        </p:nvSpPr>
        <p:spPr>
          <a:xfrm>
            <a:off x="612648" y="1600200"/>
            <a:ext cx="3545840" cy="45720"/>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TC[T3|neutral]"/>
          <p:cNvSpPr txBox="1"/>
          <p:nvPr/>
        </p:nvSpPr>
        <p:spPr>
          <a:xfrm>
            <a:off x="749808" y="1728216"/>
            <a:ext cx="3271520" cy="310896"/>
          </a:xfrm>
          <a:prstGeom prst="rect">
            <a:avLst/>
          </a:prstGeom>
          <a:noFill/>
        </p:spPr>
        <p:txBody>
          <a:bodyPr wrap="square" anchor="t" lIns="25400" rIns="25400" tIns="12700" bIns="12700">
            <a:noAutofit/>
          </a:bodyPr>
          <a:lstStyle/>
          <a:p>
            <a:pPr algn="l">
              <a:buNone/>
            </a:pPr>
            <a:r>
              <a:rPr sz="1100" b="1">
                <a:solidFill>
                  <a:srgbClr val="221E19"/>
                </a:solidFill>
                <a:latin typeface="DM Sans"/>
              </a:rPr>
              <a:t>Benign — larger clinics</a:t>
            </a:r>
          </a:p>
        </p:txBody>
      </p:sp>
      <p:sp>
        <p:nvSpPr>
          <p:cNvPr id="7" name="TextBox 6::TC[T4|neutral]"/>
          <p:cNvSpPr txBox="1"/>
          <p:nvPr/>
        </p:nvSpPr>
        <p:spPr>
          <a:xfrm>
            <a:off x="749808" y="2075688"/>
            <a:ext cx="3271520" cy="1339596"/>
          </a:xfrm>
          <a:prstGeom prst="rect">
            <a:avLst/>
          </a:prstGeom>
          <a:noFill/>
        </p:spPr>
        <p:txBody>
          <a:bodyPr wrap="square" anchor="t" lIns="25400" rIns="25400" tIns="12700" bIns="12700">
            <a:noAutofit/>
          </a:bodyPr>
          <a:lstStyle/>
          <a:p>
            <a:pPr algn="l">
              <a:buNone/>
            </a:pPr>
            <a:r>
              <a:rPr sz="1100" b="0">
                <a:solidFill>
                  <a:srgbClr val="221E19"/>
                </a:solidFill>
                <a:latin typeface="DM Sans"/>
              </a:rPr>
              <a:t>The sites may simply be bigger than the average US practice, with more exam rooms and more veterinarians per location.</a:t>
            </a:r>
          </a:p>
        </p:txBody>
      </p:sp>
      <p:sp>
        <p:nvSpPr>
          <p:cNvPr id="8" name="Rectangle 7::TC[T5|furniture]"/>
          <p:cNvSpPr/>
          <p:nvPr/>
        </p:nvSpPr>
        <p:spPr>
          <a:xfrm>
            <a:off x="4323080" y="1600200"/>
            <a:ext cx="3545840" cy="1906524"/>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TC[T5|furniture]"/>
          <p:cNvSpPr/>
          <p:nvPr/>
        </p:nvSpPr>
        <p:spPr>
          <a:xfrm>
            <a:off x="4323080" y="1600200"/>
            <a:ext cx="3545840" cy="45720"/>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TC[T3|neutral]"/>
          <p:cNvSpPr txBox="1"/>
          <p:nvPr/>
        </p:nvSpPr>
        <p:spPr>
          <a:xfrm>
            <a:off x="4460240" y="1728216"/>
            <a:ext cx="3271520" cy="310896"/>
          </a:xfrm>
          <a:prstGeom prst="rect">
            <a:avLst/>
          </a:prstGeom>
          <a:noFill/>
        </p:spPr>
        <p:txBody>
          <a:bodyPr wrap="square" anchor="t" lIns="25400" rIns="25400" tIns="12700" bIns="12700">
            <a:noAutofit/>
          </a:bodyPr>
          <a:lstStyle/>
          <a:p>
            <a:pPr algn="l">
              <a:buNone/>
            </a:pPr>
            <a:r>
              <a:rPr sz="1100" b="1">
                <a:solidFill>
                  <a:srgbClr val="221E19"/>
                </a:solidFill>
                <a:latin typeface="DM Sans"/>
              </a:rPr>
              <a:t>Benign — specialty and ER lines</a:t>
            </a:r>
          </a:p>
        </p:txBody>
      </p:sp>
      <p:sp>
        <p:nvSpPr>
          <p:cNvPr id="11" name="TextBox 10::TC[T4|neutral]"/>
          <p:cNvSpPr txBox="1"/>
          <p:nvPr/>
        </p:nvSpPr>
        <p:spPr>
          <a:xfrm>
            <a:off x="4460240" y="2075688"/>
            <a:ext cx="3271520" cy="1339596"/>
          </a:xfrm>
          <a:prstGeom prst="rect">
            <a:avLst/>
          </a:prstGeom>
          <a:noFill/>
        </p:spPr>
        <p:txBody>
          <a:bodyPr wrap="square" anchor="t" lIns="25400" rIns="25400" tIns="12700" bIns="12700">
            <a:noAutofit/>
          </a:bodyPr>
          <a:lstStyle/>
          <a:p>
            <a:pPr algn="l">
              <a:buNone/>
            </a:pPr>
            <a:r>
              <a:rPr sz="1100" b="0">
                <a:solidFill>
                  <a:srgbClr val="221E19"/>
                </a:solidFill>
                <a:latin typeface="DM Sans"/>
              </a:rPr>
              <a:t>Specialty and emergency carry different economics and are roughly 75% corporate-owned. Their share of the $120m is not disclosed.</a:t>
            </a:r>
          </a:p>
        </p:txBody>
      </p:sp>
      <p:sp>
        <p:nvSpPr>
          <p:cNvPr id="12" name="Rectangle 11::TC[T5|furniture]"/>
          <p:cNvSpPr/>
          <p:nvPr/>
        </p:nvSpPr>
        <p:spPr>
          <a:xfrm>
            <a:off x="8033512" y="1600200"/>
            <a:ext cx="3545840" cy="1906524"/>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TC[T5|furniture]"/>
          <p:cNvSpPr/>
          <p:nvPr/>
        </p:nvSpPr>
        <p:spPr>
          <a:xfrm>
            <a:off x="8033512" y="1600200"/>
            <a:ext cx="3545840" cy="45720"/>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TC[T3|neutral]"/>
          <p:cNvSpPr txBox="1"/>
          <p:nvPr/>
        </p:nvSpPr>
        <p:spPr>
          <a:xfrm>
            <a:off x="8170672" y="1728216"/>
            <a:ext cx="3271520" cy="310896"/>
          </a:xfrm>
          <a:prstGeom prst="rect">
            <a:avLst/>
          </a:prstGeom>
          <a:noFill/>
        </p:spPr>
        <p:txBody>
          <a:bodyPr wrap="square" anchor="t" lIns="25400" rIns="25400" tIns="12700" bIns="12700">
            <a:noAutofit/>
          </a:bodyPr>
          <a:lstStyle/>
          <a:p>
            <a:pPr algn="l">
              <a:buNone/>
            </a:pPr>
            <a:r>
              <a:rPr sz="1100" b="1">
                <a:solidFill>
                  <a:srgbClr val="221E19"/>
                </a:solidFill>
                <a:latin typeface="DM Sans"/>
              </a:rPr>
              <a:t>Benign — the benchmark's own perimeter</a:t>
            </a:r>
          </a:p>
        </p:txBody>
      </p:sp>
      <p:sp>
        <p:nvSpPr>
          <p:cNvPr id="15" name="TextBox 14::TC[T4|neutral]"/>
          <p:cNvSpPr txBox="1"/>
          <p:nvPr/>
        </p:nvSpPr>
        <p:spPr>
          <a:xfrm>
            <a:off x="8170672" y="2075688"/>
            <a:ext cx="3271520" cy="1339596"/>
          </a:xfrm>
          <a:prstGeom prst="rect">
            <a:avLst/>
          </a:prstGeom>
          <a:noFill/>
        </p:spPr>
        <p:txBody>
          <a:bodyPr wrap="square" anchor="t" lIns="25400" rIns="25400" tIns="12700" bIns="12700">
            <a:noAutofit/>
          </a:bodyPr>
          <a:lstStyle/>
          <a:p>
            <a:pPr algn="l">
              <a:buNone/>
            </a:pPr>
            <a:r>
              <a:rPr sz="1100" b="0">
                <a:solidFill>
                  <a:srgbClr val="221E19"/>
                </a:solidFill>
                <a:latin typeface="DM Sans"/>
              </a:rPr>
              <a:t>Whether the AVMA $1.5m covers companion-animal GP only, or all practice types including equine and single-vet, is not stated in the source.</a:t>
            </a:r>
          </a:p>
        </p:txBody>
      </p:sp>
      <p:sp>
        <p:nvSpPr>
          <p:cNvPr id="16" name="Rectangle 15::TC[T5|furniture]"/>
          <p:cNvSpPr/>
          <p:nvPr/>
        </p:nvSpPr>
        <p:spPr>
          <a:xfrm>
            <a:off x="612648" y="3671316"/>
            <a:ext cx="3545840" cy="1906524"/>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TC[T5|furniture]"/>
          <p:cNvSpPr/>
          <p:nvPr/>
        </p:nvSpPr>
        <p:spPr>
          <a:xfrm>
            <a:off x="612648" y="3671316"/>
            <a:ext cx="3545840" cy="45720"/>
          </a:xfrm>
          <a:prstGeom prst="rect">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TC[T3|narrative_accent#g1]"/>
          <p:cNvSpPr txBox="1"/>
          <p:nvPr/>
        </p:nvSpPr>
        <p:spPr>
          <a:xfrm>
            <a:off x="749808" y="3799332"/>
            <a:ext cx="3271520" cy="310896"/>
          </a:xfrm>
          <a:prstGeom prst="rect">
            <a:avLst/>
          </a:prstGeom>
          <a:noFill/>
        </p:spPr>
        <p:txBody>
          <a:bodyPr wrap="square" anchor="t" lIns="25400" rIns="25400" tIns="12700" bIns="12700">
            <a:noAutofit/>
          </a:bodyPr>
          <a:lstStyle/>
          <a:p>
            <a:pPr algn="l">
              <a:buNone/>
            </a:pPr>
            <a:r>
              <a:rPr sz="1100" b="1">
                <a:solidFill>
                  <a:srgbClr val="FFFFFF"/>
                </a:solidFill>
                <a:latin typeface="DM Sans"/>
              </a:rPr>
              <a:t>Unfavourable — same-store perimeter</a:t>
            </a:r>
          </a:p>
        </p:txBody>
      </p:sp>
      <p:sp>
        <p:nvSpPr>
          <p:cNvPr id="19" name="TextBox 18::TC[T4|narrative_accent#g1]"/>
          <p:cNvSpPr txBox="1"/>
          <p:nvPr/>
        </p:nvSpPr>
        <p:spPr>
          <a:xfrm>
            <a:off x="749808" y="4146804"/>
            <a:ext cx="3271520" cy="1339596"/>
          </a:xfrm>
          <a:prstGeom prst="rect">
            <a:avLst/>
          </a:prstGeom>
          <a:noFill/>
        </p:spPr>
        <p:txBody>
          <a:bodyPr wrap="square" anchor="t" lIns="25400" rIns="25400" tIns="12700" bIns="12700">
            <a:noAutofit/>
          </a:bodyPr>
          <a:lstStyle/>
          <a:p>
            <a:pPr algn="l">
              <a:buNone/>
            </a:pPr>
            <a:r>
              <a:rPr sz="1100" b="0">
                <a:solidFill>
                  <a:srgbClr val="FFFFFF"/>
                </a:solidFill>
                <a:latin typeface="DM Sans"/>
              </a:rPr>
              <a:t>The base may include acquired-practice revenue not yet inside a comparable same-store definition. That would flatter organic growth.</a:t>
            </a:r>
          </a:p>
        </p:txBody>
      </p:sp>
      <p:sp>
        <p:nvSpPr>
          <p:cNvPr id="20" name="Rectangle 19::TC[T5|furniture]"/>
          <p:cNvSpPr/>
          <p:nvPr/>
        </p:nvSpPr>
        <p:spPr>
          <a:xfrm>
            <a:off x="4323080" y="3671316"/>
            <a:ext cx="3545840" cy="1906524"/>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TC[T5|furniture]"/>
          <p:cNvSpPr/>
          <p:nvPr/>
        </p:nvSpPr>
        <p:spPr>
          <a:xfrm>
            <a:off x="4323080" y="3671316"/>
            <a:ext cx="3545840" cy="45720"/>
          </a:xfrm>
          <a:prstGeom prst="rect">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TC[T3|narrative_accent#g1]"/>
          <p:cNvSpPr txBox="1"/>
          <p:nvPr/>
        </p:nvSpPr>
        <p:spPr>
          <a:xfrm>
            <a:off x="4460240" y="3799332"/>
            <a:ext cx="3271520" cy="310896"/>
          </a:xfrm>
          <a:prstGeom prst="rect">
            <a:avLst/>
          </a:prstGeom>
          <a:noFill/>
        </p:spPr>
        <p:txBody>
          <a:bodyPr wrap="square" anchor="t" lIns="25400" rIns="25400" tIns="12700" bIns="12700">
            <a:noAutofit/>
          </a:bodyPr>
          <a:lstStyle/>
          <a:p>
            <a:pPr algn="l">
              <a:buNone/>
            </a:pPr>
            <a:r>
              <a:rPr sz="1100" b="1">
                <a:solidFill>
                  <a:srgbClr val="FFFFFF"/>
                </a:solidFill>
                <a:latin typeface="DM Sans"/>
              </a:rPr>
              <a:t>Unfavourable — price positioning</a:t>
            </a:r>
          </a:p>
        </p:txBody>
      </p:sp>
      <p:sp>
        <p:nvSpPr>
          <p:cNvPr id="23" name="TextBox 22::TC[T4|narrative_accent#g1]"/>
          <p:cNvSpPr txBox="1"/>
          <p:nvPr/>
        </p:nvSpPr>
        <p:spPr>
          <a:xfrm>
            <a:off x="4460240" y="4146804"/>
            <a:ext cx="3271520" cy="1339596"/>
          </a:xfrm>
          <a:prstGeom prst="rect">
            <a:avLst/>
          </a:prstGeom>
          <a:noFill/>
        </p:spPr>
        <p:txBody>
          <a:bodyPr wrap="square" anchor="t" lIns="25400" rIns="25400" tIns="12700" bIns="12700">
            <a:noAutofit/>
          </a:bodyPr>
          <a:lstStyle/>
          <a:p>
            <a:pPr algn="l">
              <a:buNone/>
            </a:pPr>
            <a:r>
              <a:rPr sz="1100" b="0">
                <a:solidFill>
                  <a:srgbClr val="FFFFFF"/>
                </a:solidFill>
                <a:latin typeface="DM Sans"/>
              </a:rPr>
              <a:t>Pricing materially above market would explain the gap, and would itself be the source of the volume risk this work package identifies.</a:t>
            </a:r>
          </a:p>
        </p:txBody>
      </p:sp>
      <p:sp>
        <p:nvSpPr>
          <p:cNvPr id="24" name="Rectangle 23::TC[T5|furniture]"/>
          <p:cNvSpPr/>
          <p:nvPr/>
        </p:nvSpPr>
        <p:spPr>
          <a:xfrm>
            <a:off x="8033512" y="3671316"/>
            <a:ext cx="3545840" cy="1906524"/>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TC[T5|furniture]"/>
          <p:cNvSpPr/>
          <p:nvPr/>
        </p:nvSpPr>
        <p:spPr>
          <a:xfrm>
            <a:off x="8033512" y="3671316"/>
            <a:ext cx="3545840" cy="45720"/>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TC[T3|neutral]"/>
          <p:cNvSpPr txBox="1"/>
          <p:nvPr/>
        </p:nvSpPr>
        <p:spPr>
          <a:xfrm>
            <a:off x="8170672" y="3799332"/>
            <a:ext cx="3271520" cy="310896"/>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settles it — item P1-e</a:t>
            </a:r>
          </a:p>
        </p:txBody>
      </p:sp>
      <p:sp>
        <p:nvSpPr>
          <p:cNvPr id="27" name="TextBox 26::TC[T4|neutral]"/>
          <p:cNvSpPr txBox="1"/>
          <p:nvPr/>
        </p:nvSpPr>
        <p:spPr>
          <a:xfrm>
            <a:off x="8170672" y="4146804"/>
            <a:ext cx="3271520" cy="1339596"/>
          </a:xfrm>
          <a:prstGeom prst="rect">
            <a:avLst/>
          </a:prstGeom>
          <a:noFill/>
        </p:spPr>
        <p:txBody>
          <a:bodyPr wrap="square" anchor="t" lIns="25400" rIns="25400" tIns="12700" bIns="12700">
            <a:noAutofit/>
          </a:bodyPr>
          <a:lstStyle/>
          <a:p>
            <a:pPr algn="l">
              <a:buNone/>
            </a:pPr>
            <a:r>
              <a:rPr sz="1100" b="0">
                <a:solidFill>
                  <a:srgbClr val="221E19"/>
                </a:solidFill>
                <a:latin typeface="DM Sans"/>
              </a:rPr>
              <a:t>A reconciliation of the $120m by service, by line and by site. Against the aged AVMA benchmark of $1.6m the gap is 1.8x; against the $1.2m the TAM itself is built from, 2.4x.</a:t>
            </a:r>
          </a:p>
        </p:txBody>
      </p:sp>
      <p:sp>
        <p:nvSpPr>
          <p:cNvPr id="28" name="Rectangle 27::TC[T5|furniture]"/>
          <p:cNvSpPr/>
          <p:nvPr/>
        </p:nvSpPr>
        <p:spPr>
          <a:xfrm>
            <a:off x="612648" y="5724144"/>
            <a:ext cx="45720" cy="26517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TC[T3|neutral]"/>
          <p:cNvSpPr txBox="1"/>
          <p:nvPr/>
        </p:nvSpPr>
        <p:spPr>
          <a:xfrm>
            <a:off x="768096" y="5724144"/>
            <a:ext cx="10810951" cy="265176"/>
          </a:xfrm>
          <a:prstGeom prst="rect">
            <a:avLst/>
          </a:prstGeom>
          <a:noFill/>
        </p:spPr>
        <p:txBody>
          <a:bodyPr wrap="square" anchor="b" lIns="25400" rIns="25400" tIns="12700" bIns="12700">
            <a:noAutofit/>
          </a:bodyPr>
          <a:lstStyle/>
          <a:p>
            <a:pPr algn="l">
              <a:buNone/>
            </a:pPr>
            <a:r>
              <a:rPr sz="1300" b="1">
                <a:solidFill>
                  <a:srgbClr val="221E19"/>
                </a:solidFill>
                <a:latin typeface="DM Sans"/>
              </a:rPr>
              <a:t>→  On the benchmark the TAM itself is built from, the gap is 2.4x — the harsher number</a:t>
            </a:r>
          </a:p>
        </p:txBody>
      </p:sp>
      <p:sp>
        <p:nvSpPr>
          <p:cNvPr id="30" name="TextBox 29::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mandate KRP-DD-2026-014 ('approximately $120M'); AVMA average practice gross revenue 2024, perimeter not established. Item P1-e.</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Placeholder 1::TC[T4|neutral]"/>
          <p:cNvSpPr>
            <a:spLocks noGrp="1"/>
          </p:cNvSpPr>
          <p:nvPr>
            <p:ph type="body" idx="1"/>
          </p:nvPr>
        </p:nvSpPr>
        <p:spPr/>
        <p:txBody>
          <a:bodyPr/>
          <a:lstStyle/>
          <a:p>
            <a:pPr>
              <a:buNone/>
            </a:pPr>
            <a:r>
              <a:t>03</a:t>
            </a:r>
          </a:p>
        </p:txBody>
      </p:sp>
      <p:sp>
        <p:nvSpPr>
          <p:cNvPr id="3" name="Title 2::TC[T2|neutral]"/>
          <p:cNvSpPr>
            <a:spLocks noGrp="1"/>
          </p:cNvSpPr>
          <p:nvPr>
            <p:ph type="title"/>
          </p:nvPr>
        </p:nvSpPr>
        <p:spPr/>
        <p:txBody>
          <a:bodyPr/>
          <a:lstStyle/>
          <a:p>
            <a:pPr algn="l">
              <a:buNone/>
            </a:pPr>
            <a:r>
              <a:t>What it means</a:t>
            </a:r>
          </a:p>
        </p:txBody>
      </p:sp>
      <p:sp>
        <p:nvSpPr>
          <p:cNvPr id="4" name="Text Placeholder 3::TC[T4|neutral]"/>
          <p:cNvSpPr>
            <a:spLocks noGrp="1"/>
          </p:cNvSpPr>
          <p:nvPr>
            <p:ph type="body" idx="2"/>
          </p:nvPr>
        </p:nvSpPr>
        <p:spPr/>
        <p:txBody>
          <a:bodyPr/>
          <a:lstStyle/>
          <a:p>
            <a:pPr>
              <a:buNone/>
            </a:pPr>
            <a:r>
              <a:t>Drivers, the hypotheses WP1 settles, and what the data room must now deliver</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name="TCZONE[0.670,2.070,6.992,4.03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Two drivers point up and one points down — </a:t>
            </a:r>
            <a:r>
              <a:rPr sz="2200" b="0" i="1">
                <a:solidFill>
                  <a:srgbClr val="8C6A3F"/>
                </a:solidFill>
                <a:latin typeface="Instrument Serif"/>
              </a:rPr>
              <a:t>affordability, the one that binds organic growth</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WP1 — MARKET</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STRUCTURAL DRIVERS — STRENGTH, DIRECTION AND CONFIDENCE</a:t>
            </a:r>
          </a:p>
        </p:txBody>
      </p:sp>
      <p:sp>
        <p:nvSpPr>
          <p:cNvPr id="5" name="Rectangle 4"/>
          <p:cNvSpPr/>
          <p:nvPr/>
        </p:nvSpPr>
        <p:spPr>
          <a:xfrm>
            <a:off x="1252728" y="2058634"/>
            <a:ext cx="5113324" cy="502920"/>
          </a:xfrm>
          <a:prstGeom prst="rect">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1252728" y="2561554"/>
            <a:ext cx="5113324" cy="3657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417319" y="2131786"/>
            <a:ext cx="1393634" cy="374904"/>
          </a:xfrm>
          <a:prstGeom prst="rect">
            <a:avLst/>
          </a:prstGeom>
          <a:noFill/>
        </p:spPr>
        <p:txBody>
          <a:bodyPr wrap="none" anchor="ctr" lIns="25400" rIns="25400" tIns="12700" bIns="12700">
            <a:noAutofit/>
          </a:bodyPr>
          <a:lstStyle/>
          <a:p>
            <a:pPr algn="l">
              <a:buNone/>
            </a:pPr>
            <a:r>
              <a:rPr sz="1000" b="1">
                <a:solidFill>
                  <a:srgbClr val="FFFFFF"/>
                </a:solidFill>
                <a:latin typeface="DM Sans"/>
              </a:rPr>
              <a:t>Structural driver</a:t>
            </a:r>
          </a:p>
        </p:txBody>
      </p:sp>
      <p:sp>
        <p:nvSpPr>
          <p:cNvPr id="8" name="TextBox 7"/>
          <p:cNvSpPr txBox="1"/>
          <p:nvPr/>
        </p:nvSpPr>
        <p:spPr>
          <a:xfrm>
            <a:off x="2975546" y="2131786"/>
            <a:ext cx="1130168" cy="374904"/>
          </a:xfrm>
          <a:prstGeom prst="rect">
            <a:avLst/>
          </a:prstGeom>
          <a:noFill/>
        </p:spPr>
        <p:txBody>
          <a:bodyPr wrap="none" anchor="ctr" lIns="25400" rIns="25400" tIns="12700" bIns="12700">
            <a:noAutofit/>
          </a:bodyPr>
          <a:lstStyle/>
          <a:p>
            <a:pPr algn="ctr">
              <a:buNone/>
            </a:pPr>
            <a:r>
              <a:rPr sz="1000" b="1">
                <a:solidFill>
                  <a:srgbClr val="FFFFFF"/>
                </a:solidFill>
                <a:latin typeface="DM Sans"/>
              </a:rPr>
              <a:t>Strength</a:t>
            </a:r>
          </a:p>
        </p:txBody>
      </p:sp>
      <p:sp>
        <p:nvSpPr>
          <p:cNvPr id="9" name="TextBox 8"/>
          <p:cNvSpPr txBox="1"/>
          <p:nvPr/>
        </p:nvSpPr>
        <p:spPr>
          <a:xfrm>
            <a:off x="4105715" y="2131786"/>
            <a:ext cx="1130168" cy="374904"/>
          </a:xfrm>
          <a:prstGeom prst="rect">
            <a:avLst/>
          </a:prstGeom>
          <a:noFill/>
        </p:spPr>
        <p:txBody>
          <a:bodyPr wrap="none" anchor="ctr" lIns="25400" rIns="25400" tIns="12700" bIns="12700">
            <a:noAutofit/>
          </a:bodyPr>
          <a:lstStyle/>
          <a:p>
            <a:pPr algn="ctr">
              <a:buNone/>
            </a:pPr>
            <a:r>
              <a:rPr sz="1000" b="1">
                <a:solidFill>
                  <a:srgbClr val="FFFFFF"/>
                </a:solidFill>
                <a:latin typeface="DM Sans"/>
              </a:rPr>
              <a:t>Direction</a:t>
            </a:r>
          </a:p>
        </p:txBody>
      </p:sp>
      <p:sp>
        <p:nvSpPr>
          <p:cNvPr id="10" name="TextBox 9"/>
          <p:cNvSpPr txBox="1"/>
          <p:nvPr/>
        </p:nvSpPr>
        <p:spPr>
          <a:xfrm>
            <a:off x="5235884" y="2131786"/>
            <a:ext cx="1130168" cy="374904"/>
          </a:xfrm>
          <a:prstGeom prst="rect">
            <a:avLst/>
          </a:prstGeom>
          <a:noFill/>
        </p:spPr>
        <p:txBody>
          <a:bodyPr wrap="none" anchor="ctr" lIns="25400" rIns="25400" tIns="12700" bIns="12700">
            <a:noAutofit/>
          </a:bodyPr>
          <a:lstStyle/>
          <a:p>
            <a:pPr algn="ctr">
              <a:buNone/>
            </a:pPr>
            <a:r>
              <a:rPr sz="1000" b="1">
                <a:solidFill>
                  <a:srgbClr val="FFFFFF"/>
                </a:solidFill>
                <a:latin typeface="DM Sans"/>
              </a:rPr>
              <a:t>Confidence</a:t>
            </a:r>
          </a:p>
        </p:txBody>
      </p:sp>
      <p:sp>
        <p:nvSpPr>
          <p:cNvPr id="11" name="Rectangle 10"/>
          <p:cNvSpPr/>
          <p:nvPr/>
        </p:nvSpPr>
        <p:spPr>
          <a:xfrm>
            <a:off x="1252728" y="2561554"/>
            <a:ext cx="5113324" cy="43718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417319" y="2561554"/>
            <a:ext cx="1503362" cy="437182"/>
          </a:xfrm>
          <a:prstGeom prst="rect">
            <a:avLst/>
          </a:prstGeom>
          <a:noFill/>
        </p:spPr>
        <p:txBody>
          <a:bodyPr wrap="none" anchor="ctr" lIns="25400" rIns="25400" tIns="12700" bIns="12700">
            <a:noAutofit/>
          </a:bodyPr>
          <a:lstStyle/>
          <a:p>
            <a:pPr algn="l">
              <a:buNone/>
            </a:pPr>
            <a:r>
              <a:rPr sz="1050" b="0">
                <a:solidFill>
                  <a:srgbClr val="221E19"/>
                </a:solidFill>
                <a:latin typeface="DM Sans"/>
              </a:rPr>
              <a:t>Medicalisation</a:t>
            </a:r>
          </a:p>
        </p:txBody>
      </p:sp>
      <p:sp>
        <p:nvSpPr>
          <p:cNvPr id="13" name="Oval 12"/>
          <p:cNvSpPr/>
          <p:nvPr/>
        </p:nvSpPr>
        <p:spPr>
          <a:xfrm>
            <a:off x="3348606" y="2752713"/>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Oval 13"/>
          <p:cNvSpPr/>
          <p:nvPr/>
        </p:nvSpPr>
        <p:spPr>
          <a:xfrm>
            <a:off x="3430902" y="2752713"/>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Oval 14"/>
          <p:cNvSpPr/>
          <p:nvPr/>
        </p:nvSpPr>
        <p:spPr>
          <a:xfrm>
            <a:off x="3513198" y="2752713"/>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Oval 15"/>
          <p:cNvSpPr/>
          <p:nvPr/>
        </p:nvSpPr>
        <p:spPr>
          <a:xfrm>
            <a:off x="3595494" y="2752713"/>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3677790" y="2752713"/>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4160579" y="2561554"/>
            <a:ext cx="1020440" cy="437182"/>
          </a:xfrm>
          <a:prstGeom prst="rect">
            <a:avLst/>
          </a:prstGeom>
          <a:noFill/>
        </p:spPr>
        <p:txBody>
          <a:bodyPr wrap="none" anchor="ctr" lIns="25400" rIns="25400" tIns="12700" bIns="12700">
            <a:noAutofit/>
          </a:bodyPr>
          <a:lstStyle/>
          <a:p>
            <a:pPr algn="ctr">
              <a:buNone/>
            </a:pPr>
            <a:r>
              <a:rPr sz="1000" b="0">
                <a:solidFill>
                  <a:srgbClr val="221E19"/>
                </a:solidFill>
                <a:latin typeface="DM Sans"/>
              </a:rPr>
              <a:t>Positive</a:t>
            </a:r>
          </a:p>
        </p:txBody>
      </p:sp>
      <p:sp>
        <p:nvSpPr>
          <p:cNvPr id="19" name="TextBox 18"/>
          <p:cNvSpPr txBox="1"/>
          <p:nvPr/>
        </p:nvSpPr>
        <p:spPr>
          <a:xfrm>
            <a:off x="5290748" y="2561554"/>
            <a:ext cx="1020440" cy="437182"/>
          </a:xfrm>
          <a:prstGeom prst="rect">
            <a:avLst/>
          </a:prstGeom>
          <a:noFill/>
        </p:spPr>
        <p:txBody>
          <a:bodyPr wrap="none" anchor="ctr" lIns="25400" rIns="25400" tIns="12700" bIns="12700">
            <a:noAutofit/>
          </a:bodyPr>
          <a:lstStyle/>
          <a:p>
            <a:pPr algn="ctr">
              <a:buNone/>
            </a:pPr>
            <a:r>
              <a:rPr sz="1000" b="0">
                <a:solidFill>
                  <a:srgbClr val="221E19"/>
                </a:solidFill>
                <a:latin typeface="DM Sans"/>
              </a:rPr>
              <a:t>Verified</a:t>
            </a:r>
          </a:p>
        </p:txBody>
      </p:sp>
      <p:sp>
        <p:nvSpPr>
          <p:cNvPr id="20" name="Rectangle 19"/>
          <p:cNvSpPr/>
          <p:nvPr/>
        </p:nvSpPr>
        <p:spPr>
          <a:xfrm>
            <a:off x="1252728" y="2998736"/>
            <a:ext cx="5113324" cy="437182"/>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1417319" y="2998736"/>
            <a:ext cx="1503362" cy="437182"/>
          </a:xfrm>
          <a:prstGeom prst="rect">
            <a:avLst/>
          </a:prstGeom>
          <a:noFill/>
        </p:spPr>
        <p:txBody>
          <a:bodyPr wrap="none" anchor="ctr" lIns="25400" rIns="25400" tIns="12700" bIns="12700">
            <a:noAutofit/>
          </a:bodyPr>
          <a:lstStyle/>
          <a:p>
            <a:pPr algn="l">
              <a:buNone/>
            </a:pPr>
            <a:r>
              <a:rPr sz="1050" b="0">
                <a:solidFill>
                  <a:srgbClr val="221E19"/>
                </a:solidFill>
                <a:latin typeface="DM Sans"/>
              </a:rPr>
              <a:t>Pet population</a:t>
            </a:r>
          </a:p>
        </p:txBody>
      </p:sp>
      <p:sp>
        <p:nvSpPr>
          <p:cNvPr id="22" name="Oval 21"/>
          <p:cNvSpPr/>
          <p:nvPr/>
        </p:nvSpPr>
        <p:spPr>
          <a:xfrm>
            <a:off x="3348606" y="3189895"/>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3430902" y="3189895"/>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Oval 23"/>
          <p:cNvSpPr/>
          <p:nvPr/>
        </p:nvSpPr>
        <p:spPr>
          <a:xfrm>
            <a:off x="3513198" y="3189895"/>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Oval 24"/>
          <p:cNvSpPr/>
          <p:nvPr/>
        </p:nvSpPr>
        <p:spPr>
          <a:xfrm>
            <a:off x="3595494" y="318989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Oval 25"/>
          <p:cNvSpPr/>
          <p:nvPr/>
        </p:nvSpPr>
        <p:spPr>
          <a:xfrm>
            <a:off x="3677790" y="318989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4160579" y="2998736"/>
            <a:ext cx="1020440" cy="437182"/>
          </a:xfrm>
          <a:prstGeom prst="rect">
            <a:avLst/>
          </a:prstGeom>
          <a:noFill/>
        </p:spPr>
        <p:txBody>
          <a:bodyPr wrap="none" anchor="ctr" lIns="25400" rIns="25400" tIns="12700" bIns="12700">
            <a:noAutofit/>
          </a:bodyPr>
          <a:lstStyle/>
          <a:p>
            <a:pPr algn="ctr">
              <a:buNone/>
            </a:pPr>
            <a:r>
              <a:rPr sz="1000" b="0">
                <a:solidFill>
                  <a:srgbClr val="221E19"/>
                </a:solidFill>
                <a:latin typeface="DM Sans"/>
              </a:rPr>
              <a:t>Positive</a:t>
            </a:r>
          </a:p>
        </p:txBody>
      </p:sp>
      <p:sp>
        <p:nvSpPr>
          <p:cNvPr id="28" name="TextBox 27"/>
          <p:cNvSpPr txBox="1"/>
          <p:nvPr/>
        </p:nvSpPr>
        <p:spPr>
          <a:xfrm>
            <a:off x="5290748" y="2998736"/>
            <a:ext cx="1020440" cy="437182"/>
          </a:xfrm>
          <a:prstGeom prst="rect">
            <a:avLst/>
          </a:prstGeom>
          <a:noFill/>
        </p:spPr>
        <p:txBody>
          <a:bodyPr wrap="none" anchor="ctr" lIns="25400" rIns="25400" tIns="12700" bIns="12700">
            <a:noAutofit/>
          </a:bodyPr>
          <a:lstStyle/>
          <a:p>
            <a:pPr algn="ctr">
              <a:buNone/>
            </a:pPr>
            <a:r>
              <a:rPr sz="1000" b="0">
                <a:solidFill>
                  <a:srgbClr val="221E19"/>
                </a:solidFill>
                <a:latin typeface="DM Sans"/>
              </a:rPr>
              <a:t>Probable</a:t>
            </a:r>
          </a:p>
        </p:txBody>
      </p:sp>
      <p:sp>
        <p:nvSpPr>
          <p:cNvPr id="29" name="Rectangle 28"/>
          <p:cNvSpPr/>
          <p:nvPr/>
        </p:nvSpPr>
        <p:spPr>
          <a:xfrm>
            <a:off x="1252728" y="3435918"/>
            <a:ext cx="5113324" cy="43718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
          <p:cNvSpPr txBox="1"/>
          <p:nvPr/>
        </p:nvSpPr>
        <p:spPr>
          <a:xfrm>
            <a:off x="1417319" y="3435918"/>
            <a:ext cx="1503362" cy="437182"/>
          </a:xfrm>
          <a:prstGeom prst="rect">
            <a:avLst/>
          </a:prstGeom>
          <a:noFill/>
        </p:spPr>
        <p:txBody>
          <a:bodyPr wrap="none" anchor="ctr" lIns="25400" rIns="25400" tIns="12700" bIns="12700">
            <a:noAutofit/>
          </a:bodyPr>
          <a:lstStyle/>
          <a:p>
            <a:pPr algn="l">
              <a:buNone/>
            </a:pPr>
            <a:r>
              <a:rPr sz="1050" b="0">
                <a:solidFill>
                  <a:srgbClr val="221E19"/>
                </a:solidFill>
                <a:latin typeface="DM Sans"/>
              </a:rPr>
              <a:t>Consolidation</a:t>
            </a:r>
          </a:p>
        </p:txBody>
      </p:sp>
      <p:sp>
        <p:nvSpPr>
          <p:cNvPr id="31" name="Oval 30"/>
          <p:cNvSpPr/>
          <p:nvPr/>
        </p:nvSpPr>
        <p:spPr>
          <a:xfrm>
            <a:off x="3348606" y="3627077"/>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Oval 31"/>
          <p:cNvSpPr/>
          <p:nvPr/>
        </p:nvSpPr>
        <p:spPr>
          <a:xfrm>
            <a:off x="3430902" y="3627077"/>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Oval 32"/>
          <p:cNvSpPr/>
          <p:nvPr/>
        </p:nvSpPr>
        <p:spPr>
          <a:xfrm>
            <a:off x="3513198" y="3627077"/>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Oval 33"/>
          <p:cNvSpPr/>
          <p:nvPr/>
        </p:nvSpPr>
        <p:spPr>
          <a:xfrm>
            <a:off x="3595494" y="3627077"/>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Oval 34"/>
          <p:cNvSpPr/>
          <p:nvPr/>
        </p:nvSpPr>
        <p:spPr>
          <a:xfrm>
            <a:off x="3677790" y="3627077"/>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4160579" y="3435918"/>
            <a:ext cx="1020440" cy="437182"/>
          </a:xfrm>
          <a:prstGeom prst="rect">
            <a:avLst/>
          </a:prstGeom>
          <a:noFill/>
        </p:spPr>
        <p:txBody>
          <a:bodyPr wrap="none" anchor="ctr" lIns="25400" rIns="25400" tIns="12700" bIns="12700">
            <a:noAutofit/>
          </a:bodyPr>
          <a:lstStyle/>
          <a:p>
            <a:pPr algn="ctr">
              <a:buNone/>
            </a:pPr>
            <a:r>
              <a:rPr sz="1000" b="0">
                <a:solidFill>
                  <a:srgbClr val="221E19"/>
                </a:solidFill>
                <a:latin typeface="DM Sans"/>
              </a:rPr>
              <a:t>Mixed</a:t>
            </a:r>
          </a:p>
        </p:txBody>
      </p:sp>
      <p:sp>
        <p:nvSpPr>
          <p:cNvPr id="37" name="TextBox 36"/>
          <p:cNvSpPr txBox="1"/>
          <p:nvPr/>
        </p:nvSpPr>
        <p:spPr>
          <a:xfrm>
            <a:off x="5290748" y="3435918"/>
            <a:ext cx="1020440" cy="437182"/>
          </a:xfrm>
          <a:prstGeom prst="rect">
            <a:avLst/>
          </a:prstGeom>
          <a:noFill/>
        </p:spPr>
        <p:txBody>
          <a:bodyPr wrap="none" anchor="ctr" lIns="25400" rIns="25400" tIns="12700" bIns="12700">
            <a:noAutofit/>
          </a:bodyPr>
          <a:lstStyle/>
          <a:p>
            <a:pPr algn="ctr">
              <a:buNone/>
            </a:pPr>
            <a:r>
              <a:rPr sz="1000" b="0">
                <a:solidFill>
                  <a:srgbClr val="221E19"/>
                </a:solidFill>
                <a:latin typeface="DM Sans"/>
              </a:rPr>
              <a:t>Probable</a:t>
            </a:r>
          </a:p>
        </p:txBody>
      </p:sp>
      <p:sp>
        <p:nvSpPr>
          <p:cNvPr id="38" name="Rectangle 37"/>
          <p:cNvSpPr/>
          <p:nvPr/>
        </p:nvSpPr>
        <p:spPr>
          <a:xfrm>
            <a:off x="1252728" y="3873100"/>
            <a:ext cx="5113324" cy="437182"/>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TextBox 38"/>
          <p:cNvSpPr txBox="1"/>
          <p:nvPr/>
        </p:nvSpPr>
        <p:spPr>
          <a:xfrm>
            <a:off x="1417319" y="3873100"/>
            <a:ext cx="1503362" cy="437182"/>
          </a:xfrm>
          <a:prstGeom prst="rect">
            <a:avLst/>
          </a:prstGeom>
          <a:noFill/>
        </p:spPr>
        <p:txBody>
          <a:bodyPr wrap="none" anchor="ctr" lIns="25400" rIns="25400" tIns="12700" bIns="12700">
            <a:noAutofit/>
          </a:bodyPr>
          <a:lstStyle/>
          <a:p>
            <a:pPr algn="l">
              <a:buNone/>
            </a:pPr>
            <a:r>
              <a:rPr sz="1050" b="0">
                <a:solidFill>
                  <a:srgbClr val="221E19"/>
                </a:solidFill>
                <a:latin typeface="DM Sans"/>
              </a:rPr>
              <a:t>Pet insurance</a:t>
            </a:r>
          </a:p>
        </p:txBody>
      </p:sp>
      <p:sp>
        <p:nvSpPr>
          <p:cNvPr id="40" name="Oval 39"/>
          <p:cNvSpPr/>
          <p:nvPr/>
        </p:nvSpPr>
        <p:spPr>
          <a:xfrm>
            <a:off x="3348606" y="4064259"/>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Oval 40"/>
          <p:cNvSpPr/>
          <p:nvPr/>
        </p:nvSpPr>
        <p:spPr>
          <a:xfrm>
            <a:off x="3430902" y="4064259"/>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Oval 41"/>
          <p:cNvSpPr/>
          <p:nvPr/>
        </p:nvSpPr>
        <p:spPr>
          <a:xfrm>
            <a:off x="3513198" y="4064259"/>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3" name="Oval 42"/>
          <p:cNvSpPr/>
          <p:nvPr/>
        </p:nvSpPr>
        <p:spPr>
          <a:xfrm>
            <a:off x="3595494" y="4064259"/>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4" name="Oval 43"/>
          <p:cNvSpPr/>
          <p:nvPr/>
        </p:nvSpPr>
        <p:spPr>
          <a:xfrm>
            <a:off x="3677790" y="4064259"/>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TextBox 44"/>
          <p:cNvSpPr txBox="1"/>
          <p:nvPr/>
        </p:nvSpPr>
        <p:spPr>
          <a:xfrm>
            <a:off x="4160579" y="3873100"/>
            <a:ext cx="1020440" cy="437182"/>
          </a:xfrm>
          <a:prstGeom prst="rect">
            <a:avLst/>
          </a:prstGeom>
          <a:noFill/>
        </p:spPr>
        <p:txBody>
          <a:bodyPr wrap="none" anchor="ctr" lIns="25400" rIns="25400" tIns="12700" bIns="12700">
            <a:noAutofit/>
          </a:bodyPr>
          <a:lstStyle/>
          <a:p>
            <a:pPr algn="ctr">
              <a:buNone/>
            </a:pPr>
            <a:r>
              <a:rPr sz="1000" b="0">
                <a:solidFill>
                  <a:srgbClr val="221E19"/>
                </a:solidFill>
                <a:latin typeface="DM Sans"/>
              </a:rPr>
              <a:t>Immaterial</a:t>
            </a:r>
          </a:p>
        </p:txBody>
      </p:sp>
      <p:sp>
        <p:nvSpPr>
          <p:cNvPr id="46" name="TextBox 45"/>
          <p:cNvSpPr txBox="1"/>
          <p:nvPr/>
        </p:nvSpPr>
        <p:spPr>
          <a:xfrm>
            <a:off x="5290748" y="3873100"/>
            <a:ext cx="1020440" cy="437182"/>
          </a:xfrm>
          <a:prstGeom prst="rect">
            <a:avLst/>
          </a:prstGeom>
          <a:noFill/>
        </p:spPr>
        <p:txBody>
          <a:bodyPr wrap="none" anchor="ctr" lIns="25400" rIns="25400" tIns="12700" bIns="12700">
            <a:noAutofit/>
          </a:bodyPr>
          <a:lstStyle/>
          <a:p>
            <a:pPr algn="ctr">
              <a:buNone/>
            </a:pPr>
            <a:r>
              <a:rPr sz="1000" b="0">
                <a:solidFill>
                  <a:srgbClr val="221E19"/>
                </a:solidFill>
                <a:latin typeface="DM Sans"/>
              </a:rPr>
              <a:t>Verified</a:t>
            </a:r>
          </a:p>
        </p:txBody>
      </p:sp>
      <p:sp>
        <p:nvSpPr>
          <p:cNvPr id="47" name="Rectangle 46"/>
          <p:cNvSpPr/>
          <p:nvPr/>
        </p:nvSpPr>
        <p:spPr>
          <a:xfrm>
            <a:off x="1252728" y="4310282"/>
            <a:ext cx="5113324" cy="43718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8" name="TextBox 47"/>
          <p:cNvSpPr txBox="1"/>
          <p:nvPr/>
        </p:nvSpPr>
        <p:spPr>
          <a:xfrm>
            <a:off x="1417319" y="4310282"/>
            <a:ext cx="1503362" cy="437182"/>
          </a:xfrm>
          <a:prstGeom prst="rect">
            <a:avLst/>
          </a:prstGeom>
          <a:noFill/>
        </p:spPr>
        <p:txBody>
          <a:bodyPr wrap="none" anchor="ctr" lIns="25400" rIns="25400" tIns="12700" bIns="12700">
            <a:noAutofit/>
          </a:bodyPr>
          <a:lstStyle/>
          <a:p>
            <a:pPr algn="l">
              <a:buNone/>
            </a:pPr>
            <a:r>
              <a:rPr sz="1050" b="0">
                <a:solidFill>
                  <a:srgbClr val="221E19"/>
                </a:solidFill>
                <a:latin typeface="DM Sans"/>
              </a:rPr>
              <a:t>Vet labour supply</a:t>
            </a:r>
          </a:p>
        </p:txBody>
      </p:sp>
      <p:sp>
        <p:nvSpPr>
          <p:cNvPr id="49" name="Oval 48"/>
          <p:cNvSpPr/>
          <p:nvPr/>
        </p:nvSpPr>
        <p:spPr>
          <a:xfrm>
            <a:off x="3348606" y="4501441"/>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0" name="Oval 49"/>
          <p:cNvSpPr/>
          <p:nvPr/>
        </p:nvSpPr>
        <p:spPr>
          <a:xfrm>
            <a:off x="3430902" y="4501441"/>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1" name="Oval 50"/>
          <p:cNvSpPr/>
          <p:nvPr/>
        </p:nvSpPr>
        <p:spPr>
          <a:xfrm>
            <a:off x="3513198" y="4501441"/>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2" name="Oval 51"/>
          <p:cNvSpPr/>
          <p:nvPr/>
        </p:nvSpPr>
        <p:spPr>
          <a:xfrm>
            <a:off x="3595494" y="4501441"/>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3" name="Oval 52"/>
          <p:cNvSpPr/>
          <p:nvPr/>
        </p:nvSpPr>
        <p:spPr>
          <a:xfrm>
            <a:off x="3677790" y="4501441"/>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4" name="TextBox 53"/>
          <p:cNvSpPr txBox="1"/>
          <p:nvPr/>
        </p:nvSpPr>
        <p:spPr>
          <a:xfrm>
            <a:off x="4160579" y="4310282"/>
            <a:ext cx="1020440" cy="437182"/>
          </a:xfrm>
          <a:prstGeom prst="rect">
            <a:avLst/>
          </a:prstGeom>
          <a:noFill/>
        </p:spPr>
        <p:txBody>
          <a:bodyPr wrap="none" anchor="ctr" lIns="25400" rIns="25400" tIns="12700" bIns="12700">
            <a:noAutofit/>
          </a:bodyPr>
          <a:lstStyle/>
          <a:p>
            <a:pPr algn="ctr">
              <a:buNone/>
            </a:pPr>
            <a:r>
              <a:rPr sz="1000" b="0">
                <a:solidFill>
                  <a:srgbClr val="221E19"/>
                </a:solidFill>
                <a:latin typeface="DM Sans"/>
              </a:rPr>
              <a:t>Contested</a:t>
            </a:r>
          </a:p>
        </p:txBody>
      </p:sp>
      <p:sp>
        <p:nvSpPr>
          <p:cNvPr id="55" name="TextBox 54"/>
          <p:cNvSpPr txBox="1"/>
          <p:nvPr/>
        </p:nvSpPr>
        <p:spPr>
          <a:xfrm>
            <a:off x="5290748" y="4310282"/>
            <a:ext cx="1020440" cy="437182"/>
          </a:xfrm>
          <a:prstGeom prst="rect">
            <a:avLst/>
          </a:prstGeom>
          <a:noFill/>
        </p:spPr>
        <p:txBody>
          <a:bodyPr wrap="none" anchor="ctr" lIns="25400" rIns="25400" tIns="12700" bIns="12700">
            <a:noAutofit/>
          </a:bodyPr>
          <a:lstStyle/>
          <a:p>
            <a:pPr algn="ctr">
              <a:buNone/>
            </a:pPr>
            <a:r>
              <a:rPr sz="1000" b="0">
                <a:solidFill>
                  <a:srgbClr val="221E19"/>
                </a:solidFill>
                <a:latin typeface="DM Sans"/>
              </a:rPr>
              <a:t>Probable</a:t>
            </a:r>
          </a:p>
        </p:txBody>
      </p:sp>
      <p:sp>
        <p:nvSpPr>
          <p:cNvPr id="56" name="Rectangle 55"/>
          <p:cNvSpPr/>
          <p:nvPr/>
        </p:nvSpPr>
        <p:spPr>
          <a:xfrm>
            <a:off x="1252728" y="4747464"/>
            <a:ext cx="5113324" cy="437182"/>
          </a:xfrm>
          <a:prstGeom prst="rect">
            <a:avLst/>
          </a:prstGeom>
          <a:solidFill>
            <a:srgbClr val="EDE7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7" name="Rectangle 56"/>
          <p:cNvSpPr/>
          <p:nvPr/>
        </p:nvSpPr>
        <p:spPr>
          <a:xfrm>
            <a:off x="1252728" y="4747464"/>
            <a:ext cx="73152" cy="43718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8" name="TextBox 57"/>
          <p:cNvSpPr txBox="1"/>
          <p:nvPr/>
        </p:nvSpPr>
        <p:spPr>
          <a:xfrm>
            <a:off x="1417319" y="4747464"/>
            <a:ext cx="1503362" cy="437182"/>
          </a:xfrm>
          <a:prstGeom prst="rect">
            <a:avLst/>
          </a:prstGeom>
          <a:noFill/>
        </p:spPr>
        <p:txBody>
          <a:bodyPr wrap="none" anchor="ctr" lIns="25400" rIns="25400" tIns="12700" bIns="12700">
            <a:noAutofit/>
          </a:bodyPr>
          <a:lstStyle/>
          <a:p>
            <a:pPr algn="l">
              <a:buNone/>
            </a:pPr>
            <a:r>
              <a:rPr sz="1050" b="1">
                <a:solidFill>
                  <a:srgbClr val="221E19"/>
                </a:solidFill>
                <a:latin typeface="DM Sans"/>
              </a:rPr>
              <a:t>Affordability</a:t>
            </a:r>
          </a:p>
        </p:txBody>
      </p:sp>
      <p:sp>
        <p:nvSpPr>
          <p:cNvPr id="59" name="Oval 58"/>
          <p:cNvSpPr/>
          <p:nvPr/>
        </p:nvSpPr>
        <p:spPr>
          <a:xfrm>
            <a:off x="3348606" y="4938624"/>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0" name="Oval 59"/>
          <p:cNvSpPr/>
          <p:nvPr/>
        </p:nvSpPr>
        <p:spPr>
          <a:xfrm>
            <a:off x="3430902" y="4938624"/>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1" name="Oval 60"/>
          <p:cNvSpPr/>
          <p:nvPr/>
        </p:nvSpPr>
        <p:spPr>
          <a:xfrm>
            <a:off x="3513198" y="4938624"/>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2" name="Oval 61"/>
          <p:cNvSpPr/>
          <p:nvPr/>
        </p:nvSpPr>
        <p:spPr>
          <a:xfrm>
            <a:off x="3595494" y="4938624"/>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3" name="Oval 62"/>
          <p:cNvSpPr/>
          <p:nvPr/>
        </p:nvSpPr>
        <p:spPr>
          <a:xfrm>
            <a:off x="3677790" y="4938624"/>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4" name="TextBox 63"/>
          <p:cNvSpPr txBox="1"/>
          <p:nvPr/>
        </p:nvSpPr>
        <p:spPr>
          <a:xfrm>
            <a:off x="4160579" y="4747464"/>
            <a:ext cx="1020440" cy="437182"/>
          </a:xfrm>
          <a:prstGeom prst="rect">
            <a:avLst/>
          </a:prstGeom>
          <a:noFill/>
        </p:spPr>
        <p:txBody>
          <a:bodyPr wrap="none" anchor="ctr" lIns="25400" rIns="25400" tIns="12700" bIns="12700">
            <a:noAutofit/>
          </a:bodyPr>
          <a:lstStyle/>
          <a:p>
            <a:pPr algn="ctr">
              <a:buNone/>
            </a:pPr>
            <a:r>
              <a:rPr sz="1000" b="0">
                <a:solidFill>
                  <a:srgbClr val="221E19"/>
                </a:solidFill>
                <a:latin typeface="DM Sans"/>
              </a:rPr>
              <a:t>NEGATIVE</a:t>
            </a:r>
          </a:p>
        </p:txBody>
      </p:sp>
      <p:sp>
        <p:nvSpPr>
          <p:cNvPr id="65" name="TextBox 64"/>
          <p:cNvSpPr txBox="1"/>
          <p:nvPr/>
        </p:nvSpPr>
        <p:spPr>
          <a:xfrm>
            <a:off x="5290748" y="4747464"/>
            <a:ext cx="1020440" cy="437182"/>
          </a:xfrm>
          <a:prstGeom prst="rect">
            <a:avLst/>
          </a:prstGeom>
          <a:noFill/>
        </p:spPr>
        <p:txBody>
          <a:bodyPr wrap="none" anchor="ctr" lIns="25400" rIns="25400" tIns="12700" bIns="12700">
            <a:noAutofit/>
          </a:bodyPr>
          <a:lstStyle/>
          <a:p>
            <a:pPr algn="ctr">
              <a:buNone/>
            </a:pPr>
            <a:r>
              <a:rPr sz="1000" b="1">
                <a:solidFill>
                  <a:srgbClr val="8C6A3F"/>
                </a:solidFill>
                <a:latin typeface="DM Sans"/>
              </a:rPr>
              <a:t>Probable</a:t>
            </a:r>
          </a:p>
        </p:txBody>
      </p:sp>
      <p:sp>
        <p:nvSpPr>
          <p:cNvPr id="66" name="Rectangle 65"/>
          <p:cNvSpPr/>
          <p:nvPr/>
        </p:nvSpPr>
        <p:spPr>
          <a:xfrm>
            <a:off x="1252728" y="2058634"/>
            <a:ext cx="5113324" cy="3126012"/>
          </a:xfrm>
          <a:prstGeom prst="rect">
            <a:avLst/>
          </a:prstGeom>
          <a:no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67" name="Connector 66"/>
          <p:cNvCxnSpPr/>
          <p:nvPr/>
        </p:nvCxnSpPr>
        <p:spPr>
          <a:xfrm>
            <a:off x="1252728" y="2998736"/>
            <a:ext cx="5113324"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68" name="Connector 67"/>
          <p:cNvCxnSpPr/>
          <p:nvPr/>
        </p:nvCxnSpPr>
        <p:spPr>
          <a:xfrm>
            <a:off x="1252728" y="3435918"/>
            <a:ext cx="5113324"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69" name="Connector 68"/>
          <p:cNvCxnSpPr/>
          <p:nvPr/>
        </p:nvCxnSpPr>
        <p:spPr>
          <a:xfrm>
            <a:off x="1252728" y="3873100"/>
            <a:ext cx="5113324"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70" name="Connector 69"/>
          <p:cNvCxnSpPr/>
          <p:nvPr/>
        </p:nvCxnSpPr>
        <p:spPr>
          <a:xfrm>
            <a:off x="1252728" y="4310282"/>
            <a:ext cx="5113324"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71" name="Connector 70"/>
          <p:cNvCxnSpPr/>
          <p:nvPr/>
        </p:nvCxnSpPr>
        <p:spPr>
          <a:xfrm>
            <a:off x="1252728" y="4747464"/>
            <a:ext cx="5113324"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72" name="Connector 71"/>
          <p:cNvCxnSpPr/>
          <p:nvPr/>
        </p:nvCxnSpPr>
        <p:spPr>
          <a:xfrm>
            <a:off x="2975546" y="2058634"/>
            <a:ext cx="0" cy="3126013"/>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73" name="Connector 72"/>
          <p:cNvCxnSpPr/>
          <p:nvPr/>
        </p:nvCxnSpPr>
        <p:spPr>
          <a:xfrm>
            <a:off x="4105715" y="2058634"/>
            <a:ext cx="0" cy="3126013"/>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74" name="Connector 73"/>
          <p:cNvCxnSpPr/>
          <p:nvPr/>
        </p:nvCxnSpPr>
        <p:spPr>
          <a:xfrm>
            <a:off x="5235884" y="2058634"/>
            <a:ext cx="0" cy="3126013"/>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sp>
        <p:nvSpPr>
          <p:cNvPr id="75" name="Rectangle 74::TC[T5|furniture]"/>
          <p:cNvSpPr/>
          <p:nvPr/>
        </p:nvSpPr>
        <p:spPr>
          <a:xfrm>
            <a:off x="612648" y="5724144"/>
            <a:ext cx="45720" cy="26517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6" name="TextBox 75::TC[T3|narrative_accent#g1]"/>
          <p:cNvSpPr txBox="1"/>
          <p:nvPr/>
        </p:nvSpPr>
        <p:spPr>
          <a:xfrm>
            <a:off x="768096" y="5724144"/>
            <a:ext cx="6238036" cy="265176"/>
          </a:xfrm>
          <a:prstGeom prst="rect">
            <a:avLst/>
          </a:prstGeom>
          <a:noFill/>
        </p:spPr>
        <p:txBody>
          <a:bodyPr wrap="square" anchor="b" lIns="25400" rIns="25400" tIns="12700" bIns="12700">
            <a:noAutofit/>
          </a:bodyPr>
          <a:lstStyle/>
          <a:p>
            <a:pPr algn="l">
              <a:buNone/>
            </a:pPr>
            <a:r>
              <a:rPr sz="1300" b="1">
                <a:solidFill>
                  <a:srgbClr val="221E19"/>
                </a:solidFill>
                <a:latin typeface="DM Sans"/>
              </a:rPr>
              <a:t>→  If the clinics are volume-constrained, the constraint is demand</a:t>
            </a:r>
          </a:p>
        </p:txBody>
      </p:sp>
      <p:sp>
        <p:nvSpPr>
          <p:cNvPr id="77" name="Rectangle 76::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8" name="Rectangle 77::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9" name="TextBox 78::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THE ONE LEVER THAT IS WORKING</a:t>
            </a:r>
          </a:p>
        </p:txBody>
      </p:sp>
      <p:sp>
        <p:nvSpPr>
          <p:cNvPr id="80" name="TextBox 79::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Diagnostics is the only driver adding real volume against a falling visit count.</a:t>
            </a:r>
          </a:p>
        </p:txBody>
      </p:sp>
      <p:sp>
        <p:nvSpPr>
          <p:cNvPr id="81" name="TextBox 80::TC[T4|neutral]"/>
          <p:cNvSpPr txBox="1"/>
          <p:nvPr/>
        </p:nvSpPr>
        <p:spPr>
          <a:xfrm>
            <a:off x="7335316" y="262737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IDEXX recorded ~5% volume and ~4% price growth in US diagnostics in Q4 2025.</a:t>
            </a:r>
          </a:p>
        </p:txBody>
      </p:sp>
      <p:sp>
        <p:nvSpPr>
          <p:cNvPr id="82" name="TextBox 81::TC[T4|neutral]"/>
          <p:cNvSpPr txBox="1"/>
          <p:nvPr/>
        </p:nvSpPr>
        <p:spPr>
          <a:xfrm>
            <a:off x="7335316" y="317906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Consolidators went from under 10% to ~25% of clinics WHILE the real market shrank.</a:t>
            </a:r>
          </a:p>
        </p:txBody>
      </p:sp>
      <p:sp>
        <p:nvSpPr>
          <p:cNvPr id="83" name="Rectangle 82::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4" name="Rectangle 83::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5" name="TextBox 84::TC[T3|neutral]"/>
          <p:cNvSpPr txBox="1"/>
          <p:nvPr/>
        </p:nvSpPr>
        <p:spPr>
          <a:xfrm>
            <a:off x="7335316" y="405079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WHERE THE SELLER AND WE DISAGREE</a:t>
            </a:r>
          </a:p>
        </p:txBody>
      </p:sp>
      <p:sp>
        <p:nvSpPr>
          <p:cNvPr id="86" name="TextBox 85::TC[T4|neutral]"/>
          <p:cNvSpPr txBox="1"/>
          <p:nvPr/>
        </p:nvSpPr>
        <p:spPr>
          <a:xfrm>
            <a:off x="7335316" y="440740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Brakke for the AVMA: existing colleges can meet demand to 2035.</a:t>
            </a:r>
          </a:p>
        </p:txBody>
      </p:sp>
      <p:sp>
        <p:nvSpPr>
          <p:cNvPr id="87" name="TextBox 86::TC[T4|neutral]"/>
          <p:cNvSpPr txBox="1"/>
          <p:nvPr/>
        </p:nvSpPr>
        <p:spPr>
          <a:xfrm>
            <a:off x="7335316" y="495909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But new schools supply only ~4% of vets by 2035 — after a normal hold period.</a:t>
            </a:r>
          </a:p>
        </p:txBody>
      </p:sp>
      <p:sp>
        <p:nvSpPr>
          <p:cNvPr id="88" name="TextBox 87::TC[T4|neutral]"/>
          <p:cNvSpPr txBox="1"/>
          <p:nvPr/>
        </p:nvSpPr>
        <p:spPr>
          <a:xfrm>
            <a:off x="7335316" y="551078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Mars Veterinary Health claims the reverse: 55,000 vets short by 2030. Contested.</a:t>
            </a:r>
          </a:p>
        </p:txBody>
      </p:sp>
      <p:sp>
        <p:nvSpPr>
          <p:cNvPr id="89" name="TextBox 88::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AVMA; NAPHIA 2025; IDEXX Q4/FY2025; Brakke Consulting for AVMA (Oct 2024); Mars Veterinary Health (Aug 2023); Cleveland Research.</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name="TCZONE[0.670,1.750,11.993,4.35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WP1 settles one of the eight kick-off hypotheses, </a:t>
            </a:r>
            <a:r>
              <a:rPr sz="2200" b="0" i="1">
                <a:solidFill>
                  <a:srgbClr val="8C6A3F"/>
                </a:solidFill>
                <a:latin typeface="Instrument Serif"/>
              </a:rPr>
              <a:t>leaves one open and finds one contested</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WP1 — MARKET</a:t>
            </a:r>
          </a:p>
        </p:txBody>
      </p:sp>
      <p:sp>
        <p:nvSpPr>
          <p:cNvPr id="4" name="TextBox 3::TC[T3|neutral]"/>
          <p:cNvSpPr txBox="1"/>
          <p:nvPr/>
        </p:nvSpPr>
        <p:spPr>
          <a:xfrm>
            <a:off x="612648" y="1600200"/>
            <a:ext cx="5346192" cy="274320"/>
          </a:xfrm>
          <a:prstGeom prst="rect">
            <a:avLst/>
          </a:prstGeom>
          <a:noFill/>
        </p:spPr>
        <p:txBody>
          <a:bodyPr wrap="none" anchor="t" lIns="25400" rIns="25400" tIns="12700" bIns="12700">
            <a:noAutofit/>
          </a:bodyPr>
          <a:lstStyle/>
          <a:p>
            <a:pPr algn="l">
              <a:buNone/>
            </a:pPr>
            <a:r>
              <a:rPr sz="1100" b="1">
                <a:solidFill>
                  <a:srgbClr val="221E19"/>
                </a:solidFill>
                <a:latin typeface="DM Sans"/>
              </a:rPr>
              <a:t>H1 — CONFIRMED</a:t>
            </a:r>
          </a:p>
        </p:txBody>
      </p:sp>
      <p:sp>
        <p:nvSpPr>
          <p:cNvPr id="5" name="TextBox 4::TC[T4|neutral]"/>
          <p:cNvSpPr txBox="1"/>
          <p:nvPr/>
        </p:nvSpPr>
        <p:spPr>
          <a:xfrm>
            <a:off x="612648" y="1929384"/>
            <a:ext cx="5346192" cy="1513332"/>
          </a:xfrm>
          <a:prstGeom prst="rect">
            <a:avLst/>
          </a:prstGeom>
          <a:noFill/>
        </p:spPr>
        <p:txBody>
          <a:bodyPr wrap="square" anchor="t" lIns="25400" rIns="25400" tIns="12700" bIns="12700">
            <a:noAutofit/>
          </a:bodyPr>
          <a:lstStyle/>
          <a:p>
            <a:pPr algn="l">
              <a:buNone/>
            </a:pPr>
            <a:r>
              <a:rPr sz="1100" b="0">
                <a:solidFill>
                  <a:srgbClr val="221E19"/>
                </a:solidFill>
                <a:latin typeface="DM Sans"/>
              </a:rPr>
              <a:t>Growth is carried by price, not volume. 2025 decomposes into 6.5 points of price, minus 3.1 of visits and 0.9 of mix, for 2.5% net. Two volume sources on different methods agree on direction, though they differ by about 60% on magnitude. The Committee is buying continued price increases.</a:t>
            </a:r>
          </a:p>
        </p:txBody>
      </p:sp>
      <p:sp>
        <p:nvSpPr>
          <p:cNvPr id="6" name="TextBox 5::TC[T3|neutral]"/>
          <p:cNvSpPr txBox="1"/>
          <p:nvPr/>
        </p:nvSpPr>
        <p:spPr>
          <a:xfrm>
            <a:off x="6233160" y="1600200"/>
            <a:ext cx="5346192" cy="274320"/>
          </a:xfrm>
          <a:prstGeom prst="rect">
            <a:avLst/>
          </a:prstGeom>
          <a:noFill/>
        </p:spPr>
        <p:txBody>
          <a:bodyPr wrap="none" anchor="t" lIns="25400" rIns="25400" tIns="12700" bIns="12700">
            <a:noAutofit/>
          </a:bodyPr>
          <a:lstStyle/>
          <a:p>
            <a:pPr algn="l">
              <a:buNone/>
            </a:pPr>
            <a:r>
              <a:rPr sz="1100" b="1">
                <a:solidFill>
                  <a:srgbClr val="221E19"/>
                </a:solidFill>
                <a:latin typeface="DM Sans"/>
              </a:rPr>
              <a:t>H2 — NOT SETTLED, BOTH MECHANISMS LIVE</a:t>
            </a:r>
          </a:p>
        </p:txBody>
      </p:sp>
      <p:sp>
        <p:nvSpPr>
          <p:cNvPr id="7" name="TextBox 6::TC[T4|neutral]"/>
          <p:cNvSpPr txBox="1"/>
          <p:nvPr/>
        </p:nvSpPr>
        <p:spPr>
          <a:xfrm>
            <a:off x="6233160" y="1929384"/>
            <a:ext cx="5346192" cy="1513332"/>
          </a:xfrm>
          <a:prstGeom prst="rect">
            <a:avLst/>
          </a:prstGeom>
          <a:noFill/>
        </p:spPr>
        <p:txBody>
          <a:bodyPr wrap="square" anchor="t" lIns="25400" rIns="25400" tIns="12700" bIns="12700">
            <a:noAutofit/>
          </a:bodyPr>
          <a:lstStyle/>
          <a:p>
            <a:pPr algn="l">
              <a:buNone/>
            </a:pPr>
            <a:r>
              <a:rPr sz="1100" b="0">
                <a:solidFill>
                  <a:srgbClr val="221E19"/>
                </a:solidFill>
                <a:latin typeface="DM Sans"/>
              </a:rPr>
              <a:t>Volumes fell; the cause is not separable on public data. A 2020-21 puppy cohort ageing past its heavy first-year schedule produces the same decline while the population rises, so record pet numbers do not refute it. Item P1-f, visit frequency by pet-age cohort, is what settles it.</a:t>
            </a:r>
          </a:p>
        </p:txBody>
      </p:sp>
      <p:sp>
        <p:nvSpPr>
          <p:cNvPr id="8" name="TextBox 7::TC[T3|neutral]"/>
          <p:cNvSpPr txBox="1"/>
          <p:nvPr/>
        </p:nvSpPr>
        <p:spPr>
          <a:xfrm>
            <a:off x="612648" y="3680460"/>
            <a:ext cx="5346192" cy="274320"/>
          </a:xfrm>
          <a:prstGeom prst="rect">
            <a:avLst/>
          </a:prstGeom>
          <a:noFill/>
        </p:spPr>
        <p:txBody>
          <a:bodyPr wrap="none" anchor="t" lIns="25400" rIns="25400" tIns="12700" bIns="12700">
            <a:noAutofit/>
          </a:bodyPr>
          <a:lstStyle/>
          <a:p>
            <a:pPr algn="l">
              <a:buNone/>
            </a:pPr>
            <a:r>
              <a:rPr sz="1100" b="1">
                <a:solidFill>
                  <a:srgbClr val="221E19"/>
                </a:solidFill>
                <a:latin typeface="DM Sans"/>
              </a:rPr>
              <a:t>H3 — CONTESTED, NOT SETTLED EITHER WAY</a:t>
            </a:r>
          </a:p>
        </p:txBody>
      </p:sp>
      <p:sp>
        <p:nvSpPr>
          <p:cNvPr id="9" name="TextBox 8::TC[T4|neutral]"/>
          <p:cNvSpPr txBox="1"/>
          <p:nvPr/>
        </p:nvSpPr>
        <p:spPr>
          <a:xfrm>
            <a:off x="612648" y="4009644"/>
            <a:ext cx="5346192" cy="1513332"/>
          </a:xfrm>
          <a:prstGeom prst="rect">
            <a:avLst/>
          </a:prstGeom>
          <a:noFill/>
        </p:spPr>
        <p:txBody>
          <a:bodyPr wrap="square" anchor="t" lIns="25400" rIns="25400" tIns="12700" bIns="12700">
            <a:noAutofit/>
          </a:bodyPr>
          <a:lstStyle/>
          <a:p>
            <a:pPr algn="l">
              <a:buNone/>
            </a:pPr>
            <a:r>
              <a:rPr sz="1100" b="0">
                <a:solidFill>
                  <a:srgbClr val="221E19"/>
                </a:solidFill>
                <a:latin typeface="DM Sans"/>
              </a:rPr>
              <a:t>Brakke Consulting for the AVMA finds existing colleges can meet demand to 2035. Mars Veterinary Health claims 55,000 veterinarians short by 2030. Both are commissioned studies. New schools supply only about 4% of veterinarians by 2035, so relief arrives after a normal hold period.</a:t>
            </a:r>
          </a:p>
        </p:txBody>
      </p:sp>
      <p:sp>
        <p:nvSpPr>
          <p:cNvPr id="10" name="TextBox 9::TC[T3|neutral]"/>
          <p:cNvSpPr txBox="1"/>
          <p:nvPr/>
        </p:nvSpPr>
        <p:spPr>
          <a:xfrm>
            <a:off x="6233160" y="3680460"/>
            <a:ext cx="5346192" cy="274320"/>
          </a:xfrm>
          <a:prstGeom prst="rect">
            <a:avLst/>
          </a:prstGeom>
          <a:noFill/>
        </p:spPr>
        <p:txBody>
          <a:bodyPr wrap="none" anchor="t" lIns="25400" rIns="25400" tIns="12700" bIns="12700">
            <a:noAutofit/>
          </a:bodyPr>
          <a:lstStyle/>
          <a:p>
            <a:pPr algn="l">
              <a:buNone/>
            </a:pPr>
            <a:r>
              <a:rPr sz="1100" b="1">
                <a:solidFill>
                  <a:srgbClr val="221E19"/>
                </a:solidFill>
                <a:latin typeface="DM Sans"/>
              </a:rPr>
              <a:t>WHAT THIS CHANGES</a:t>
            </a:r>
          </a:p>
        </p:txBody>
      </p:sp>
      <p:sp>
        <p:nvSpPr>
          <p:cNvPr id="11" name="TextBox 10::TC[T4|neutral]"/>
          <p:cNvSpPr txBox="1"/>
          <p:nvPr/>
        </p:nvSpPr>
        <p:spPr>
          <a:xfrm>
            <a:off x="6233160" y="4009644"/>
            <a:ext cx="5346192" cy="1513332"/>
          </a:xfrm>
          <a:prstGeom prst="rect">
            <a:avLst/>
          </a:prstGeom>
          <a:noFill/>
        </p:spPr>
        <p:txBody>
          <a:bodyPr wrap="square" anchor="t" lIns="25400" rIns="25400" tIns="12700" bIns="12700">
            <a:noAutofit/>
          </a:bodyPr>
          <a:lstStyle/>
          <a:p>
            <a:pPr algn="l">
              <a:buNone/>
            </a:pPr>
            <a:r>
              <a:rPr sz="1100" b="0">
                <a:solidFill>
                  <a:srgbClr val="221E19"/>
                </a:solidFill>
                <a:latin typeface="DM Sans"/>
              </a:rPr>
              <a:t>An earlier reading closed H2 and H3. Verification reopened both, and found the supply evidence had been attributed to the wrong study. The deal team should hear them as data-room questions, not findings.</a:t>
            </a:r>
          </a:p>
        </p:txBody>
      </p:sp>
      <p:sp>
        <p:nvSpPr>
          <p:cNvPr id="12" name="Rectangle 11::TC[T5|furniture]"/>
          <p:cNvSpPr/>
          <p:nvPr/>
        </p:nvSpPr>
        <p:spPr>
          <a:xfrm>
            <a:off x="612648" y="5724144"/>
            <a:ext cx="45720" cy="26517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TC[T3|neutral]"/>
          <p:cNvSpPr txBox="1"/>
          <p:nvPr/>
        </p:nvSpPr>
        <p:spPr>
          <a:xfrm>
            <a:off x="768096" y="5724144"/>
            <a:ext cx="10810951" cy="265176"/>
          </a:xfrm>
          <a:prstGeom prst="rect">
            <a:avLst/>
          </a:prstGeom>
          <a:noFill/>
        </p:spPr>
        <p:txBody>
          <a:bodyPr wrap="square" anchor="b" lIns="25400" rIns="25400" tIns="12700" bIns="12700">
            <a:noAutofit/>
          </a:bodyPr>
          <a:lstStyle/>
          <a:p>
            <a:pPr algn="l">
              <a:buNone/>
            </a:pPr>
            <a:r>
              <a:rPr sz="1300" b="1">
                <a:solidFill>
                  <a:srgbClr val="221E19"/>
                </a:solidFill>
                <a:latin typeface="DM Sans"/>
              </a:rPr>
              <a:t>→  Two questions the deal team thought closed are data-room questions</a:t>
            </a:r>
          </a:p>
        </p:txBody>
      </p:sp>
      <p:sp>
        <p:nvSpPr>
          <p:cNvPr id="14" name="TextBox 13::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WP1 analysis against the kick-off hypotheses. H4 to H8 remain open and depend on the data room.</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name="TCZONE[0.670,1.750,11.993,4.35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Four amendments and five new items settle what public data cannot</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WP1 — MARKET</a:t>
            </a:r>
          </a:p>
        </p:txBody>
      </p:sp>
      <p:sp>
        <p:nvSpPr>
          <p:cNvPr id="4" name="Rectangle 3::TC[T5|furniture]"/>
          <p:cNvSpPr/>
          <p:nvPr/>
        </p:nvSpPr>
        <p:spPr>
          <a:xfrm>
            <a:off x="612648" y="1600200"/>
            <a:ext cx="10966704" cy="384048"/>
          </a:xfrm>
          <a:prstGeom prst="rect">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TC[T4|neutral]"/>
          <p:cNvSpPr txBox="1"/>
          <p:nvPr/>
        </p:nvSpPr>
        <p:spPr>
          <a:xfrm>
            <a:off x="685800" y="1655064"/>
            <a:ext cx="2595372"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Item</a:t>
            </a:r>
          </a:p>
        </p:txBody>
      </p:sp>
      <p:sp>
        <p:nvSpPr>
          <p:cNvPr id="6" name="TextBox 5::TC[T4|neutral]"/>
          <p:cNvSpPr txBox="1"/>
          <p:nvPr/>
        </p:nvSpPr>
        <p:spPr>
          <a:xfrm>
            <a:off x="3427476" y="1655064"/>
            <a:ext cx="2595372"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What we need</a:t>
            </a:r>
          </a:p>
        </p:txBody>
      </p:sp>
      <p:sp>
        <p:nvSpPr>
          <p:cNvPr id="7" name="TextBox 6::TC[T4|neutral]"/>
          <p:cNvSpPr txBox="1"/>
          <p:nvPr/>
        </p:nvSpPr>
        <p:spPr>
          <a:xfrm>
            <a:off x="6169152" y="1655064"/>
            <a:ext cx="2595372"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Why</a:t>
            </a:r>
          </a:p>
        </p:txBody>
      </p:sp>
      <p:sp>
        <p:nvSpPr>
          <p:cNvPr id="8" name="TextBox 7::TC[T4|neutral]"/>
          <p:cNvSpPr txBox="1"/>
          <p:nvPr/>
        </p:nvSpPr>
        <p:spPr>
          <a:xfrm>
            <a:off x="8910828" y="1655064"/>
            <a:ext cx="2595372"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Band</a:t>
            </a:r>
          </a:p>
        </p:txBody>
      </p:sp>
      <p:sp>
        <p:nvSpPr>
          <p:cNvPr id="9" name="Rectangle 8::TC[T5|furniture]"/>
          <p:cNvSpPr/>
          <p:nvPr/>
        </p:nvSpPr>
        <p:spPr>
          <a:xfrm>
            <a:off x="612648" y="1984248"/>
            <a:ext cx="10966704" cy="399288"/>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TC[T4|neutral]"/>
          <p:cNvSpPr txBox="1"/>
          <p:nvPr/>
        </p:nvSpPr>
        <p:spPr>
          <a:xfrm>
            <a:off x="685800" y="1984248"/>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P1 Revenue by clinic</a:t>
            </a:r>
          </a:p>
        </p:txBody>
      </p:sp>
      <p:sp>
        <p:nvSpPr>
          <p:cNvPr id="11" name="TextBox 10::TC[T4|neutral]"/>
          <p:cNvSpPr txBox="1"/>
          <p:nvPr/>
        </p:nvSpPr>
        <p:spPr>
          <a:xfrm>
            <a:off x="3427476" y="1984248"/>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Extend back to 2019</a:t>
            </a:r>
          </a:p>
        </p:txBody>
      </p:sp>
      <p:sp>
        <p:nvSpPr>
          <p:cNvPr id="12" name="TextBox 11::TC[T4|neutral]"/>
          <p:cNvSpPr txBox="1"/>
          <p:nvPr/>
        </p:nvSpPr>
        <p:spPr>
          <a:xfrm>
            <a:off x="6169152" y="1984248"/>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36 months reaches only to 2023; the baseline is 2019</a:t>
            </a:r>
          </a:p>
        </p:txBody>
      </p:sp>
      <p:sp>
        <p:nvSpPr>
          <p:cNvPr id="13" name="TextBox 12::TC[T4|neutral]"/>
          <p:cNvSpPr txBox="1"/>
          <p:nvPr/>
        </p:nvSpPr>
        <p:spPr>
          <a:xfrm>
            <a:off x="8910828" y="1984248"/>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P1</a:t>
            </a:r>
          </a:p>
        </p:txBody>
      </p:sp>
      <p:sp>
        <p:nvSpPr>
          <p:cNvPr id="14" name="Rectangle 13::TC[T5|furniture]"/>
          <p:cNvSpPr/>
          <p:nvPr/>
        </p:nvSpPr>
        <p:spPr>
          <a:xfrm>
            <a:off x="612648" y="2383536"/>
            <a:ext cx="10966704" cy="399288"/>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TC[T4|neutral]"/>
          <p:cNvSpPr txBox="1"/>
          <p:nvPr/>
        </p:nvSpPr>
        <p:spPr>
          <a:xfrm>
            <a:off x="685800" y="2383536"/>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P1 Active client counts</a:t>
            </a:r>
          </a:p>
        </p:txBody>
      </p:sp>
      <p:sp>
        <p:nvSpPr>
          <p:cNvPr id="16" name="TextBox 15::TC[T4|neutral]"/>
          <p:cNvSpPr txBox="1"/>
          <p:nvPr/>
        </p:nvSpPr>
        <p:spPr>
          <a:xfrm>
            <a:off x="3427476" y="2383536"/>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Add visit counts; extend to 2019</a:t>
            </a:r>
          </a:p>
        </p:txBody>
      </p:sp>
      <p:sp>
        <p:nvSpPr>
          <p:cNvPr id="17" name="TextBox 16::TC[T4|neutral]"/>
          <p:cNvSpPr txBox="1"/>
          <p:nvPr/>
        </p:nvSpPr>
        <p:spPr>
          <a:xfrm>
            <a:off x="6169152" y="2383536"/>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Clients and visits diverged; clients alone cannot decompose</a:t>
            </a:r>
          </a:p>
        </p:txBody>
      </p:sp>
      <p:sp>
        <p:nvSpPr>
          <p:cNvPr id="18" name="TextBox 17::TC[T4|neutral]"/>
          <p:cNvSpPr txBox="1"/>
          <p:nvPr/>
        </p:nvSpPr>
        <p:spPr>
          <a:xfrm>
            <a:off x="8910828" y="2383536"/>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P1</a:t>
            </a:r>
          </a:p>
        </p:txBody>
      </p:sp>
      <p:sp>
        <p:nvSpPr>
          <p:cNvPr id="19" name="Rectangle 18::TC[T5|furniture]"/>
          <p:cNvSpPr/>
          <p:nvPr/>
        </p:nvSpPr>
        <p:spPr>
          <a:xfrm>
            <a:off x="612648" y="2782823"/>
            <a:ext cx="10966704" cy="399288"/>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TC[T4|neutral]"/>
          <p:cNvSpPr txBox="1"/>
          <p:nvPr/>
        </p:nvSpPr>
        <p:spPr>
          <a:xfrm>
            <a:off x="685800" y="2782823"/>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P3 Pricing schedule</a:t>
            </a:r>
          </a:p>
        </p:txBody>
      </p:sp>
      <p:sp>
        <p:nvSpPr>
          <p:cNvPr id="21" name="TextBox 20::TC[T4|neutral]"/>
          <p:cNvSpPr txBox="1"/>
          <p:nvPr/>
        </p:nvSpPr>
        <p:spPr>
          <a:xfrm>
            <a:off x="3427476" y="2782823"/>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The history, 2019-2025</a:t>
            </a:r>
          </a:p>
        </p:txBody>
      </p:sp>
      <p:sp>
        <p:nvSpPr>
          <p:cNvPr id="22" name="TextBox 21::TC[T4|neutral]"/>
          <p:cNvSpPr txBox="1"/>
          <p:nvPr/>
        </p:nvSpPr>
        <p:spPr>
          <a:xfrm>
            <a:off x="6169152" y="2782823"/>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Shows whether the platform led or lagged the market's +47%</a:t>
            </a:r>
          </a:p>
        </p:txBody>
      </p:sp>
      <p:sp>
        <p:nvSpPr>
          <p:cNvPr id="23" name="TextBox 22::TC[T4|neutral]"/>
          <p:cNvSpPr txBox="1"/>
          <p:nvPr/>
        </p:nvSpPr>
        <p:spPr>
          <a:xfrm>
            <a:off x="8910828" y="2782823"/>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P3</a:t>
            </a:r>
          </a:p>
        </p:txBody>
      </p:sp>
      <p:sp>
        <p:nvSpPr>
          <p:cNvPr id="24" name="Rectangle 23::TC[T5|furniture]"/>
          <p:cNvSpPr/>
          <p:nvPr/>
        </p:nvSpPr>
        <p:spPr>
          <a:xfrm>
            <a:off x="612648" y="3182111"/>
            <a:ext cx="10966704" cy="399288"/>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TC[T4|neutral]"/>
          <p:cNvSpPr txBox="1"/>
          <p:nvPr/>
        </p:nvSpPr>
        <p:spPr>
          <a:xfrm>
            <a:off x="685800" y="3182111"/>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P3 Revenue by service line</a:t>
            </a:r>
          </a:p>
        </p:txBody>
      </p:sp>
      <p:sp>
        <p:nvSpPr>
          <p:cNvPr id="26" name="TextBox 25::TC[T4|neutral]"/>
          <p:cNvSpPr txBox="1"/>
          <p:nvPr/>
        </p:nvSpPr>
        <p:spPr>
          <a:xfrm>
            <a:off x="3427476" y="3182111"/>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Promote to P2; diagnostics and dentistry</a:t>
            </a:r>
          </a:p>
        </p:txBody>
      </p:sp>
      <p:sp>
        <p:nvSpPr>
          <p:cNvPr id="27" name="TextBox 26::TC[T4|neutral]"/>
          <p:cNvSpPr txBox="1"/>
          <p:nvPr/>
        </p:nvSpPr>
        <p:spPr>
          <a:xfrm>
            <a:off x="6169152" y="3182111"/>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Diagnostics is the one driver producing real volume</a:t>
            </a:r>
          </a:p>
        </p:txBody>
      </p:sp>
      <p:sp>
        <p:nvSpPr>
          <p:cNvPr id="28" name="TextBox 27::TC[T4|neutral]"/>
          <p:cNvSpPr txBox="1"/>
          <p:nvPr/>
        </p:nvSpPr>
        <p:spPr>
          <a:xfrm>
            <a:off x="8910828" y="3182111"/>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P2</a:t>
            </a:r>
          </a:p>
        </p:txBody>
      </p:sp>
      <p:sp>
        <p:nvSpPr>
          <p:cNvPr id="29" name="Rectangle 28::TC[T5|furniture]"/>
          <p:cNvSpPr/>
          <p:nvPr/>
        </p:nvSpPr>
        <p:spPr>
          <a:xfrm>
            <a:off x="612648" y="3581399"/>
            <a:ext cx="10966704" cy="399288"/>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TC[T4|neutral]"/>
          <p:cNvSpPr txBox="1"/>
          <p:nvPr/>
        </p:nvSpPr>
        <p:spPr>
          <a:xfrm>
            <a:off x="685800" y="3581399"/>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NEW P1-e</a:t>
            </a:r>
          </a:p>
        </p:txBody>
      </p:sp>
      <p:sp>
        <p:nvSpPr>
          <p:cNvPr id="31" name="TextBox 30::TC[T4|neutral]"/>
          <p:cNvSpPr txBox="1"/>
          <p:nvPr/>
        </p:nvSpPr>
        <p:spPr>
          <a:xfrm>
            <a:off x="3427476" y="3581399"/>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Reconcile the $120m revenue base</a:t>
            </a:r>
          </a:p>
        </p:txBody>
      </p:sp>
      <p:sp>
        <p:nvSpPr>
          <p:cNvPr id="32" name="TextBox 31::TC[T4|neutral]"/>
          <p:cNvSpPr txBox="1"/>
          <p:nvPr/>
        </p:nvSpPr>
        <p:spPr>
          <a:xfrm>
            <a:off x="6169152" y="3581399"/>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Explains the 1.8-1.9x gap per clinic</a:t>
            </a:r>
          </a:p>
        </p:txBody>
      </p:sp>
      <p:sp>
        <p:nvSpPr>
          <p:cNvPr id="33" name="TextBox 32::TC[T4|neutral]"/>
          <p:cNvSpPr txBox="1"/>
          <p:nvPr/>
        </p:nvSpPr>
        <p:spPr>
          <a:xfrm>
            <a:off x="8910828" y="3581399"/>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P1</a:t>
            </a:r>
          </a:p>
        </p:txBody>
      </p:sp>
      <p:sp>
        <p:nvSpPr>
          <p:cNvPr id="34" name="Rectangle 33::TC[T5|furniture]"/>
          <p:cNvSpPr/>
          <p:nvPr/>
        </p:nvSpPr>
        <p:spPr>
          <a:xfrm>
            <a:off x="612648" y="3980687"/>
            <a:ext cx="10966704" cy="399288"/>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TC[T4|neutral]"/>
          <p:cNvSpPr txBox="1"/>
          <p:nvPr/>
        </p:nvSpPr>
        <p:spPr>
          <a:xfrm>
            <a:off x="685800" y="3980687"/>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NEW P1-f</a:t>
            </a:r>
          </a:p>
        </p:txBody>
      </p:sp>
      <p:sp>
        <p:nvSpPr>
          <p:cNvPr id="36" name="TextBox 35::TC[T4|neutral]"/>
          <p:cNvSpPr txBox="1"/>
          <p:nvPr/>
        </p:nvSpPr>
        <p:spPr>
          <a:xfrm>
            <a:off x="3427476" y="3980687"/>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Visit frequency by pet-age cohort</a:t>
            </a:r>
          </a:p>
        </p:txBody>
      </p:sp>
      <p:sp>
        <p:nvSpPr>
          <p:cNvPr id="37" name="TextBox 36::TC[T4|neutral]"/>
          <p:cNvSpPr txBox="1"/>
          <p:nvPr/>
        </p:nvSpPr>
        <p:spPr>
          <a:xfrm>
            <a:off x="6169152" y="3980687"/>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The ONLY thing that settles H2</a:t>
            </a:r>
          </a:p>
        </p:txBody>
      </p:sp>
      <p:sp>
        <p:nvSpPr>
          <p:cNvPr id="38" name="TextBox 37::TC[T4|neutral]"/>
          <p:cNvSpPr txBox="1"/>
          <p:nvPr/>
        </p:nvSpPr>
        <p:spPr>
          <a:xfrm>
            <a:off x="8910828" y="3980687"/>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P1</a:t>
            </a:r>
          </a:p>
        </p:txBody>
      </p:sp>
      <p:sp>
        <p:nvSpPr>
          <p:cNvPr id="39" name="Rectangle 38::TC[T5|furniture]"/>
          <p:cNvSpPr/>
          <p:nvPr/>
        </p:nvSpPr>
        <p:spPr>
          <a:xfrm>
            <a:off x="612648" y="4379975"/>
            <a:ext cx="10966704" cy="399288"/>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TextBox 39::TC[T4|neutral]"/>
          <p:cNvSpPr txBox="1"/>
          <p:nvPr/>
        </p:nvSpPr>
        <p:spPr>
          <a:xfrm>
            <a:off x="685800" y="4379975"/>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NEW P2-c</a:t>
            </a:r>
          </a:p>
        </p:txBody>
      </p:sp>
      <p:sp>
        <p:nvSpPr>
          <p:cNvPr id="41" name="TextBox 40::TC[T4|neutral]"/>
          <p:cNvSpPr txBox="1"/>
          <p:nvPr/>
        </p:nvSpPr>
        <p:spPr>
          <a:xfrm>
            <a:off x="3427476" y="4379975"/>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Visit frequency by client price band</a:t>
            </a:r>
          </a:p>
        </p:txBody>
      </p:sp>
      <p:sp>
        <p:nvSpPr>
          <p:cNvPr id="42" name="TextBox 41::TC[T4|neutral]"/>
          <p:cNvSpPr txBox="1"/>
          <p:nvPr/>
        </p:nvSpPr>
        <p:spPr>
          <a:xfrm>
            <a:off x="6169152" y="4379975"/>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The other half of the H2 test</a:t>
            </a:r>
          </a:p>
        </p:txBody>
      </p:sp>
      <p:sp>
        <p:nvSpPr>
          <p:cNvPr id="43" name="TextBox 42::TC[T4|neutral]"/>
          <p:cNvSpPr txBox="1"/>
          <p:nvPr/>
        </p:nvSpPr>
        <p:spPr>
          <a:xfrm>
            <a:off x="8910828" y="4379975"/>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P2</a:t>
            </a:r>
          </a:p>
        </p:txBody>
      </p:sp>
      <p:sp>
        <p:nvSpPr>
          <p:cNvPr id="44" name="Rectangle 43::TC[T5|furniture]"/>
          <p:cNvSpPr/>
          <p:nvPr/>
        </p:nvSpPr>
        <p:spPr>
          <a:xfrm>
            <a:off x="612648" y="4779263"/>
            <a:ext cx="10966704" cy="399288"/>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TextBox 44::TC[T4|neutral]"/>
          <p:cNvSpPr txBox="1"/>
          <p:nvPr/>
        </p:nvSpPr>
        <p:spPr>
          <a:xfrm>
            <a:off x="685800" y="4779263"/>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NEW P3-d</a:t>
            </a:r>
          </a:p>
        </p:txBody>
      </p:sp>
      <p:sp>
        <p:nvSpPr>
          <p:cNvPr id="46" name="TextBox 45::TC[T4|neutral]"/>
          <p:cNvSpPr txBox="1"/>
          <p:nvPr/>
        </p:nvSpPr>
        <p:spPr>
          <a:xfrm>
            <a:off x="3427476" y="4779263"/>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Average transaction value by clinic, 2019-2025</a:t>
            </a:r>
          </a:p>
        </p:txBody>
      </p:sp>
      <p:sp>
        <p:nvSpPr>
          <p:cNvPr id="47" name="TextBox 46::TC[T4|neutral]"/>
          <p:cNvSpPr txBox="1"/>
          <p:nvPr/>
        </p:nvSpPr>
        <p:spPr>
          <a:xfrm>
            <a:off x="6169152" y="4779263"/>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No public ATV series exists</a:t>
            </a:r>
          </a:p>
        </p:txBody>
      </p:sp>
      <p:sp>
        <p:nvSpPr>
          <p:cNvPr id="48" name="TextBox 47::TC[T4|neutral]"/>
          <p:cNvSpPr txBox="1"/>
          <p:nvPr/>
        </p:nvSpPr>
        <p:spPr>
          <a:xfrm>
            <a:off x="8910828" y="4779263"/>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P3</a:t>
            </a:r>
          </a:p>
        </p:txBody>
      </p:sp>
      <p:sp>
        <p:nvSpPr>
          <p:cNvPr id="49" name="Rectangle 48::TC[T5|furniture]"/>
          <p:cNvSpPr/>
          <p:nvPr/>
        </p:nvSpPr>
        <p:spPr>
          <a:xfrm>
            <a:off x="612648" y="5178551"/>
            <a:ext cx="10966704" cy="399288"/>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0" name="TextBox 49::TC[T4|neutral]"/>
          <p:cNvSpPr txBox="1"/>
          <p:nvPr/>
        </p:nvSpPr>
        <p:spPr>
          <a:xfrm>
            <a:off x="685800" y="5178551"/>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NEW P3-e</a:t>
            </a:r>
          </a:p>
        </p:txBody>
      </p:sp>
      <p:sp>
        <p:nvSpPr>
          <p:cNvPr id="51" name="TextBox 50::TC[T4|neutral]"/>
          <p:cNvSpPr txBox="1"/>
          <p:nvPr/>
        </p:nvSpPr>
        <p:spPr>
          <a:xfrm>
            <a:off x="3427476" y="5178551"/>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Vet vacancies, time-to-fill and wages by clinic</a:t>
            </a:r>
          </a:p>
        </p:txBody>
      </p:sp>
      <p:sp>
        <p:nvSpPr>
          <p:cNvPr id="52" name="TextBox 51::TC[T4|neutral]"/>
          <p:cNvSpPr txBox="1"/>
          <p:nvPr/>
        </p:nvSpPr>
        <p:spPr>
          <a:xfrm>
            <a:off x="6169152" y="5178551"/>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Settles the contested labour question locally</a:t>
            </a:r>
          </a:p>
        </p:txBody>
      </p:sp>
      <p:sp>
        <p:nvSpPr>
          <p:cNvPr id="53" name="TextBox 52::TC[T4|neutral]"/>
          <p:cNvSpPr txBox="1"/>
          <p:nvPr/>
        </p:nvSpPr>
        <p:spPr>
          <a:xfrm>
            <a:off x="8910828" y="5178551"/>
            <a:ext cx="2595372" cy="399288"/>
          </a:xfrm>
          <a:prstGeom prst="rect">
            <a:avLst/>
          </a:prstGeom>
          <a:noFill/>
        </p:spPr>
        <p:txBody>
          <a:bodyPr wrap="square" anchor="ctr" lIns="25400" rIns="25400" tIns="12700" bIns="12700">
            <a:noAutofit/>
          </a:bodyPr>
          <a:lstStyle/>
          <a:p>
            <a:pPr algn="l">
              <a:buNone/>
            </a:pPr>
            <a:r>
              <a:rPr sz="1100" b="0">
                <a:solidFill>
                  <a:srgbClr val="221E19"/>
                </a:solidFill>
                <a:latin typeface="DM Sans"/>
              </a:rPr>
              <a:t>P3</a:t>
            </a:r>
          </a:p>
        </p:txBody>
      </p:sp>
      <p:sp>
        <p:nvSpPr>
          <p:cNvPr id="54" name="Rectangle 53::TC[T5|furniture]"/>
          <p:cNvSpPr/>
          <p:nvPr/>
        </p:nvSpPr>
        <p:spPr>
          <a:xfrm>
            <a:off x="612648" y="5724144"/>
            <a:ext cx="45720" cy="26517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5" name="TextBox 54::TC[T3|neutral]"/>
          <p:cNvSpPr txBox="1"/>
          <p:nvPr/>
        </p:nvSpPr>
        <p:spPr>
          <a:xfrm>
            <a:off x="768096" y="5724144"/>
            <a:ext cx="10810951" cy="265176"/>
          </a:xfrm>
          <a:prstGeom prst="rect">
            <a:avLst/>
          </a:prstGeom>
          <a:noFill/>
        </p:spPr>
        <p:txBody>
          <a:bodyPr wrap="square" anchor="b" lIns="25400" rIns="25400" tIns="12700" bIns="12700">
            <a:noAutofit/>
          </a:bodyPr>
          <a:lstStyle/>
          <a:p>
            <a:pPr algn="l">
              <a:buNone/>
            </a:pPr>
            <a:r>
              <a:rPr sz="1300" b="1">
                <a:solidFill>
                  <a:srgbClr val="221E19"/>
                </a:solidFill>
                <a:latin typeface="DM Sans"/>
              </a:rPr>
              <a:t>→  Fold these into the one-page leave-behind before 3 August, not into a second list</a:t>
            </a:r>
          </a:p>
        </p:txBody>
      </p:sp>
      <p:sp>
        <p:nvSpPr>
          <p:cNvPr id="56" name="TextBox 55::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WP1 note section 11, against the eleven-item list in the kick-off briefing note.</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name="TCZONE[0.670,1.750,11.993,4.35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Five results in the data room would turn this from dig deeper into pass</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WP1 — MARKET</a:t>
            </a:r>
          </a:p>
        </p:txBody>
      </p:sp>
      <p:sp>
        <p:nvSpPr>
          <p:cNvPr id="4" name="Oval 3::TC[ANCHOR]"/>
          <p:cNvSpPr/>
          <p:nvPr/>
        </p:nvSpPr>
        <p:spPr>
          <a:xfrm>
            <a:off x="649224" y="1554480"/>
            <a:ext cx="475488" cy="475488"/>
          </a:xfrm>
          <a:prstGeom prst="ellipse">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400" b="1">
                <a:solidFill>
                  <a:srgbClr val="FFFFFF"/>
                </a:solidFill>
                <a:latin typeface="DM Sans"/>
              </a:rPr>
              <a:t>1</a:t>
            </a:r>
          </a:p>
        </p:txBody>
      </p:sp>
      <p:sp>
        <p:nvSpPr>
          <p:cNvPr id="5" name="TextBox 4::TC[T4|narrative_accent#g1]"/>
          <p:cNvSpPr txBox="1"/>
          <p:nvPr/>
        </p:nvSpPr>
        <p:spPr>
          <a:xfrm>
            <a:off x="1271016" y="1655064"/>
            <a:ext cx="10143744" cy="274320"/>
          </a:xfrm>
          <a:prstGeom prst="rect">
            <a:avLst/>
          </a:prstGeom>
          <a:noFill/>
        </p:spPr>
        <p:txBody>
          <a:bodyPr wrap="none" anchor="t" lIns="25400" rIns="25400" tIns="12700" bIns="12700">
            <a:noAutofit/>
          </a:bodyPr>
          <a:lstStyle/>
          <a:p>
            <a:pPr algn="l">
              <a:buNone/>
            </a:pPr>
            <a:r>
              <a:rPr sz="1100" b="1">
                <a:solidFill>
                  <a:srgbClr val="221E19"/>
                </a:solidFill>
                <a:latin typeface="DM Sans"/>
              </a:rPr>
              <a:t>Same-store visit trend, 2019-2025</a:t>
            </a:r>
          </a:p>
        </p:txBody>
      </p:sp>
      <p:sp>
        <p:nvSpPr>
          <p:cNvPr id="6" name="TextBox 5::TC[T5|neutral]"/>
          <p:cNvSpPr txBox="1"/>
          <p:nvPr/>
        </p:nvSpPr>
        <p:spPr>
          <a:xfrm>
            <a:off x="1271016" y="1911095"/>
            <a:ext cx="10143744" cy="429768"/>
          </a:xfrm>
          <a:prstGeom prst="rect">
            <a:avLst/>
          </a:prstGeom>
          <a:noFill/>
        </p:spPr>
        <p:txBody>
          <a:bodyPr wrap="square" anchor="t" lIns="25400" rIns="25400" tIns="12700" bIns="12700">
            <a:noAutofit/>
          </a:bodyPr>
          <a:lstStyle/>
          <a:p>
            <a:pPr algn="l">
              <a:buNone/>
            </a:pPr>
            <a:r>
              <a:rPr sz="950" b="0">
                <a:solidFill>
                  <a:srgbClr val="625E5A"/>
                </a:solidFill>
                <a:latin typeface="DM Sans"/>
              </a:rPr>
              <a:t>PASS if platform visits are falling faster than the market's -3.1%. That is share loss inside a shrinking market, and no integration plan fixes it.</a:t>
            </a:r>
          </a:p>
        </p:txBody>
      </p:sp>
      <p:sp>
        <p:nvSpPr>
          <p:cNvPr id="7" name="Oval 6::TC[ANCHOR]"/>
          <p:cNvSpPr/>
          <p:nvPr/>
        </p:nvSpPr>
        <p:spPr>
          <a:xfrm>
            <a:off x="717803" y="2418588"/>
            <a:ext cx="338328" cy="338328"/>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2</a:t>
            </a:r>
          </a:p>
        </p:txBody>
      </p:sp>
      <p:sp>
        <p:nvSpPr>
          <p:cNvPr id="8" name="TextBox 7::TC[T4|neutral]"/>
          <p:cNvSpPr txBox="1"/>
          <p:nvPr/>
        </p:nvSpPr>
        <p:spPr>
          <a:xfrm>
            <a:off x="1271016" y="2450592"/>
            <a:ext cx="10143744" cy="274320"/>
          </a:xfrm>
          <a:prstGeom prst="rect">
            <a:avLst/>
          </a:prstGeom>
          <a:noFill/>
        </p:spPr>
        <p:txBody>
          <a:bodyPr wrap="none" anchor="t" lIns="25400" rIns="25400" tIns="12700" bIns="12700">
            <a:noAutofit/>
          </a:bodyPr>
          <a:lstStyle/>
          <a:p>
            <a:pPr algn="l">
              <a:buNone/>
            </a:pPr>
            <a:r>
              <a:rPr sz="1100" b="1">
                <a:solidFill>
                  <a:srgbClr val="221E19"/>
                </a:solidFill>
                <a:latin typeface="DM Sans"/>
              </a:rPr>
              <a:t>Reconciliation of the $120m base (P1-e)</a:t>
            </a:r>
          </a:p>
        </p:txBody>
      </p:sp>
      <p:sp>
        <p:nvSpPr>
          <p:cNvPr id="9" name="TextBox 8::TC[T5|neutral]"/>
          <p:cNvSpPr txBox="1"/>
          <p:nvPr/>
        </p:nvSpPr>
        <p:spPr>
          <a:xfrm>
            <a:off x="1271016" y="2706624"/>
            <a:ext cx="10143744" cy="429768"/>
          </a:xfrm>
          <a:prstGeom prst="rect">
            <a:avLst/>
          </a:prstGeom>
          <a:noFill/>
        </p:spPr>
        <p:txBody>
          <a:bodyPr wrap="square" anchor="t" lIns="25400" rIns="25400" tIns="12700" bIns="12700">
            <a:noAutofit/>
          </a:bodyPr>
          <a:lstStyle/>
          <a:p>
            <a:pPr algn="l">
              <a:buNone/>
            </a:pPr>
            <a:r>
              <a:rPr sz="950" b="0">
                <a:solidFill>
                  <a:srgbClr val="625E5A"/>
                </a:solidFill>
                <a:latin typeface="DM Sans"/>
              </a:rPr>
              <a:t>PASS if a material share is not companion-animal general practice, or is acquired revenue sitting outside a comparable same-store perimeter.</a:t>
            </a:r>
          </a:p>
        </p:txBody>
      </p:sp>
      <p:sp>
        <p:nvSpPr>
          <p:cNvPr id="10" name="Oval 9::TC[ANCHOR]"/>
          <p:cNvSpPr/>
          <p:nvPr/>
        </p:nvSpPr>
        <p:spPr>
          <a:xfrm>
            <a:off x="717803" y="3214116"/>
            <a:ext cx="338328" cy="338328"/>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3</a:t>
            </a:r>
          </a:p>
        </p:txBody>
      </p:sp>
      <p:sp>
        <p:nvSpPr>
          <p:cNvPr id="11" name="TextBox 10::TC[T4|neutral]"/>
          <p:cNvSpPr txBox="1"/>
          <p:nvPr/>
        </p:nvSpPr>
        <p:spPr>
          <a:xfrm>
            <a:off x="1271016" y="3246120"/>
            <a:ext cx="10143744" cy="274320"/>
          </a:xfrm>
          <a:prstGeom prst="rect">
            <a:avLst/>
          </a:prstGeom>
          <a:noFill/>
        </p:spPr>
        <p:txBody>
          <a:bodyPr wrap="none" anchor="t" lIns="25400" rIns="25400" tIns="12700" bIns="12700">
            <a:noAutofit/>
          </a:bodyPr>
          <a:lstStyle/>
          <a:p>
            <a:pPr algn="l">
              <a:buNone/>
            </a:pPr>
            <a:r>
              <a:rPr sz="1100" b="1">
                <a:solidFill>
                  <a:srgbClr val="221E19"/>
                </a:solidFill>
                <a:latin typeface="DM Sans"/>
              </a:rPr>
              <a:t>Realised price history (P3)</a:t>
            </a:r>
          </a:p>
        </p:txBody>
      </p:sp>
      <p:sp>
        <p:nvSpPr>
          <p:cNvPr id="12" name="TextBox 11::TC[T5|neutral]"/>
          <p:cNvSpPr txBox="1"/>
          <p:nvPr/>
        </p:nvSpPr>
        <p:spPr>
          <a:xfrm>
            <a:off x="1271016" y="3502152"/>
            <a:ext cx="10143744" cy="429768"/>
          </a:xfrm>
          <a:prstGeom prst="rect">
            <a:avLst/>
          </a:prstGeom>
          <a:noFill/>
        </p:spPr>
        <p:txBody>
          <a:bodyPr wrap="square" anchor="t" lIns="25400" rIns="25400" tIns="12700" bIns="12700">
            <a:noAutofit/>
          </a:bodyPr>
          <a:lstStyle/>
          <a:p>
            <a:pPr algn="l">
              <a:buNone/>
            </a:pPr>
            <a:r>
              <a:rPr sz="950" b="0">
                <a:solidFill>
                  <a:srgbClr val="625E5A"/>
                </a:solidFill>
                <a:latin typeface="DM Sans"/>
              </a:rPr>
              <a:t>PASS if the platform took more than the market's +47%. The volume risk would then be largely self-inflicted and the pricing lever already spent.</a:t>
            </a:r>
          </a:p>
        </p:txBody>
      </p:sp>
      <p:sp>
        <p:nvSpPr>
          <p:cNvPr id="13" name="Oval 12::TC[ANCHOR]"/>
          <p:cNvSpPr/>
          <p:nvPr/>
        </p:nvSpPr>
        <p:spPr>
          <a:xfrm>
            <a:off x="717803" y="4009644"/>
            <a:ext cx="338328" cy="338328"/>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4</a:t>
            </a:r>
          </a:p>
        </p:txBody>
      </p:sp>
      <p:sp>
        <p:nvSpPr>
          <p:cNvPr id="14" name="TextBox 13::TC[T4|neutral]"/>
          <p:cNvSpPr txBox="1"/>
          <p:nvPr/>
        </p:nvSpPr>
        <p:spPr>
          <a:xfrm>
            <a:off x="1271016" y="4041648"/>
            <a:ext cx="10143744" cy="274320"/>
          </a:xfrm>
          <a:prstGeom prst="rect">
            <a:avLst/>
          </a:prstGeom>
          <a:noFill/>
        </p:spPr>
        <p:txBody>
          <a:bodyPr wrap="none" anchor="t" lIns="25400" rIns="25400" tIns="12700" bIns="12700">
            <a:noAutofit/>
          </a:bodyPr>
          <a:lstStyle/>
          <a:p>
            <a:pPr algn="l">
              <a:buNone/>
            </a:pPr>
            <a:r>
              <a:rPr sz="1100" b="1">
                <a:solidFill>
                  <a:srgbClr val="221E19"/>
                </a:solidFill>
                <a:latin typeface="DM Sans"/>
              </a:rPr>
              <a:t>Visit frequency by pet-age cohort (P1-f)</a:t>
            </a:r>
          </a:p>
        </p:txBody>
      </p:sp>
      <p:sp>
        <p:nvSpPr>
          <p:cNvPr id="15" name="TextBox 14::TC[T5|neutral]"/>
          <p:cNvSpPr txBox="1"/>
          <p:nvPr/>
        </p:nvSpPr>
        <p:spPr>
          <a:xfrm>
            <a:off x="1271016" y="4297680"/>
            <a:ext cx="10143744" cy="429768"/>
          </a:xfrm>
          <a:prstGeom prst="rect">
            <a:avLst/>
          </a:prstGeom>
          <a:noFill/>
        </p:spPr>
        <p:txBody>
          <a:bodyPr wrap="square" anchor="t" lIns="25400" rIns="25400" tIns="12700" bIns="12700">
            <a:noAutofit/>
          </a:bodyPr>
          <a:lstStyle/>
          <a:p>
            <a:pPr algn="l">
              <a:buNone/>
            </a:pPr>
            <a:r>
              <a:rPr sz="950" b="0">
                <a:solidFill>
                  <a:srgbClr val="625E5A"/>
                </a:solidFill>
                <a:latin typeface="DM Sans"/>
              </a:rPr>
              <a:t>PASS if the decline sits in mature cohorts rather than the 2020-21 cohort. That is affordability, which is not self-limiting and worsens with every price rise.</a:t>
            </a:r>
          </a:p>
        </p:txBody>
      </p:sp>
      <p:sp>
        <p:nvSpPr>
          <p:cNvPr id="16" name="Oval 15::TC[ANCHOR]"/>
          <p:cNvSpPr/>
          <p:nvPr/>
        </p:nvSpPr>
        <p:spPr>
          <a:xfrm>
            <a:off x="717803" y="4805172"/>
            <a:ext cx="338328" cy="338328"/>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5</a:t>
            </a:r>
          </a:p>
        </p:txBody>
      </p:sp>
      <p:sp>
        <p:nvSpPr>
          <p:cNvPr id="17" name="TextBox 16::TC[T4|neutral]"/>
          <p:cNvSpPr txBox="1"/>
          <p:nvPr/>
        </p:nvSpPr>
        <p:spPr>
          <a:xfrm>
            <a:off x="1271016" y="4837176"/>
            <a:ext cx="10143744" cy="274320"/>
          </a:xfrm>
          <a:prstGeom prst="rect">
            <a:avLst/>
          </a:prstGeom>
          <a:noFill/>
        </p:spPr>
        <p:txBody>
          <a:bodyPr wrap="none" anchor="t" lIns="25400" rIns="25400" tIns="12700" bIns="12700">
            <a:noAutofit/>
          </a:bodyPr>
          <a:lstStyle/>
          <a:p>
            <a:pPr algn="l">
              <a:buNone/>
            </a:pPr>
            <a:r>
              <a:rPr sz="1100" b="1">
                <a:solidFill>
                  <a:srgbClr val="221E19"/>
                </a:solidFill>
                <a:latin typeface="DM Sans"/>
              </a:rPr>
              <a:t>Organic bridge, once acquisitions are stripped (WP5)</a:t>
            </a:r>
          </a:p>
        </p:txBody>
      </p:sp>
      <p:sp>
        <p:nvSpPr>
          <p:cNvPr id="18" name="TextBox 17::TC[T5|neutral]"/>
          <p:cNvSpPr txBox="1"/>
          <p:nvPr/>
        </p:nvSpPr>
        <p:spPr>
          <a:xfrm>
            <a:off x="1271016" y="5093208"/>
            <a:ext cx="10143744" cy="429768"/>
          </a:xfrm>
          <a:prstGeom prst="rect">
            <a:avLst/>
          </a:prstGeom>
          <a:noFill/>
        </p:spPr>
        <p:txBody>
          <a:bodyPr wrap="square" anchor="t" lIns="25400" rIns="25400" tIns="12700" bIns="12700">
            <a:noAutofit/>
          </a:bodyPr>
          <a:lstStyle/>
          <a:p>
            <a:pPr algn="l">
              <a:buNone/>
            </a:pPr>
            <a:r>
              <a:rPr sz="950" b="0">
                <a:solidFill>
                  <a:srgbClr val="625E5A"/>
                </a:solidFill>
                <a:latin typeface="DM Sans"/>
              </a:rPr>
              <a:t>PASS if organic growth is below about 3%. The 6-8% claim fails and the entry multiple is unsupported.</a:t>
            </a:r>
          </a:p>
        </p:txBody>
      </p:sp>
      <p:sp>
        <p:nvSpPr>
          <p:cNvPr id="19" name="Rectangle 18::TC[T5|furniture]"/>
          <p:cNvSpPr/>
          <p:nvPr/>
        </p:nvSpPr>
        <p:spPr>
          <a:xfrm>
            <a:off x="612648" y="5724144"/>
            <a:ext cx="45720" cy="26517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TC[T3|neutral]"/>
          <p:cNvSpPr txBox="1"/>
          <p:nvPr/>
        </p:nvSpPr>
        <p:spPr>
          <a:xfrm>
            <a:off x="768096" y="5724144"/>
            <a:ext cx="10810951" cy="265176"/>
          </a:xfrm>
          <a:prstGeom prst="rect">
            <a:avLst/>
          </a:prstGeom>
          <a:noFill/>
        </p:spPr>
        <p:txBody>
          <a:bodyPr wrap="square" anchor="b" lIns="25400" rIns="25400" tIns="12700" bIns="12700">
            <a:noAutofit/>
          </a:bodyPr>
          <a:lstStyle/>
          <a:p>
            <a:pPr algn="l">
              <a:buNone/>
            </a:pPr>
            <a:r>
              <a:rPr sz="1300" b="1">
                <a:solidFill>
                  <a:srgbClr val="221E19"/>
                </a:solidFill>
                <a:latin typeface="DM Sans"/>
              </a:rPr>
              <a:t>→  A recommendation with no decision rule is a deferral, not advice</a:t>
            </a:r>
          </a:p>
        </p:txBody>
      </p:sp>
      <p:sp>
        <p:nvSpPr>
          <p:cNvPr id="21" name="TextBox 20::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WP1 note section 12. No customer interviews have been conducted; voice-of-customer is an interview programme, not a finding.</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TC[T2|neutral]"/>
          <p:cNvSpPr>
            <a:spLocks noGrp="1"/>
          </p:cNvSpPr>
          <p:nvPr>
            <p:ph type="title"/>
          </p:nvPr>
        </p:nvSpPr>
        <p:spPr/>
        <p:txBody>
          <a:bodyPr/>
          <a:lstStyle/>
          <a:p>
            <a:pPr algn="l">
              <a:buNone/>
            </a:pPr>
            <a:r>
              <a:t>Market: dig deeper, not pass</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Placeholder 1::TC[T4|neutral]"/>
          <p:cNvSpPr>
            <a:spLocks noGrp="1"/>
          </p:cNvSpPr>
          <p:nvPr>
            <p:ph type="body" idx="1"/>
          </p:nvPr>
        </p:nvSpPr>
        <p:spPr/>
        <p:txBody>
          <a:bodyPr/>
          <a:lstStyle/>
          <a:p>
            <a:pPr>
              <a:buNone/>
            </a:pPr>
            <a:r>
              <a:t>01</a:t>
            </a:r>
          </a:p>
        </p:txBody>
      </p:sp>
      <p:sp>
        <p:nvSpPr>
          <p:cNvPr id="3" name="Title 2::TC[T2|neutral]"/>
          <p:cNvSpPr>
            <a:spLocks noGrp="1"/>
          </p:cNvSpPr>
          <p:nvPr>
            <p:ph type="title"/>
          </p:nvPr>
        </p:nvSpPr>
        <p:spPr/>
        <p:txBody>
          <a:bodyPr/>
          <a:lstStyle/>
          <a:p>
            <a:pPr algn="l">
              <a:buNone/>
            </a:pPr>
            <a:r>
              <a:t>The read</a:t>
            </a:r>
          </a:p>
        </p:txBody>
      </p:sp>
      <p:sp>
        <p:nvSpPr>
          <p:cNvPr id="4" name="Text Placeholder 3::TC[T4|neutral]"/>
          <p:cNvSpPr>
            <a:spLocks noGrp="1"/>
          </p:cNvSpPr>
          <p:nvPr>
            <p:ph type="body" idx="2"/>
          </p:nvPr>
        </p:nvSpPr>
        <p:spPr/>
        <p:txBody>
          <a:bodyPr/>
          <a:lstStyle/>
          <a:p>
            <a:pPr>
              <a:buNone/>
            </a:pPr>
            <a:r>
              <a:t>What the public data says about the market this platform sells into</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name="TCZONE[0.670,1.750,11.993,4.35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US veterinary spending grew 40% nominally and shrank 5% in real terms — </a:t>
            </a:r>
            <a:r>
              <a:rPr sz="2200" b="0" i="1">
                <a:solidFill>
                  <a:srgbClr val="8C6A3F"/>
                </a:solidFill>
                <a:latin typeface="Instrument Serif"/>
              </a:rPr>
              <a:t>growth is price, not volume</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WP1 — MARKET</a:t>
            </a:r>
          </a:p>
        </p:txBody>
      </p:sp>
      <p:sp>
        <p:nvSpPr>
          <p:cNvPr id="4" name="Oval 3::TC[ANCHOR]"/>
          <p:cNvSpPr/>
          <p:nvPr/>
        </p:nvSpPr>
        <p:spPr>
          <a:xfrm>
            <a:off x="667512" y="1691640"/>
            <a:ext cx="329184" cy="32918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1</a:t>
            </a:r>
          </a:p>
        </p:txBody>
      </p:sp>
      <p:sp>
        <p:nvSpPr>
          <p:cNvPr id="5" name="TextBox 4::TC[T4|neutral]"/>
          <p:cNvSpPr txBox="1"/>
          <p:nvPr/>
        </p:nvSpPr>
        <p:spPr>
          <a:xfrm>
            <a:off x="1161288" y="1645920"/>
            <a:ext cx="10326624" cy="274320"/>
          </a:xfrm>
          <a:prstGeom prst="rect">
            <a:avLst/>
          </a:prstGeom>
          <a:noFill/>
        </p:spPr>
        <p:txBody>
          <a:bodyPr wrap="none" anchor="t" lIns="25400" rIns="25400" tIns="12700" bIns="12700">
            <a:noAutofit/>
          </a:bodyPr>
          <a:lstStyle/>
          <a:p>
            <a:pPr algn="l">
              <a:buNone/>
            </a:pPr>
            <a:r>
              <a:rPr sz="1200" b="1">
                <a:solidFill>
                  <a:srgbClr val="221E19"/>
                </a:solidFill>
                <a:latin typeface="DM Sans"/>
              </a:rPr>
              <a:t>Nominal +40%, real -5% — growth is price, not volume</a:t>
            </a:r>
          </a:p>
        </p:txBody>
      </p:sp>
      <p:sp>
        <p:nvSpPr>
          <p:cNvPr id="6" name="TextBox 5::TC[T4|neutral]"/>
          <p:cNvSpPr txBox="1"/>
          <p:nvPr/>
        </p:nvSpPr>
        <p:spPr>
          <a:xfrm>
            <a:off x="1161288" y="1929384"/>
            <a:ext cx="10326624" cy="941832"/>
          </a:xfrm>
          <a:prstGeom prst="rect">
            <a:avLst/>
          </a:prstGeom>
          <a:noFill/>
        </p:spPr>
        <p:txBody>
          <a:bodyPr wrap="square" anchor="t" lIns="25400" rIns="25400" tIns="12700" bIns="12700">
            <a:noAutofit/>
          </a:bodyPr>
          <a:lstStyle/>
          <a:p>
            <a:pPr algn="l">
              <a:buNone/>
            </a:pPr>
            <a:r>
              <a:rPr sz="1100" b="0">
                <a:solidFill>
                  <a:srgbClr val="625E5A"/>
                </a:solidFill>
                <a:latin typeface="DM Sans"/>
              </a:rPr>
              <a:t>US veterinary spend rose 39.9% from 2019 to 2025 while prices rose 47.2%. Deflated, the market peaked in 2021 and now sits 4.9% below its pre-pandemic baseline. 2025 revenue growth of 2.5% is 6.5 points of price, less 3.1 of visits and 0.9 of mix.</a:t>
            </a:r>
          </a:p>
        </p:txBody>
      </p:sp>
      <p:sp>
        <p:nvSpPr>
          <p:cNvPr id="7" name="Oval 6::TC[ANCHOR]"/>
          <p:cNvSpPr/>
          <p:nvPr/>
        </p:nvSpPr>
        <p:spPr>
          <a:xfrm>
            <a:off x="667512" y="3017520"/>
            <a:ext cx="329184" cy="32918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2</a:t>
            </a:r>
          </a:p>
        </p:txBody>
      </p:sp>
      <p:sp>
        <p:nvSpPr>
          <p:cNvPr id="8" name="TextBox 7::TC[T4|neutral]"/>
          <p:cNvSpPr txBox="1"/>
          <p:nvPr/>
        </p:nvSpPr>
        <p:spPr>
          <a:xfrm>
            <a:off x="1161288" y="2971800"/>
            <a:ext cx="10326624" cy="274320"/>
          </a:xfrm>
          <a:prstGeom prst="rect">
            <a:avLst/>
          </a:prstGeom>
          <a:noFill/>
        </p:spPr>
        <p:txBody>
          <a:bodyPr wrap="none" anchor="t" lIns="25400" rIns="25400" tIns="12700" bIns="12700">
            <a:noAutofit/>
          </a:bodyPr>
          <a:lstStyle/>
          <a:p>
            <a:pPr algn="l">
              <a:buNone/>
            </a:pPr>
            <a:r>
              <a:rPr sz="1200" b="1">
                <a:solidFill>
                  <a:srgbClr val="221E19"/>
                </a:solidFill>
                <a:latin typeface="DM Sans"/>
              </a:rPr>
              <a:t>Why volumes fell is not settled, and the two answers differ in duration</a:t>
            </a:r>
          </a:p>
        </p:txBody>
      </p:sp>
      <p:sp>
        <p:nvSpPr>
          <p:cNvPr id="9" name="TextBox 8::TC[T4|neutral]"/>
          <p:cNvSpPr txBox="1"/>
          <p:nvPr/>
        </p:nvSpPr>
        <p:spPr>
          <a:xfrm>
            <a:off x="1161288" y="3255264"/>
            <a:ext cx="10326624" cy="941832"/>
          </a:xfrm>
          <a:prstGeom prst="rect">
            <a:avLst/>
          </a:prstGeom>
          <a:noFill/>
        </p:spPr>
        <p:txBody>
          <a:bodyPr wrap="square" anchor="t" lIns="25400" rIns="25400" tIns="12700" bIns="12700">
            <a:noAutofit/>
          </a:bodyPr>
          <a:lstStyle/>
          <a:p>
            <a:pPr algn="l">
              <a:buNone/>
            </a:pPr>
            <a:r>
              <a:rPr sz="1100" b="0">
                <a:solidFill>
                  <a:srgbClr val="625E5A"/>
                </a:solidFill>
                <a:latin typeface="DM Sans"/>
              </a:rPr>
              <a:t>A 2020-21 pet cohort ageing past its heavy first-year visit schedule fits the data as well as affordability does, and public data cannot separate them. A cohort effect resolves on a demographic clock; an affordability effect does not, and every price increase worsens it.</a:t>
            </a:r>
          </a:p>
        </p:txBody>
      </p:sp>
      <p:sp>
        <p:nvSpPr>
          <p:cNvPr id="10" name="Oval 9::TC[ANCHOR]"/>
          <p:cNvSpPr/>
          <p:nvPr/>
        </p:nvSpPr>
        <p:spPr>
          <a:xfrm>
            <a:off x="667512" y="4343400"/>
            <a:ext cx="329184" cy="32918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3</a:t>
            </a:r>
          </a:p>
        </p:txBody>
      </p:sp>
      <p:sp>
        <p:nvSpPr>
          <p:cNvPr id="11" name="TextBox 10::TC[T4|neutral]"/>
          <p:cNvSpPr txBox="1"/>
          <p:nvPr/>
        </p:nvSpPr>
        <p:spPr>
          <a:xfrm>
            <a:off x="1161288" y="4297680"/>
            <a:ext cx="10326624" cy="274320"/>
          </a:xfrm>
          <a:prstGeom prst="rect">
            <a:avLst/>
          </a:prstGeom>
          <a:noFill/>
        </p:spPr>
        <p:txBody>
          <a:bodyPr wrap="none" anchor="t" lIns="25400" rIns="25400" tIns="12700" bIns="12700">
            <a:noAutofit/>
          </a:bodyPr>
          <a:lstStyle/>
          <a:p>
            <a:pPr algn="l">
              <a:buNone/>
            </a:pPr>
            <a:r>
              <a:rPr sz="1200" b="1">
                <a:solidFill>
                  <a:srgbClr val="221E19"/>
                </a:solidFill>
                <a:latin typeface="DM Sans"/>
              </a:rPr>
              <a:t>Verdict: dig deeper on market — not pass, not proceed</a:t>
            </a:r>
          </a:p>
        </p:txBody>
      </p:sp>
      <p:sp>
        <p:nvSpPr>
          <p:cNvPr id="12" name="TextBox 11::TC[T4|neutral]"/>
          <p:cNvSpPr txBox="1"/>
          <p:nvPr/>
        </p:nvSpPr>
        <p:spPr>
          <a:xfrm>
            <a:off x="1161288" y="4581144"/>
            <a:ext cx="10326624" cy="941832"/>
          </a:xfrm>
          <a:prstGeom prst="rect">
            <a:avLst/>
          </a:prstGeom>
          <a:noFill/>
        </p:spPr>
        <p:txBody>
          <a:bodyPr wrap="square" anchor="t" lIns="25400" rIns="25400" tIns="12700" bIns="12700">
            <a:noAutofit/>
          </a:bodyPr>
          <a:lstStyle/>
          <a:p>
            <a:pPr algn="l">
              <a:buNone/>
            </a:pPr>
            <a:r>
              <a:rPr sz="1100" b="0">
                <a:solidFill>
                  <a:srgbClr val="625E5A"/>
                </a:solidFill>
                <a:latin typeface="DM Sans"/>
              </a:rPr>
              <a:t>The market is large and fragmented, so the buy-and-build logic survives, and a contracting real market is an entry-price tailwind. But 6-8% organic requires beating the market by 350 to 550 basis points a year while its volume contracts. That is a claim about execution, not about market.</a:t>
            </a:r>
          </a:p>
        </p:txBody>
      </p:sp>
      <p:sp>
        <p:nvSpPr>
          <p:cNvPr id="13" name="Rectangle 12::TC[T5|furniture]"/>
          <p:cNvSpPr/>
          <p:nvPr/>
        </p:nvSpPr>
        <p:spPr>
          <a:xfrm>
            <a:off x="612648" y="5724144"/>
            <a:ext cx="45720" cy="26517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TC[T3|neutral]"/>
          <p:cNvSpPr txBox="1"/>
          <p:nvPr/>
        </p:nvSpPr>
        <p:spPr>
          <a:xfrm>
            <a:off x="768096" y="5724144"/>
            <a:ext cx="10810951" cy="265176"/>
          </a:xfrm>
          <a:prstGeom prst="rect">
            <a:avLst/>
          </a:prstGeom>
          <a:noFill/>
        </p:spPr>
        <p:txBody>
          <a:bodyPr wrap="square" anchor="b" lIns="25400" rIns="25400" tIns="12700" bIns="12700">
            <a:noAutofit/>
          </a:bodyPr>
          <a:lstStyle/>
          <a:p>
            <a:pPr algn="l">
              <a:buNone/>
            </a:pPr>
            <a:r>
              <a:rPr sz="1300" b="1">
                <a:solidFill>
                  <a:srgbClr val="221E19"/>
                </a:solidFill>
                <a:latin typeface="DM Sans"/>
              </a:rPr>
              <a:t>→  The market supplies ~2.5% nominal growth; the plan needs 6-8%</a:t>
            </a:r>
          </a:p>
        </p:txBody>
      </p:sp>
      <p:sp>
        <p:nvSpPr>
          <p:cNvPr id="15" name="TextBox 14::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APPA; BLS CPI veterinarian services; Vetsource (6,451 practices); IDEXX Q4/FY2025; IBISWorld. Public data only.</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name="TCZONE[0.670,1.750,11.993,4.35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The market here is $33.6bn of companion-animal general-practice revenue, </a:t>
            </a:r>
            <a:r>
              <a:rPr sz="2200" b="0" i="1">
                <a:solidFill>
                  <a:srgbClr val="8C6A3F"/>
                </a:solidFill>
                <a:latin typeface="Instrument Serif"/>
              </a:rPr>
              <a:t>not the $68.7bn of all veterinary services</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WP1 — MARKET</a:t>
            </a:r>
          </a:p>
        </p:txBody>
      </p:sp>
      <p:sp>
        <p:nvSpPr>
          <p:cNvPr id="4" name="Rectangle 3::TC[T5|furniture]"/>
          <p:cNvSpPr/>
          <p:nvPr/>
        </p:nvSpPr>
        <p:spPr>
          <a:xfrm>
            <a:off x="612648" y="1600200"/>
            <a:ext cx="10966704" cy="384048"/>
          </a:xfrm>
          <a:prstGeom prst="rect">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TC[T4|neutral]"/>
          <p:cNvSpPr txBox="1"/>
          <p:nvPr/>
        </p:nvSpPr>
        <p:spPr>
          <a:xfrm>
            <a:off x="685800" y="1655064"/>
            <a:ext cx="2595372"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Level</a:t>
            </a:r>
          </a:p>
        </p:txBody>
      </p:sp>
      <p:sp>
        <p:nvSpPr>
          <p:cNvPr id="6" name="TextBox 5::TC[T4|neutral]"/>
          <p:cNvSpPr txBox="1"/>
          <p:nvPr/>
        </p:nvSpPr>
        <p:spPr>
          <a:xfrm>
            <a:off x="3427476" y="1655064"/>
            <a:ext cx="2595372"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2025</a:t>
            </a:r>
          </a:p>
        </p:txBody>
      </p:sp>
      <p:sp>
        <p:nvSpPr>
          <p:cNvPr id="7" name="TextBox 6::TC[T4|neutral]"/>
          <p:cNvSpPr txBox="1"/>
          <p:nvPr/>
        </p:nvSpPr>
        <p:spPr>
          <a:xfrm>
            <a:off x="6169152" y="1655064"/>
            <a:ext cx="2595372"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What it contains</a:t>
            </a:r>
          </a:p>
        </p:txBody>
      </p:sp>
      <p:sp>
        <p:nvSpPr>
          <p:cNvPr id="8" name="TextBox 7::TC[T4|neutral]"/>
          <p:cNvSpPr txBox="1"/>
          <p:nvPr/>
        </p:nvSpPr>
        <p:spPr>
          <a:xfrm>
            <a:off x="8910828" y="1655064"/>
            <a:ext cx="2595372"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Relevance</a:t>
            </a:r>
          </a:p>
        </p:txBody>
      </p:sp>
      <p:sp>
        <p:nvSpPr>
          <p:cNvPr id="9" name="Rectangle 8::TC[T5|furniture]"/>
          <p:cNvSpPr/>
          <p:nvPr/>
        </p:nvSpPr>
        <p:spPr>
          <a:xfrm>
            <a:off x="612648" y="1984248"/>
            <a:ext cx="10966704" cy="59070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TC[T4|neutral]"/>
          <p:cNvSpPr txBox="1"/>
          <p:nvPr/>
        </p:nvSpPr>
        <p:spPr>
          <a:xfrm>
            <a:off x="685800" y="1984248"/>
            <a:ext cx="2595372" cy="59070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Total US pet industry</a:t>
            </a:r>
          </a:p>
        </p:txBody>
      </p:sp>
      <p:sp>
        <p:nvSpPr>
          <p:cNvPr id="11" name="TextBox 10::TC[T4|neutral]"/>
          <p:cNvSpPr txBox="1"/>
          <p:nvPr/>
        </p:nvSpPr>
        <p:spPr>
          <a:xfrm>
            <a:off x="3427476" y="1984248"/>
            <a:ext cx="2595372" cy="59070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$158.0bn</a:t>
            </a:r>
          </a:p>
        </p:txBody>
      </p:sp>
      <p:sp>
        <p:nvSpPr>
          <p:cNvPr id="12" name="TextBox 11::TC[T4|neutral]"/>
          <p:cNvSpPr txBox="1"/>
          <p:nvPr/>
        </p:nvSpPr>
        <p:spPr>
          <a:xfrm>
            <a:off x="6169152" y="1984248"/>
            <a:ext cx="2595372" cy="59070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Food, supplies, all services</a:t>
            </a:r>
          </a:p>
        </p:txBody>
      </p:sp>
      <p:sp>
        <p:nvSpPr>
          <p:cNvPr id="13" name="TextBox 12::TC[T4|neutral]"/>
          <p:cNvSpPr txBox="1"/>
          <p:nvPr/>
        </p:nvSpPr>
        <p:spPr>
          <a:xfrm>
            <a:off x="8910828" y="1984248"/>
            <a:ext cx="2595372" cy="59070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Mostly irrelevant</a:t>
            </a:r>
          </a:p>
        </p:txBody>
      </p:sp>
      <p:sp>
        <p:nvSpPr>
          <p:cNvPr id="14" name="Rectangle 13::TC[T5|furniture]"/>
          <p:cNvSpPr/>
          <p:nvPr/>
        </p:nvSpPr>
        <p:spPr>
          <a:xfrm>
            <a:off x="612648" y="2574950"/>
            <a:ext cx="10966704" cy="590702"/>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TC[T4|neutral]"/>
          <p:cNvSpPr txBox="1"/>
          <p:nvPr/>
        </p:nvSpPr>
        <p:spPr>
          <a:xfrm>
            <a:off x="685800" y="2574950"/>
            <a:ext cx="2595372" cy="59070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of which food and treats</a:t>
            </a:r>
          </a:p>
        </p:txBody>
      </p:sp>
      <p:sp>
        <p:nvSpPr>
          <p:cNvPr id="16" name="TextBox 15::TC[T4|neutral]"/>
          <p:cNvSpPr txBox="1"/>
          <p:nvPr/>
        </p:nvSpPr>
        <p:spPr>
          <a:xfrm>
            <a:off x="3427476" y="2574950"/>
            <a:ext cx="2595372" cy="59070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$68.3bn</a:t>
            </a:r>
          </a:p>
        </p:txBody>
      </p:sp>
      <p:sp>
        <p:nvSpPr>
          <p:cNvPr id="17" name="TextBox 16::TC[T4|neutral]"/>
          <p:cNvSpPr txBox="1"/>
          <p:nvPr/>
        </p:nvSpPr>
        <p:spPr>
          <a:xfrm>
            <a:off x="6169152" y="2574950"/>
            <a:ext cx="2595372" cy="59070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Largest single category</a:t>
            </a:r>
          </a:p>
        </p:txBody>
      </p:sp>
      <p:sp>
        <p:nvSpPr>
          <p:cNvPr id="18" name="TextBox 17::TC[T4|neutral]"/>
          <p:cNvSpPr txBox="1"/>
          <p:nvPr/>
        </p:nvSpPr>
        <p:spPr>
          <a:xfrm>
            <a:off x="8910828" y="2574950"/>
            <a:ext cx="2595372" cy="59070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Not this market</a:t>
            </a:r>
          </a:p>
        </p:txBody>
      </p:sp>
      <p:sp>
        <p:nvSpPr>
          <p:cNvPr id="19" name="Rectangle 18::TC[T5|furniture]"/>
          <p:cNvSpPr/>
          <p:nvPr/>
        </p:nvSpPr>
        <p:spPr>
          <a:xfrm>
            <a:off x="612648" y="3165652"/>
            <a:ext cx="10966704" cy="640080"/>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TC[T4|neutral]"/>
          <p:cNvSpPr txBox="1"/>
          <p:nvPr/>
        </p:nvSpPr>
        <p:spPr>
          <a:xfrm>
            <a:off x="685800" y="3165652"/>
            <a:ext cx="2595372" cy="640080"/>
          </a:xfrm>
          <a:prstGeom prst="rect">
            <a:avLst/>
          </a:prstGeom>
          <a:noFill/>
        </p:spPr>
        <p:txBody>
          <a:bodyPr wrap="square" anchor="ctr" lIns="25400" rIns="25400" tIns="12700" bIns="12700">
            <a:noAutofit/>
          </a:bodyPr>
          <a:lstStyle/>
          <a:p>
            <a:pPr algn="l">
              <a:buNone/>
            </a:pPr>
            <a:r>
              <a:rPr sz="1100" b="0">
                <a:solidFill>
                  <a:srgbClr val="221E19"/>
                </a:solidFill>
                <a:latin typeface="DM Sans"/>
              </a:rPr>
              <a:t>Vet care and products</a:t>
            </a:r>
          </a:p>
        </p:txBody>
      </p:sp>
      <p:sp>
        <p:nvSpPr>
          <p:cNvPr id="21" name="TextBox 20::TC[T4|neutral]"/>
          <p:cNvSpPr txBox="1"/>
          <p:nvPr/>
        </p:nvSpPr>
        <p:spPr>
          <a:xfrm>
            <a:off x="3427476" y="3165652"/>
            <a:ext cx="2595372" cy="640080"/>
          </a:xfrm>
          <a:prstGeom prst="rect">
            <a:avLst/>
          </a:prstGeom>
          <a:noFill/>
        </p:spPr>
        <p:txBody>
          <a:bodyPr wrap="square" anchor="ctr" lIns="25400" rIns="25400" tIns="12700" bIns="12700">
            <a:noAutofit/>
          </a:bodyPr>
          <a:lstStyle/>
          <a:p>
            <a:pPr algn="l">
              <a:buNone/>
            </a:pPr>
            <a:r>
              <a:rPr sz="1100" b="0">
                <a:solidFill>
                  <a:srgbClr val="221E19"/>
                </a:solidFill>
                <a:latin typeface="DM Sans"/>
              </a:rPr>
              <a:t>$41.0bn</a:t>
            </a:r>
          </a:p>
        </p:txBody>
      </p:sp>
      <p:sp>
        <p:nvSpPr>
          <p:cNvPr id="22" name="TextBox 21::TC[T4|neutral]"/>
          <p:cNvSpPr txBox="1"/>
          <p:nvPr/>
        </p:nvSpPr>
        <p:spPr>
          <a:xfrm>
            <a:off x="6169152" y="3165652"/>
            <a:ext cx="2595372" cy="640080"/>
          </a:xfrm>
          <a:prstGeom prst="rect">
            <a:avLst/>
          </a:prstGeom>
          <a:noFill/>
        </p:spPr>
        <p:txBody>
          <a:bodyPr wrap="square" anchor="ctr" lIns="25400" rIns="25400" tIns="12700" bIns="12700">
            <a:noAutofit/>
          </a:bodyPr>
          <a:lstStyle/>
          <a:p>
            <a:pPr algn="l">
              <a:buNone/>
            </a:pPr>
            <a:r>
              <a:rPr sz="1100" b="0">
                <a:solidFill>
                  <a:srgbClr val="221E19"/>
                </a:solidFill>
                <a:latin typeface="DM Sans"/>
              </a:rPr>
              <a:t>Household out-of-pocket, all vet</a:t>
            </a:r>
          </a:p>
        </p:txBody>
      </p:sp>
      <p:sp>
        <p:nvSpPr>
          <p:cNvPr id="23" name="TextBox 22::TC[T4|neutral]"/>
          <p:cNvSpPr txBox="1"/>
          <p:nvPr/>
        </p:nvSpPr>
        <p:spPr>
          <a:xfrm>
            <a:off x="8910828" y="3165652"/>
            <a:ext cx="2595372" cy="640080"/>
          </a:xfrm>
          <a:prstGeom prst="rect">
            <a:avLst/>
          </a:prstGeom>
          <a:noFill/>
        </p:spPr>
        <p:txBody>
          <a:bodyPr wrap="square" anchor="ctr" lIns="25400" rIns="25400" tIns="12700" bIns="12700">
            <a:noAutofit/>
          </a:bodyPr>
          <a:lstStyle/>
          <a:p>
            <a:pPr algn="l">
              <a:buNone/>
            </a:pPr>
            <a:r>
              <a:rPr sz="1100" b="0">
                <a:solidFill>
                  <a:srgbClr val="221E19"/>
                </a:solidFill>
                <a:latin typeface="DM Sans"/>
              </a:rPr>
              <a:t>Different BASIS</a:t>
            </a:r>
          </a:p>
        </p:txBody>
      </p:sp>
      <p:sp>
        <p:nvSpPr>
          <p:cNvPr id="24" name="Rectangle 23::TC[T5|furniture]"/>
          <p:cNvSpPr/>
          <p:nvPr/>
        </p:nvSpPr>
        <p:spPr>
          <a:xfrm>
            <a:off x="612648" y="3805732"/>
            <a:ext cx="10966704" cy="590702"/>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TC[T4|neutral]"/>
          <p:cNvSpPr txBox="1"/>
          <p:nvPr/>
        </p:nvSpPr>
        <p:spPr>
          <a:xfrm>
            <a:off x="685800" y="3805732"/>
            <a:ext cx="2595372" cy="59070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Vet services NAICS 54194</a:t>
            </a:r>
          </a:p>
        </p:txBody>
      </p:sp>
      <p:sp>
        <p:nvSpPr>
          <p:cNvPr id="26" name="TextBox 25::TC[T4|neutral]"/>
          <p:cNvSpPr txBox="1"/>
          <p:nvPr/>
        </p:nvSpPr>
        <p:spPr>
          <a:xfrm>
            <a:off x="3427476" y="3805732"/>
            <a:ext cx="2595372" cy="59070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$68.7bn</a:t>
            </a:r>
          </a:p>
        </p:txBody>
      </p:sp>
      <p:sp>
        <p:nvSpPr>
          <p:cNvPr id="27" name="TextBox 26::TC[T4|neutral]"/>
          <p:cNvSpPr txBox="1"/>
          <p:nvPr/>
        </p:nvSpPr>
        <p:spPr>
          <a:xfrm>
            <a:off x="6169152" y="3805732"/>
            <a:ext cx="2595372" cy="59070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Incl. livestock, specialty, ER</a:t>
            </a:r>
          </a:p>
        </p:txBody>
      </p:sp>
      <p:sp>
        <p:nvSpPr>
          <p:cNvPr id="28" name="TextBox 27::TC[T4|neutral]"/>
          <p:cNvSpPr txBox="1"/>
          <p:nvPr/>
        </p:nvSpPr>
        <p:spPr>
          <a:xfrm>
            <a:off x="8910828" y="3805732"/>
            <a:ext cx="2595372" cy="59070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More than double</a:t>
            </a:r>
          </a:p>
        </p:txBody>
      </p:sp>
      <p:sp>
        <p:nvSpPr>
          <p:cNvPr id="29" name="Rectangle 28::TC[T5|furniture]"/>
          <p:cNvSpPr/>
          <p:nvPr/>
        </p:nvSpPr>
        <p:spPr>
          <a:xfrm>
            <a:off x="612648" y="4396435"/>
            <a:ext cx="10966704" cy="59070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TC[T4|neutral]"/>
          <p:cNvSpPr txBox="1"/>
          <p:nvPr/>
        </p:nvSpPr>
        <p:spPr>
          <a:xfrm>
            <a:off x="685800" y="4396435"/>
            <a:ext cx="2595372" cy="59070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Companion-animal GP</a:t>
            </a:r>
          </a:p>
        </p:txBody>
      </p:sp>
      <p:sp>
        <p:nvSpPr>
          <p:cNvPr id="31" name="TextBox 30::TC[T4|neutral]"/>
          <p:cNvSpPr txBox="1"/>
          <p:nvPr/>
        </p:nvSpPr>
        <p:spPr>
          <a:xfrm>
            <a:off x="3427476" y="4396435"/>
            <a:ext cx="2595372" cy="59070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$33.6bn</a:t>
            </a:r>
          </a:p>
        </p:txBody>
      </p:sp>
      <p:sp>
        <p:nvSpPr>
          <p:cNvPr id="32" name="TextBox 31::TC[T4|neutral]"/>
          <p:cNvSpPr txBox="1"/>
          <p:nvPr/>
        </p:nvSpPr>
        <p:spPr>
          <a:xfrm>
            <a:off x="6169152" y="4396435"/>
            <a:ext cx="2595372" cy="59070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GP practice revenue only</a:t>
            </a:r>
          </a:p>
        </p:txBody>
      </p:sp>
      <p:sp>
        <p:nvSpPr>
          <p:cNvPr id="33" name="TextBox 32::TC[T4|neutral]"/>
          <p:cNvSpPr txBox="1"/>
          <p:nvPr/>
        </p:nvSpPr>
        <p:spPr>
          <a:xfrm>
            <a:off x="8910828" y="4396435"/>
            <a:ext cx="2595372" cy="59070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THIS IS THE MARKET</a:t>
            </a:r>
          </a:p>
        </p:txBody>
      </p:sp>
      <p:sp>
        <p:nvSpPr>
          <p:cNvPr id="34" name="Rectangle 33::TC[T5|furniture]"/>
          <p:cNvSpPr/>
          <p:nvPr/>
        </p:nvSpPr>
        <p:spPr>
          <a:xfrm>
            <a:off x="612648" y="4987137"/>
            <a:ext cx="10966704" cy="590702"/>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TC[T4|neutral]"/>
          <p:cNvSpPr txBox="1"/>
          <p:nvPr/>
        </p:nvSpPr>
        <p:spPr>
          <a:xfrm>
            <a:off x="685800" y="4987137"/>
            <a:ext cx="2595372" cy="59070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Specialty and emergency</a:t>
            </a:r>
          </a:p>
        </p:txBody>
      </p:sp>
      <p:sp>
        <p:nvSpPr>
          <p:cNvPr id="36" name="TextBox 35::TC[T4|neutral]"/>
          <p:cNvSpPr txBox="1"/>
          <p:nvPr/>
        </p:nvSpPr>
        <p:spPr>
          <a:xfrm>
            <a:off x="3427476" y="4987137"/>
            <a:ext cx="2595372" cy="59070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excluded</a:t>
            </a:r>
          </a:p>
        </p:txBody>
      </p:sp>
      <p:sp>
        <p:nvSpPr>
          <p:cNvPr id="37" name="TextBox 36::TC[T4|neutral]"/>
          <p:cNvSpPr txBox="1"/>
          <p:nvPr/>
        </p:nvSpPr>
        <p:spPr>
          <a:xfrm>
            <a:off x="6169152" y="4987137"/>
            <a:ext cx="2595372" cy="59070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~75% corporate-owned</a:t>
            </a:r>
          </a:p>
        </p:txBody>
      </p:sp>
      <p:sp>
        <p:nvSpPr>
          <p:cNvPr id="38" name="TextBox 37::TC[T4|neutral]"/>
          <p:cNvSpPr txBox="1"/>
          <p:nvPr/>
        </p:nvSpPr>
        <p:spPr>
          <a:xfrm>
            <a:off x="8910828" y="4987137"/>
            <a:ext cx="2595372" cy="59070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Different economics</a:t>
            </a:r>
          </a:p>
        </p:txBody>
      </p:sp>
      <p:sp>
        <p:nvSpPr>
          <p:cNvPr id="39" name="Rectangle 38::TC[T5|furniture]"/>
          <p:cNvSpPr/>
          <p:nvPr/>
        </p:nvSpPr>
        <p:spPr>
          <a:xfrm>
            <a:off x="612648" y="5724144"/>
            <a:ext cx="45720" cy="26517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TextBox 39::TC[T3|neutral]"/>
          <p:cNvSpPr txBox="1"/>
          <p:nvPr/>
        </p:nvSpPr>
        <p:spPr>
          <a:xfrm>
            <a:off x="768096" y="5724144"/>
            <a:ext cx="10810951" cy="265176"/>
          </a:xfrm>
          <a:prstGeom prst="rect">
            <a:avLst/>
          </a:prstGeom>
          <a:noFill/>
        </p:spPr>
        <p:txBody>
          <a:bodyPr wrap="square" anchor="b" lIns="25400" rIns="25400" tIns="12700" bIns="12700">
            <a:noAutofit/>
          </a:bodyPr>
          <a:lstStyle/>
          <a:p>
            <a:pPr algn="l">
              <a:buNone/>
            </a:pPr>
            <a:r>
              <a:rPr sz="1300" b="1">
                <a:solidFill>
                  <a:srgbClr val="221E19"/>
                </a:solidFill>
                <a:latin typeface="DM Sans"/>
              </a:rPr>
              <a:t>→  A memorandum quoting $68.7bn has quoted a market more than twice the right one</a:t>
            </a:r>
          </a:p>
        </p:txBody>
      </p:sp>
      <p:sp>
        <p:nvSpPr>
          <p:cNvPr id="41" name="TextBox 40::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00" b="0">
                <a:solidFill>
                  <a:srgbClr val="625E5A"/>
                </a:solidFill>
                <a:latin typeface="JetBrains Mono"/>
              </a:rPr>
              <a:t>Source: IBISWorld NAICS 54194 2025; Mordor Intelligence 2025 (companion share); APPA 2025. The APPA line is a different BASIS — household spend, not practice revenue.</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name="TCZONE[0.670,2.070,6.992,4.03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Deflated by its own price index, veterinary spend peaked in 2021 and now sits 5% below its 2019 baseline</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WP1 — MARKET</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US VETERINARY SPEND AND PRICE, INDEXED 2019 = 100</a:t>
            </a:r>
          </a:p>
        </p:txBody>
      </p:sp>
      <p:cxnSp>
        <p:nvCxnSpPr>
          <p:cNvPr id="5" name="Connector 4"/>
          <p:cNvCxnSpPr/>
          <p:nvPr/>
        </p:nvCxnSpPr>
        <p:spPr>
          <a:xfrm>
            <a:off x="1379866" y="4988234"/>
            <a:ext cx="4616096"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sp>
        <p:nvSpPr>
          <p:cNvPr id="6" name="TextBox 5::TC[ANCHOR]"/>
          <p:cNvSpPr txBox="1"/>
          <p:nvPr/>
        </p:nvSpPr>
        <p:spPr>
          <a:xfrm>
            <a:off x="1060191" y="4929274"/>
            <a:ext cx="268526" cy="117921"/>
          </a:xfrm>
          <a:prstGeom prst="rect">
            <a:avLst/>
          </a:prstGeom>
          <a:noFill/>
        </p:spPr>
        <p:txBody>
          <a:bodyPr wrap="none" anchor="t" lIns="25400" rIns="25400" tIns="12700" bIns="12700">
            <a:noAutofit/>
          </a:bodyPr>
          <a:lstStyle/>
          <a:p>
            <a:pPr algn="r">
              <a:buNone/>
            </a:pPr>
            <a:r>
              <a:rPr sz="900" b="0">
                <a:solidFill>
                  <a:srgbClr val="4E4B47"/>
                </a:solidFill>
                <a:latin typeface="DM Sans"/>
              </a:rPr>
              <a:t>80</a:t>
            </a:r>
          </a:p>
        </p:txBody>
      </p:sp>
      <p:cxnSp>
        <p:nvCxnSpPr>
          <p:cNvPr id="7" name="Connector 6"/>
          <p:cNvCxnSpPr/>
          <p:nvPr/>
        </p:nvCxnSpPr>
        <p:spPr>
          <a:xfrm>
            <a:off x="1379866" y="4255834"/>
            <a:ext cx="4616096"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sp>
        <p:nvSpPr>
          <p:cNvPr id="8" name="TextBox 7::TC[ANCHOR]"/>
          <p:cNvSpPr txBox="1"/>
          <p:nvPr/>
        </p:nvSpPr>
        <p:spPr>
          <a:xfrm>
            <a:off x="1040174" y="4196874"/>
            <a:ext cx="288544" cy="117921"/>
          </a:xfrm>
          <a:prstGeom prst="rect">
            <a:avLst/>
          </a:prstGeom>
          <a:noFill/>
        </p:spPr>
        <p:txBody>
          <a:bodyPr wrap="none" anchor="t" lIns="25400" rIns="25400" tIns="12700" bIns="12700">
            <a:noAutofit/>
          </a:bodyPr>
          <a:lstStyle/>
          <a:p>
            <a:pPr algn="r">
              <a:buNone/>
            </a:pPr>
            <a:r>
              <a:rPr sz="900" b="0">
                <a:solidFill>
                  <a:srgbClr val="4E4B47"/>
                </a:solidFill>
                <a:latin typeface="DM Sans"/>
              </a:rPr>
              <a:t>100</a:t>
            </a:r>
          </a:p>
        </p:txBody>
      </p:sp>
      <p:cxnSp>
        <p:nvCxnSpPr>
          <p:cNvPr id="9" name="Connector 8"/>
          <p:cNvCxnSpPr/>
          <p:nvPr/>
        </p:nvCxnSpPr>
        <p:spPr>
          <a:xfrm>
            <a:off x="1379866" y="3523434"/>
            <a:ext cx="4616096"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sp>
        <p:nvSpPr>
          <p:cNvPr id="10" name="TextBox 9::TC[ANCHOR]"/>
          <p:cNvSpPr txBox="1"/>
          <p:nvPr/>
        </p:nvSpPr>
        <p:spPr>
          <a:xfrm>
            <a:off x="1040174" y="3464474"/>
            <a:ext cx="288544" cy="117921"/>
          </a:xfrm>
          <a:prstGeom prst="rect">
            <a:avLst/>
          </a:prstGeom>
          <a:noFill/>
        </p:spPr>
        <p:txBody>
          <a:bodyPr wrap="none" anchor="t" lIns="25400" rIns="25400" tIns="12700" bIns="12700">
            <a:noAutofit/>
          </a:bodyPr>
          <a:lstStyle/>
          <a:p>
            <a:pPr algn="r">
              <a:buNone/>
            </a:pPr>
            <a:r>
              <a:rPr sz="900" b="0">
                <a:solidFill>
                  <a:srgbClr val="4E4B47"/>
                </a:solidFill>
                <a:latin typeface="DM Sans"/>
              </a:rPr>
              <a:t>120</a:t>
            </a:r>
          </a:p>
        </p:txBody>
      </p:sp>
      <p:cxnSp>
        <p:nvCxnSpPr>
          <p:cNvPr id="11" name="Connector 10"/>
          <p:cNvCxnSpPr/>
          <p:nvPr/>
        </p:nvCxnSpPr>
        <p:spPr>
          <a:xfrm>
            <a:off x="1379866" y="2791034"/>
            <a:ext cx="4616096"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sp>
        <p:nvSpPr>
          <p:cNvPr id="12" name="TextBox 11::TC[ANCHOR]"/>
          <p:cNvSpPr txBox="1"/>
          <p:nvPr/>
        </p:nvSpPr>
        <p:spPr>
          <a:xfrm>
            <a:off x="1040174" y="2732074"/>
            <a:ext cx="288544" cy="117921"/>
          </a:xfrm>
          <a:prstGeom prst="rect">
            <a:avLst/>
          </a:prstGeom>
          <a:noFill/>
        </p:spPr>
        <p:txBody>
          <a:bodyPr wrap="none" anchor="t" lIns="25400" rIns="25400" tIns="12700" bIns="12700">
            <a:noAutofit/>
          </a:bodyPr>
          <a:lstStyle/>
          <a:p>
            <a:pPr algn="r">
              <a:buNone/>
            </a:pPr>
            <a:r>
              <a:rPr sz="900" b="0">
                <a:solidFill>
                  <a:srgbClr val="4E4B47"/>
                </a:solidFill>
                <a:latin typeface="DM Sans"/>
              </a:rPr>
              <a:t>140</a:t>
            </a:r>
          </a:p>
        </p:txBody>
      </p:sp>
      <p:cxnSp>
        <p:nvCxnSpPr>
          <p:cNvPr id="13" name="Connector 12"/>
          <p:cNvCxnSpPr/>
          <p:nvPr/>
        </p:nvCxnSpPr>
        <p:spPr>
          <a:xfrm>
            <a:off x="1379866" y="2058634"/>
            <a:ext cx="4616096"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sp>
        <p:nvSpPr>
          <p:cNvPr id="14" name="TextBox 13::TC[ANCHOR]"/>
          <p:cNvSpPr txBox="1"/>
          <p:nvPr/>
        </p:nvSpPr>
        <p:spPr>
          <a:xfrm>
            <a:off x="1040174" y="1999673"/>
            <a:ext cx="288544" cy="117921"/>
          </a:xfrm>
          <a:prstGeom prst="rect">
            <a:avLst/>
          </a:prstGeom>
          <a:noFill/>
        </p:spPr>
        <p:txBody>
          <a:bodyPr wrap="none" anchor="t" lIns="25400" rIns="25400" tIns="12700" bIns="12700">
            <a:noAutofit/>
          </a:bodyPr>
          <a:lstStyle/>
          <a:p>
            <a:pPr algn="r">
              <a:buNone/>
            </a:pPr>
            <a:r>
              <a:rPr sz="900" b="0">
                <a:solidFill>
                  <a:srgbClr val="4E4B47"/>
                </a:solidFill>
                <a:latin typeface="DM Sans"/>
              </a:rPr>
              <a:t>160</a:t>
            </a:r>
          </a:p>
        </p:txBody>
      </p:sp>
      <p:sp>
        <p:nvSpPr>
          <p:cNvPr id="15" name="TextBox 14::TC[ANCHOR]"/>
          <p:cNvSpPr txBox="1"/>
          <p:nvPr/>
        </p:nvSpPr>
        <p:spPr>
          <a:xfrm>
            <a:off x="1092159" y="5032455"/>
            <a:ext cx="575413" cy="125291"/>
          </a:xfrm>
          <a:prstGeom prst="rect">
            <a:avLst/>
          </a:prstGeom>
          <a:noFill/>
        </p:spPr>
        <p:txBody>
          <a:bodyPr wrap="none" anchor="t" lIns="25400" rIns="25400" tIns="12700" bIns="12700">
            <a:noAutofit/>
          </a:bodyPr>
          <a:lstStyle/>
          <a:p>
            <a:pPr algn="ctr">
              <a:buNone/>
            </a:pPr>
            <a:r>
              <a:rPr sz="900" b="0">
                <a:solidFill>
                  <a:srgbClr val="4E4B47"/>
                </a:solidFill>
                <a:latin typeface="DM Sans"/>
              </a:rPr>
              <a:t>'19</a:t>
            </a:r>
          </a:p>
        </p:txBody>
      </p:sp>
      <p:sp>
        <p:nvSpPr>
          <p:cNvPr id="16" name="TextBox 15::TC[ANCHOR]"/>
          <p:cNvSpPr txBox="1"/>
          <p:nvPr/>
        </p:nvSpPr>
        <p:spPr>
          <a:xfrm>
            <a:off x="2015378" y="5032455"/>
            <a:ext cx="575413" cy="125291"/>
          </a:xfrm>
          <a:prstGeom prst="rect">
            <a:avLst/>
          </a:prstGeom>
          <a:noFill/>
        </p:spPr>
        <p:txBody>
          <a:bodyPr wrap="none" anchor="t" lIns="25400" rIns="25400" tIns="12700" bIns="12700">
            <a:noAutofit/>
          </a:bodyPr>
          <a:lstStyle/>
          <a:p>
            <a:pPr algn="ctr">
              <a:buNone/>
            </a:pPr>
            <a:r>
              <a:rPr sz="900" b="0">
                <a:solidFill>
                  <a:srgbClr val="4E4B47"/>
                </a:solidFill>
                <a:latin typeface="DM Sans"/>
              </a:rPr>
              <a:t>'21</a:t>
            </a:r>
          </a:p>
        </p:txBody>
      </p:sp>
      <p:sp>
        <p:nvSpPr>
          <p:cNvPr id="17" name="TextBox 16::TC[ANCHOR]"/>
          <p:cNvSpPr txBox="1"/>
          <p:nvPr/>
        </p:nvSpPr>
        <p:spPr>
          <a:xfrm>
            <a:off x="2938597" y="5032455"/>
            <a:ext cx="575413" cy="125291"/>
          </a:xfrm>
          <a:prstGeom prst="rect">
            <a:avLst/>
          </a:prstGeom>
          <a:noFill/>
        </p:spPr>
        <p:txBody>
          <a:bodyPr wrap="none" anchor="t" lIns="25400" rIns="25400" tIns="12700" bIns="12700">
            <a:noAutofit/>
          </a:bodyPr>
          <a:lstStyle/>
          <a:p>
            <a:pPr algn="ctr">
              <a:buNone/>
            </a:pPr>
            <a:r>
              <a:rPr sz="900" b="0">
                <a:solidFill>
                  <a:srgbClr val="4E4B47"/>
                </a:solidFill>
                <a:latin typeface="DM Sans"/>
              </a:rPr>
              <a:t>'22</a:t>
            </a:r>
          </a:p>
        </p:txBody>
      </p:sp>
      <p:sp>
        <p:nvSpPr>
          <p:cNvPr id="18" name="TextBox 17::TC[ANCHOR]"/>
          <p:cNvSpPr txBox="1"/>
          <p:nvPr/>
        </p:nvSpPr>
        <p:spPr>
          <a:xfrm>
            <a:off x="3861816" y="5032455"/>
            <a:ext cx="575413" cy="125291"/>
          </a:xfrm>
          <a:prstGeom prst="rect">
            <a:avLst/>
          </a:prstGeom>
          <a:noFill/>
        </p:spPr>
        <p:txBody>
          <a:bodyPr wrap="none" anchor="t" lIns="25400" rIns="25400" tIns="12700" bIns="12700">
            <a:noAutofit/>
          </a:bodyPr>
          <a:lstStyle/>
          <a:p>
            <a:pPr algn="ctr">
              <a:buNone/>
            </a:pPr>
            <a:r>
              <a:rPr sz="900" b="0">
                <a:solidFill>
                  <a:srgbClr val="4E4B47"/>
                </a:solidFill>
                <a:latin typeface="DM Sans"/>
              </a:rPr>
              <a:t>'23</a:t>
            </a:r>
          </a:p>
        </p:txBody>
      </p:sp>
      <p:sp>
        <p:nvSpPr>
          <p:cNvPr id="19" name="TextBox 18::TC[ANCHOR]"/>
          <p:cNvSpPr txBox="1"/>
          <p:nvPr/>
        </p:nvSpPr>
        <p:spPr>
          <a:xfrm>
            <a:off x="4785036" y="5032455"/>
            <a:ext cx="575413" cy="125291"/>
          </a:xfrm>
          <a:prstGeom prst="rect">
            <a:avLst/>
          </a:prstGeom>
          <a:noFill/>
        </p:spPr>
        <p:txBody>
          <a:bodyPr wrap="none" anchor="t" lIns="25400" rIns="25400" tIns="12700" bIns="12700">
            <a:noAutofit/>
          </a:bodyPr>
          <a:lstStyle/>
          <a:p>
            <a:pPr algn="ctr">
              <a:buNone/>
            </a:pPr>
            <a:r>
              <a:rPr sz="900" b="0">
                <a:solidFill>
                  <a:srgbClr val="4E4B47"/>
                </a:solidFill>
                <a:latin typeface="DM Sans"/>
              </a:rPr>
              <a:t>'24</a:t>
            </a:r>
          </a:p>
        </p:txBody>
      </p:sp>
      <p:sp>
        <p:nvSpPr>
          <p:cNvPr id="20" name="TextBox 19::TC[ANCHOR]"/>
          <p:cNvSpPr txBox="1"/>
          <p:nvPr/>
        </p:nvSpPr>
        <p:spPr>
          <a:xfrm>
            <a:off x="5708255" y="5032455"/>
            <a:ext cx="575413" cy="125291"/>
          </a:xfrm>
          <a:prstGeom prst="rect">
            <a:avLst/>
          </a:prstGeom>
          <a:noFill/>
        </p:spPr>
        <p:txBody>
          <a:bodyPr wrap="none" anchor="t" lIns="25400" rIns="25400" tIns="12700" bIns="12700">
            <a:noAutofit/>
          </a:bodyPr>
          <a:lstStyle/>
          <a:p>
            <a:pPr algn="ctr">
              <a:buNone/>
            </a:pPr>
            <a:r>
              <a:rPr sz="900" b="0">
                <a:solidFill>
                  <a:srgbClr val="4E4B47"/>
                </a:solidFill>
                <a:latin typeface="DM Sans"/>
              </a:rPr>
              <a:t>'25</a:t>
            </a:r>
          </a:p>
        </p:txBody>
      </p:sp>
      <p:cxnSp>
        <p:nvCxnSpPr>
          <p:cNvPr id="21" name="Connector 20"/>
          <p:cNvCxnSpPr/>
          <p:nvPr/>
        </p:nvCxnSpPr>
        <p:spPr>
          <a:xfrm>
            <a:off x="1379866" y="4255834"/>
            <a:ext cx="4616096" cy="0"/>
          </a:xfrm>
          <a:prstGeom prst="line">
            <a:avLst/>
          </a:prstGeom>
          <a:ln w="15240">
            <a:solidFill>
              <a:srgbClr val="E9E8E8"/>
            </a:solidFill>
            <a:prstDash val="dash"/>
          </a:ln>
          <a:effectLst/>
        </p:spPr>
        <p:style>
          <a:lnRef idx="2">
            <a:schemeClr val="accent1"/>
          </a:lnRef>
          <a:fillRef idx="0">
            <a:schemeClr val="accent1"/>
          </a:fillRef>
          <a:effectRef idx="1">
            <a:schemeClr val="accent1"/>
          </a:effectRef>
          <a:fontRef idx="minor">
            <a:schemeClr val="tx1"/>
          </a:fontRef>
        </p:style>
      </p:cxnSp>
      <p:sp>
        <p:nvSpPr>
          <p:cNvPr id="22" name="TextBox 21::TC[ANCHOR]"/>
          <p:cNvSpPr txBox="1"/>
          <p:nvPr/>
        </p:nvSpPr>
        <p:spPr>
          <a:xfrm>
            <a:off x="6021536" y="4196874"/>
            <a:ext cx="383609" cy="110550"/>
          </a:xfrm>
          <a:prstGeom prst="rect">
            <a:avLst/>
          </a:prstGeom>
          <a:noFill/>
        </p:spPr>
        <p:txBody>
          <a:bodyPr wrap="none" anchor="t" lIns="25400" rIns="25400" tIns="12700" bIns="12700">
            <a:noAutofit/>
          </a:bodyPr>
          <a:lstStyle/>
          <a:p>
            <a:pPr algn="l">
              <a:buNone/>
            </a:pPr>
            <a:r>
              <a:rPr sz="900" b="1">
                <a:solidFill>
                  <a:srgbClr val="4E4B47"/>
                </a:solidFill>
                <a:latin typeface="DM Sans"/>
              </a:rPr>
              <a:t>100</a:t>
            </a:r>
          </a:p>
        </p:txBody>
      </p:sp>
      <p:cxnSp>
        <p:nvCxnSpPr>
          <p:cNvPr id="23" name="Connector 22"/>
          <p:cNvCxnSpPr/>
          <p:nvPr/>
        </p:nvCxnSpPr>
        <p:spPr>
          <a:xfrm flipV="1">
            <a:off x="1379866" y="3959212"/>
            <a:ext cx="923219" cy="296622"/>
          </a:xfrm>
          <a:prstGeom prst="line">
            <a:avLst/>
          </a:prstGeom>
          <a:ln w="16510">
            <a:solidFill>
              <a:srgbClr val="9C9A98"/>
            </a:solidFill>
          </a:ln>
          <a:effectLst/>
        </p:spPr>
        <p:style>
          <a:lnRef idx="2">
            <a:schemeClr val="accent1"/>
          </a:lnRef>
          <a:fillRef idx="0">
            <a:schemeClr val="accent1"/>
          </a:fillRef>
          <a:effectRef idx="1">
            <a:schemeClr val="accent1"/>
          </a:effectRef>
          <a:fontRef idx="minor">
            <a:schemeClr val="tx1"/>
          </a:fontRef>
        </p:style>
      </p:cxnSp>
      <p:cxnSp>
        <p:nvCxnSpPr>
          <p:cNvPr id="24" name="Connector 23"/>
          <p:cNvCxnSpPr/>
          <p:nvPr/>
        </p:nvCxnSpPr>
        <p:spPr>
          <a:xfrm flipV="1">
            <a:off x="2303085" y="3611322"/>
            <a:ext cx="923219" cy="347890"/>
          </a:xfrm>
          <a:prstGeom prst="line">
            <a:avLst/>
          </a:prstGeom>
          <a:ln w="16510">
            <a:solidFill>
              <a:srgbClr val="9C9A98"/>
            </a:solidFill>
          </a:ln>
          <a:effectLst/>
        </p:spPr>
        <p:style>
          <a:lnRef idx="2">
            <a:schemeClr val="accent1"/>
          </a:lnRef>
          <a:fillRef idx="0">
            <a:schemeClr val="accent1"/>
          </a:fillRef>
          <a:effectRef idx="1">
            <a:schemeClr val="accent1"/>
          </a:effectRef>
          <a:fontRef idx="minor">
            <a:schemeClr val="tx1"/>
          </a:fontRef>
        </p:style>
      </p:cxnSp>
      <p:cxnSp>
        <p:nvCxnSpPr>
          <p:cNvPr id="25" name="Connector 24"/>
          <p:cNvCxnSpPr/>
          <p:nvPr/>
        </p:nvCxnSpPr>
        <p:spPr>
          <a:xfrm flipV="1">
            <a:off x="3226304" y="3204840"/>
            <a:ext cx="923219" cy="406482"/>
          </a:xfrm>
          <a:prstGeom prst="line">
            <a:avLst/>
          </a:prstGeom>
          <a:ln w="16510">
            <a:solidFill>
              <a:srgbClr val="9C9A98"/>
            </a:solidFill>
          </a:ln>
          <a:effectLst/>
        </p:spPr>
        <p:style>
          <a:lnRef idx="2">
            <a:schemeClr val="accent1"/>
          </a:lnRef>
          <a:fillRef idx="0">
            <a:schemeClr val="accent1"/>
          </a:fillRef>
          <a:effectRef idx="1">
            <a:schemeClr val="accent1"/>
          </a:effectRef>
          <a:fontRef idx="minor">
            <a:schemeClr val="tx1"/>
          </a:fontRef>
        </p:style>
      </p:cxnSp>
      <p:cxnSp>
        <p:nvCxnSpPr>
          <p:cNvPr id="26" name="Connector 25"/>
          <p:cNvCxnSpPr/>
          <p:nvPr/>
        </p:nvCxnSpPr>
        <p:spPr>
          <a:xfrm flipV="1">
            <a:off x="4149523" y="2856950"/>
            <a:ext cx="923219" cy="347890"/>
          </a:xfrm>
          <a:prstGeom prst="line">
            <a:avLst/>
          </a:prstGeom>
          <a:ln w="16510">
            <a:solidFill>
              <a:srgbClr val="9C9A98"/>
            </a:solidFill>
          </a:ln>
          <a:effectLst/>
        </p:spPr>
        <p:style>
          <a:lnRef idx="2">
            <a:schemeClr val="accent1"/>
          </a:lnRef>
          <a:fillRef idx="0">
            <a:schemeClr val="accent1"/>
          </a:fillRef>
          <a:effectRef idx="1">
            <a:schemeClr val="accent1"/>
          </a:effectRef>
          <a:fontRef idx="minor">
            <a:schemeClr val="tx1"/>
          </a:fontRef>
        </p:style>
      </p:cxnSp>
      <p:cxnSp>
        <p:nvCxnSpPr>
          <p:cNvPr id="27" name="Connector 26"/>
          <p:cNvCxnSpPr/>
          <p:nvPr/>
        </p:nvCxnSpPr>
        <p:spPr>
          <a:xfrm flipV="1">
            <a:off x="5072742" y="2527370"/>
            <a:ext cx="923220" cy="329580"/>
          </a:xfrm>
          <a:prstGeom prst="line">
            <a:avLst/>
          </a:prstGeom>
          <a:ln w="16510">
            <a:solidFill>
              <a:srgbClr val="9C9A98"/>
            </a:solidFill>
          </a:ln>
          <a:effectLst/>
        </p:spPr>
        <p:style>
          <a:lnRef idx="2">
            <a:schemeClr val="accent1"/>
          </a:lnRef>
          <a:fillRef idx="0">
            <a:schemeClr val="accent1"/>
          </a:fillRef>
          <a:effectRef idx="1">
            <a:schemeClr val="accent1"/>
          </a:effectRef>
          <a:fontRef idx="minor">
            <a:schemeClr val="tx1"/>
          </a:fontRef>
        </p:style>
      </p:cxnSp>
      <p:sp>
        <p:nvSpPr>
          <p:cNvPr id="28" name="Oval 27"/>
          <p:cNvSpPr/>
          <p:nvPr/>
        </p:nvSpPr>
        <p:spPr>
          <a:xfrm>
            <a:off x="1354292" y="4230260"/>
            <a:ext cx="51147" cy="51147"/>
          </a:xfrm>
          <a:prstGeom prst="ellipse">
            <a:avLst/>
          </a:prstGeom>
          <a:solidFill>
            <a:srgbClr val="9C9A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2277511" y="3933638"/>
            <a:ext cx="51147" cy="51147"/>
          </a:xfrm>
          <a:prstGeom prst="ellipse">
            <a:avLst/>
          </a:prstGeom>
          <a:solidFill>
            <a:srgbClr val="9C9A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Oval 29"/>
          <p:cNvSpPr/>
          <p:nvPr/>
        </p:nvSpPr>
        <p:spPr>
          <a:xfrm>
            <a:off x="3200730" y="3585748"/>
            <a:ext cx="51147" cy="51147"/>
          </a:xfrm>
          <a:prstGeom prst="ellipse">
            <a:avLst/>
          </a:prstGeom>
          <a:solidFill>
            <a:srgbClr val="9C9A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Oval 30"/>
          <p:cNvSpPr/>
          <p:nvPr/>
        </p:nvSpPr>
        <p:spPr>
          <a:xfrm>
            <a:off x="4123949" y="3179266"/>
            <a:ext cx="51147" cy="51147"/>
          </a:xfrm>
          <a:prstGeom prst="ellipse">
            <a:avLst/>
          </a:prstGeom>
          <a:solidFill>
            <a:srgbClr val="9C9A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Oval 31"/>
          <p:cNvSpPr/>
          <p:nvPr/>
        </p:nvSpPr>
        <p:spPr>
          <a:xfrm>
            <a:off x="5047169" y="2831376"/>
            <a:ext cx="51147" cy="51147"/>
          </a:xfrm>
          <a:prstGeom prst="ellipse">
            <a:avLst/>
          </a:prstGeom>
          <a:solidFill>
            <a:srgbClr val="9C9A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Oval 32"/>
          <p:cNvSpPr/>
          <p:nvPr/>
        </p:nvSpPr>
        <p:spPr>
          <a:xfrm>
            <a:off x="5970388" y="2501796"/>
            <a:ext cx="51147" cy="51147"/>
          </a:xfrm>
          <a:prstGeom prst="ellipse">
            <a:avLst/>
          </a:prstGeom>
          <a:solidFill>
            <a:srgbClr val="9C9A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34" name="Connector 33"/>
          <p:cNvCxnSpPr/>
          <p:nvPr/>
        </p:nvCxnSpPr>
        <p:spPr>
          <a:xfrm flipV="1">
            <a:off x="1379866" y="3629632"/>
            <a:ext cx="923219" cy="626202"/>
          </a:xfrm>
          <a:prstGeom prst="line">
            <a:avLst/>
          </a:prstGeom>
          <a:ln w="16510">
            <a:solidFill>
              <a:srgbClr val="9C9A98"/>
            </a:solidFill>
          </a:ln>
          <a:effectLst/>
        </p:spPr>
        <p:style>
          <a:lnRef idx="2">
            <a:schemeClr val="accent1"/>
          </a:lnRef>
          <a:fillRef idx="0">
            <a:schemeClr val="accent1"/>
          </a:fillRef>
          <a:effectRef idx="1">
            <a:schemeClr val="accent1"/>
          </a:effectRef>
          <a:fontRef idx="minor">
            <a:schemeClr val="tx1"/>
          </a:fontRef>
        </p:style>
      </p:cxnSp>
      <p:cxnSp>
        <p:nvCxnSpPr>
          <p:cNvPr id="35" name="Connector 34"/>
          <p:cNvCxnSpPr/>
          <p:nvPr/>
        </p:nvCxnSpPr>
        <p:spPr>
          <a:xfrm flipV="1">
            <a:off x="2303085" y="3431884"/>
            <a:ext cx="923219" cy="197748"/>
          </a:xfrm>
          <a:prstGeom prst="line">
            <a:avLst/>
          </a:prstGeom>
          <a:ln w="16510">
            <a:solidFill>
              <a:srgbClr val="9C9A98"/>
            </a:solidFill>
          </a:ln>
          <a:effectLst/>
        </p:spPr>
        <p:style>
          <a:lnRef idx="2">
            <a:schemeClr val="accent1"/>
          </a:lnRef>
          <a:fillRef idx="0">
            <a:schemeClr val="accent1"/>
          </a:fillRef>
          <a:effectRef idx="1">
            <a:schemeClr val="accent1"/>
          </a:effectRef>
          <a:fontRef idx="minor">
            <a:schemeClr val="tx1"/>
          </a:fontRef>
        </p:style>
      </p:cxnSp>
      <p:cxnSp>
        <p:nvCxnSpPr>
          <p:cNvPr id="36" name="Connector 35"/>
          <p:cNvCxnSpPr/>
          <p:nvPr/>
        </p:nvCxnSpPr>
        <p:spPr>
          <a:xfrm flipV="1">
            <a:off x="3226304" y="3127938"/>
            <a:ext cx="923219" cy="303946"/>
          </a:xfrm>
          <a:prstGeom prst="line">
            <a:avLst/>
          </a:prstGeom>
          <a:ln w="16510">
            <a:solidFill>
              <a:srgbClr val="9C9A98"/>
            </a:solidFill>
          </a:ln>
          <a:effectLst/>
        </p:spPr>
        <p:style>
          <a:lnRef idx="2">
            <a:schemeClr val="accent1"/>
          </a:lnRef>
          <a:fillRef idx="0">
            <a:schemeClr val="accent1"/>
          </a:fillRef>
          <a:effectRef idx="1">
            <a:schemeClr val="accent1"/>
          </a:effectRef>
          <a:fontRef idx="minor">
            <a:schemeClr val="tx1"/>
          </a:fontRef>
        </p:style>
      </p:cxnSp>
      <p:cxnSp>
        <p:nvCxnSpPr>
          <p:cNvPr id="37" name="Connector 36"/>
          <p:cNvCxnSpPr/>
          <p:nvPr/>
        </p:nvCxnSpPr>
        <p:spPr>
          <a:xfrm flipV="1">
            <a:off x="4149523" y="2944838"/>
            <a:ext cx="923219" cy="183100"/>
          </a:xfrm>
          <a:prstGeom prst="line">
            <a:avLst/>
          </a:prstGeom>
          <a:ln w="16510">
            <a:solidFill>
              <a:srgbClr val="9C9A98"/>
            </a:solidFill>
          </a:ln>
          <a:effectLst/>
        </p:spPr>
        <p:style>
          <a:lnRef idx="2">
            <a:schemeClr val="accent1"/>
          </a:lnRef>
          <a:fillRef idx="0">
            <a:schemeClr val="accent1"/>
          </a:fillRef>
          <a:effectRef idx="1">
            <a:schemeClr val="accent1"/>
          </a:effectRef>
          <a:fontRef idx="minor">
            <a:schemeClr val="tx1"/>
          </a:fontRef>
        </p:style>
      </p:cxnSp>
      <p:cxnSp>
        <p:nvCxnSpPr>
          <p:cNvPr id="38" name="Connector 37"/>
          <p:cNvCxnSpPr/>
          <p:nvPr/>
        </p:nvCxnSpPr>
        <p:spPr>
          <a:xfrm flipV="1">
            <a:off x="5072742" y="2794696"/>
            <a:ext cx="923220" cy="150142"/>
          </a:xfrm>
          <a:prstGeom prst="line">
            <a:avLst/>
          </a:prstGeom>
          <a:ln w="16510">
            <a:solidFill>
              <a:srgbClr val="9C9A98"/>
            </a:solidFill>
          </a:ln>
          <a:effectLst/>
        </p:spPr>
        <p:style>
          <a:lnRef idx="2">
            <a:schemeClr val="accent1"/>
          </a:lnRef>
          <a:fillRef idx="0">
            <a:schemeClr val="accent1"/>
          </a:fillRef>
          <a:effectRef idx="1">
            <a:schemeClr val="accent1"/>
          </a:effectRef>
          <a:fontRef idx="minor">
            <a:schemeClr val="tx1"/>
          </a:fontRef>
        </p:style>
      </p:cxnSp>
      <p:sp>
        <p:nvSpPr>
          <p:cNvPr id="39" name="Oval 38"/>
          <p:cNvSpPr/>
          <p:nvPr/>
        </p:nvSpPr>
        <p:spPr>
          <a:xfrm>
            <a:off x="1354292" y="4230260"/>
            <a:ext cx="51147" cy="51147"/>
          </a:xfrm>
          <a:prstGeom prst="ellipse">
            <a:avLst/>
          </a:prstGeom>
          <a:solidFill>
            <a:srgbClr val="9C9A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Oval 39"/>
          <p:cNvSpPr/>
          <p:nvPr/>
        </p:nvSpPr>
        <p:spPr>
          <a:xfrm>
            <a:off x="2277511" y="3604058"/>
            <a:ext cx="51147" cy="51147"/>
          </a:xfrm>
          <a:prstGeom prst="ellipse">
            <a:avLst/>
          </a:prstGeom>
          <a:solidFill>
            <a:srgbClr val="9C9A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Oval 40"/>
          <p:cNvSpPr/>
          <p:nvPr/>
        </p:nvSpPr>
        <p:spPr>
          <a:xfrm>
            <a:off x="3200730" y="3406310"/>
            <a:ext cx="51147" cy="51147"/>
          </a:xfrm>
          <a:prstGeom prst="ellipse">
            <a:avLst/>
          </a:prstGeom>
          <a:solidFill>
            <a:srgbClr val="9C9A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Oval 41"/>
          <p:cNvSpPr/>
          <p:nvPr/>
        </p:nvSpPr>
        <p:spPr>
          <a:xfrm>
            <a:off x="4123949" y="3102364"/>
            <a:ext cx="51147" cy="51147"/>
          </a:xfrm>
          <a:prstGeom prst="ellipse">
            <a:avLst/>
          </a:prstGeom>
          <a:solidFill>
            <a:srgbClr val="9C9A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3" name="Oval 42"/>
          <p:cNvSpPr/>
          <p:nvPr/>
        </p:nvSpPr>
        <p:spPr>
          <a:xfrm>
            <a:off x="5047169" y="2919264"/>
            <a:ext cx="51147" cy="51147"/>
          </a:xfrm>
          <a:prstGeom prst="ellipse">
            <a:avLst/>
          </a:prstGeom>
          <a:solidFill>
            <a:srgbClr val="9C9A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4" name="Oval 43"/>
          <p:cNvSpPr/>
          <p:nvPr/>
        </p:nvSpPr>
        <p:spPr>
          <a:xfrm>
            <a:off x="5970388" y="2769122"/>
            <a:ext cx="51147" cy="51147"/>
          </a:xfrm>
          <a:prstGeom prst="ellipse">
            <a:avLst/>
          </a:prstGeom>
          <a:solidFill>
            <a:srgbClr val="9C9A9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45" name="Connector 44"/>
          <p:cNvCxnSpPr/>
          <p:nvPr/>
        </p:nvCxnSpPr>
        <p:spPr>
          <a:xfrm flipV="1">
            <a:off x="1379866" y="3951888"/>
            <a:ext cx="923219" cy="303946"/>
          </a:xfrm>
          <a:prstGeom prst="line">
            <a:avLst/>
          </a:prstGeom>
          <a:ln w="33020">
            <a:solidFill>
              <a:srgbClr val="8C6A3F"/>
            </a:solidFill>
          </a:ln>
          <a:effectLst/>
        </p:spPr>
        <p:style>
          <a:lnRef idx="2">
            <a:schemeClr val="accent1"/>
          </a:lnRef>
          <a:fillRef idx="0">
            <a:schemeClr val="accent1"/>
          </a:fillRef>
          <a:effectRef idx="1">
            <a:schemeClr val="accent1"/>
          </a:effectRef>
          <a:fontRef idx="minor">
            <a:schemeClr val="tx1"/>
          </a:fontRef>
        </p:style>
      </p:cxnSp>
      <p:cxnSp>
        <p:nvCxnSpPr>
          <p:cNvPr id="46" name="Connector 45"/>
          <p:cNvCxnSpPr/>
          <p:nvPr/>
        </p:nvCxnSpPr>
        <p:spPr>
          <a:xfrm>
            <a:off x="2303085" y="3951888"/>
            <a:ext cx="923219" cy="150142"/>
          </a:xfrm>
          <a:prstGeom prst="line">
            <a:avLst/>
          </a:prstGeom>
          <a:ln w="33020">
            <a:solidFill>
              <a:srgbClr val="8C6A3F"/>
            </a:solidFill>
          </a:ln>
          <a:effectLst/>
        </p:spPr>
        <p:style>
          <a:lnRef idx="2">
            <a:schemeClr val="accent1"/>
          </a:lnRef>
          <a:fillRef idx="0">
            <a:schemeClr val="accent1"/>
          </a:fillRef>
          <a:effectRef idx="1">
            <a:schemeClr val="accent1"/>
          </a:effectRef>
          <a:fontRef idx="minor">
            <a:schemeClr val="tx1"/>
          </a:fontRef>
        </p:style>
      </p:cxnSp>
      <p:cxnSp>
        <p:nvCxnSpPr>
          <p:cNvPr id="47" name="Connector 46"/>
          <p:cNvCxnSpPr/>
          <p:nvPr/>
        </p:nvCxnSpPr>
        <p:spPr>
          <a:xfrm>
            <a:off x="3226304" y="4102030"/>
            <a:ext cx="923219" cy="95212"/>
          </a:xfrm>
          <a:prstGeom prst="line">
            <a:avLst/>
          </a:prstGeom>
          <a:ln w="33020">
            <a:solidFill>
              <a:srgbClr val="8C6A3F"/>
            </a:solidFill>
          </a:ln>
          <a:effectLst/>
        </p:spPr>
        <p:style>
          <a:lnRef idx="2">
            <a:schemeClr val="accent1"/>
          </a:lnRef>
          <a:fillRef idx="0">
            <a:schemeClr val="accent1"/>
          </a:fillRef>
          <a:effectRef idx="1">
            <a:schemeClr val="accent1"/>
          </a:effectRef>
          <a:fontRef idx="minor">
            <a:schemeClr val="tx1"/>
          </a:fontRef>
        </p:style>
      </p:cxnSp>
      <p:cxnSp>
        <p:nvCxnSpPr>
          <p:cNvPr id="48" name="Connector 47"/>
          <p:cNvCxnSpPr/>
          <p:nvPr/>
        </p:nvCxnSpPr>
        <p:spPr>
          <a:xfrm>
            <a:off x="4149523" y="4197242"/>
            <a:ext cx="923219" cy="120846"/>
          </a:xfrm>
          <a:prstGeom prst="line">
            <a:avLst/>
          </a:prstGeom>
          <a:ln w="33020">
            <a:solidFill>
              <a:srgbClr val="8C6A3F"/>
            </a:solidFill>
          </a:ln>
          <a:effectLst/>
        </p:spPr>
        <p:style>
          <a:lnRef idx="2">
            <a:schemeClr val="accent1"/>
          </a:lnRef>
          <a:fillRef idx="0">
            <a:schemeClr val="accent1"/>
          </a:fillRef>
          <a:effectRef idx="1">
            <a:schemeClr val="accent1"/>
          </a:effectRef>
          <a:fontRef idx="minor">
            <a:schemeClr val="tx1"/>
          </a:fontRef>
        </p:style>
      </p:cxnSp>
      <p:cxnSp>
        <p:nvCxnSpPr>
          <p:cNvPr id="49" name="Connector 48"/>
          <p:cNvCxnSpPr/>
          <p:nvPr/>
        </p:nvCxnSpPr>
        <p:spPr>
          <a:xfrm>
            <a:off x="5072742" y="4318088"/>
            <a:ext cx="923220" cy="117184"/>
          </a:xfrm>
          <a:prstGeom prst="line">
            <a:avLst/>
          </a:prstGeom>
          <a:ln w="33020">
            <a:solidFill>
              <a:srgbClr val="8C6A3F"/>
            </a:solidFill>
          </a:ln>
          <a:effectLst/>
        </p:spPr>
        <p:style>
          <a:lnRef idx="2">
            <a:schemeClr val="accent1"/>
          </a:lnRef>
          <a:fillRef idx="0">
            <a:schemeClr val="accent1"/>
          </a:fillRef>
          <a:effectRef idx="1">
            <a:schemeClr val="accent1"/>
          </a:effectRef>
          <a:fontRef idx="minor">
            <a:schemeClr val="tx1"/>
          </a:fontRef>
        </p:style>
      </p:cxnSp>
      <p:sp>
        <p:nvSpPr>
          <p:cNvPr id="50" name="Oval 49"/>
          <p:cNvSpPr/>
          <p:nvPr/>
        </p:nvSpPr>
        <p:spPr>
          <a:xfrm>
            <a:off x="1341505" y="4217473"/>
            <a:ext cx="76721" cy="76721"/>
          </a:xfrm>
          <a:prstGeom prst="ellipse">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1" name="Oval 50"/>
          <p:cNvSpPr/>
          <p:nvPr/>
        </p:nvSpPr>
        <p:spPr>
          <a:xfrm>
            <a:off x="2264724" y="3913527"/>
            <a:ext cx="76721" cy="76721"/>
          </a:xfrm>
          <a:prstGeom prst="ellipse">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2" name="Oval 51"/>
          <p:cNvSpPr/>
          <p:nvPr/>
        </p:nvSpPr>
        <p:spPr>
          <a:xfrm>
            <a:off x="3187943" y="4063669"/>
            <a:ext cx="76721" cy="76721"/>
          </a:xfrm>
          <a:prstGeom prst="ellipse">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3" name="Oval 52"/>
          <p:cNvSpPr/>
          <p:nvPr/>
        </p:nvSpPr>
        <p:spPr>
          <a:xfrm>
            <a:off x="4111162" y="4158881"/>
            <a:ext cx="76721" cy="76721"/>
          </a:xfrm>
          <a:prstGeom prst="ellipse">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4" name="Oval 53"/>
          <p:cNvSpPr/>
          <p:nvPr/>
        </p:nvSpPr>
        <p:spPr>
          <a:xfrm>
            <a:off x="5034382" y="4279727"/>
            <a:ext cx="76721" cy="76721"/>
          </a:xfrm>
          <a:prstGeom prst="ellipse">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5" name="Oval 54"/>
          <p:cNvSpPr/>
          <p:nvPr/>
        </p:nvSpPr>
        <p:spPr>
          <a:xfrm>
            <a:off x="5957601" y="4396911"/>
            <a:ext cx="76721" cy="76721"/>
          </a:xfrm>
          <a:prstGeom prst="ellipse">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6" name="TextBox 55::TC[ANCHOR]"/>
          <p:cNvSpPr txBox="1"/>
          <p:nvPr/>
        </p:nvSpPr>
        <p:spPr>
          <a:xfrm>
            <a:off x="6047110" y="2447500"/>
            <a:ext cx="863120" cy="169722"/>
          </a:xfrm>
          <a:prstGeom prst="rect">
            <a:avLst/>
          </a:prstGeom>
          <a:noFill/>
        </p:spPr>
        <p:txBody>
          <a:bodyPr wrap="none" anchor="ctr" lIns="25400" rIns="25400" tIns="12700" bIns="12700">
            <a:noAutofit/>
          </a:bodyPr>
          <a:lstStyle/>
          <a:p>
            <a:pPr algn="l">
              <a:buNone/>
            </a:pPr>
            <a:r>
              <a:rPr sz="1000" b="1">
                <a:solidFill>
                  <a:srgbClr val="6B6865"/>
                </a:solidFill>
                <a:latin typeface="DM Sans"/>
              </a:rPr>
              <a:t>Price</a:t>
            </a:r>
          </a:p>
        </p:txBody>
      </p:sp>
      <p:sp>
        <p:nvSpPr>
          <p:cNvPr id="57" name="TextBox 56::TC[ANCHOR]"/>
          <p:cNvSpPr txBox="1"/>
          <p:nvPr/>
        </p:nvSpPr>
        <p:spPr>
          <a:xfrm>
            <a:off x="6047110" y="2714826"/>
            <a:ext cx="863120" cy="169722"/>
          </a:xfrm>
          <a:prstGeom prst="rect">
            <a:avLst/>
          </a:prstGeom>
          <a:noFill/>
        </p:spPr>
        <p:txBody>
          <a:bodyPr wrap="none" anchor="ctr" lIns="25400" rIns="25400" tIns="12700" bIns="12700">
            <a:noAutofit/>
          </a:bodyPr>
          <a:lstStyle/>
          <a:p>
            <a:pPr algn="l">
              <a:buNone/>
            </a:pPr>
            <a:r>
              <a:rPr sz="1000" b="1">
                <a:solidFill>
                  <a:srgbClr val="6B6865"/>
                </a:solidFill>
                <a:latin typeface="DM Sans"/>
              </a:rPr>
              <a:t>Nominal</a:t>
            </a:r>
          </a:p>
        </p:txBody>
      </p:sp>
      <p:sp>
        <p:nvSpPr>
          <p:cNvPr id="58" name="TextBox 57::TC[ANCHOR]"/>
          <p:cNvSpPr txBox="1"/>
          <p:nvPr/>
        </p:nvSpPr>
        <p:spPr>
          <a:xfrm>
            <a:off x="6047110" y="4355403"/>
            <a:ext cx="863120" cy="169722"/>
          </a:xfrm>
          <a:prstGeom prst="rect">
            <a:avLst/>
          </a:prstGeom>
          <a:noFill/>
        </p:spPr>
        <p:txBody>
          <a:bodyPr wrap="none" anchor="ctr" lIns="25400" rIns="25400" tIns="12700" bIns="12700">
            <a:noAutofit/>
          </a:bodyPr>
          <a:lstStyle/>
          <a:p>
            <a:pPr algn="l">
              <a:buNone/>
            </a:pPr>
            <a:r>
              <a:rPr sz="1000" b="1">
                <a:solidFill>
                  <a:srgbClr val="8C6A3F"/>
                </a:solidFill>
                <a:latin typeface="DM Sans"/>
              </a:rPr>
              <a:t>Real</a:t>
            </a:r>
          </a:p>
        </p:txBody>
      </p:sp>
      <p:sp>
        <p:nvSpPr>
          <p:cNvPr id="59" name="TextBox 58::TC[ANCHOR]"/>
          <p:cNvSpPr txBox="1"/>
          <p:nvPr/>
        </p:nvSpPr>
        <p:spPr>
          <a:xfrm>
            <a:off x="1379866" y="1948083"/>
            <a:ext cx="3836090" cy="95810"/>
          </a:xfrm>
          <a:prstGeom prst="rect">
            <a:avLst/>
          </a:prstGeom>
          <a:noFill/>
        </p:spPr>
        <p:txBody>
          <a:bodyPr wrap="none" anchor="t" lIns="25400" rIns="25400" tIns="12700" bIns="12700">
            <a:noAutofit/>
          </a:bodyPr>
          <a:lstStyle/>
          <a:p>
            <a:pPr algn="l">
              <a:buNone/>
            </a:pPr>
            <a:r>
              <a:rPr sz="900" b="1">
                <a:solidFill>
                  <a:srgbClr val="4E4B47"/>
                </a:solidFill>
                <a:latin typeface="DM Sans"/>
              </a:rPr>
              <a:t>Base 100 = '19</a:t>
            </a:r>
          </a:p>
        </p:txBody>
      </p:sp>
      <p:sp>
        <p:nvSpPr>
          <p:cNvPr id="60" name="Rectangle 59::TC[T5|furniture]"/>
          <p:cNvSpPr/>
          <p:nvPr/>
        </p:nvSpPr>
        <p:spPr>
          <a:xfrm>
            <a:off x="612648" y="5724144"/>
            <a:ext cx="45720" cy="26517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1" name="TextBox 60::TC[T3|narrative_accent#g1]"/>
          <p:cNvSpPr txBox="1"/>
          <p:nvPr/>
        </p:nvSpPr>
        <p:spPr>
          <a:xfrm>
            <a:off x="768096" y="5724144"/>
            <a:ext cx="6238036" cy="265176"/>
          </a:xfrm>
          <a:prstGeom prst="rect">
            <a:avLst/>
          </a:prstGeom>
          <a:noFill/>
        </p:spPr>
        <p:txBody>
          <a:bodyPr wrap="square" anchor="b" lIns="25400" rIns="25400" tIns="12700" bIns="12700">
            <a:noAutofit/>
          </a:bodyPr>
          <a:lstStyle/>
          <a:p>
            <a:pPr algn="l">
              <a:buNone/>
            </a:pPr>
            <a:r>
              <a:rPr sz="1300" b="1">
                <a:solidFill>
                  <a:srgbClr val="221E19"/>
                </a:solidFill>
                <a:latin typeface="DM Sans"/>
              </a:rPr>
              <a:t>→  Nominal +40%, real -5%: the same market, two opposite stories</a:t>
            </a:r>
          </a:p>
        </p:txBody>
      </p:sp>
      <p:sp>
        <p:nvSpPr>
          <p:cNvPr id="62" name="Rectangle 61::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3" name="Rectangle 62::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4" name="TextBox 63::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THE SHAPE SAYS</a:t>
            </a:r>
          </a:p>
        </p:txBody>
      </p:sp>
      <p:sp>
        <p:nvSpPr>
          <p:cNvPr id="65" name="TextBox 64::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Real spend peaked in 2021 at 108.3, and has fallen every year since to 95.1.</a:t>
            </a:r>
          </a:p>
        </p:txBody>
      </p:sp>
      <p:sp>
        <p:nvSpPr>
          <p:cNvPr id="66" name="TextBox 65::TC[T4|neutral]"/>
          <p:cNvSpPr txBox="1"/>
          <p:nvPr/>
        </p:nvSpPr>
        <p:spPr>
          <a:xfrm>
            <a:off x="7335316" y="262737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Prices rose 47.2% while nominal spend rose 39.9% — that gap is the volume lost.</a:t>
            </a:r>
          </a:p>
        </p:txBody>
      </p:sp>
      <p:sp>
        <p:nvSpPr>
          <p:cNvPr id="67" name="TextBox 66::TC[T4|neutral]"/>
          <p:cNvSpPr txBox="1"/>
          <p:nvPr/>
        </p:nvSpPr>
        <p:spPr>
          <a:xfrm>
            <a:off x="7335316" y="317906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An independent Cornell co-author attributes the slowdown to price (Brakke/AVMA).</a:t>
            </a:r>
          </a:p>
        </p:txBody>
      </p:sp>
      <p:sp>
        <p:nvSpPr>
          <p:cNvPr id="68" name="Rectangle 67::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9" name="Rectangle 68::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0" name="TextBox 69::TC[T3|neutral]"/>
          <p:cNvSpPr txBox="1"/>
          <p:nvPr/>
        </p:nvSpPr>
        <p:spPr>
          <a:xfrm>
            <a:off x="7335316" y="405079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WE ARE NOT SMOOTHING</a:t>
            </a:r>
          </a:p>
        </p:txBody>
      </p:sp>
      <p:sp>
        <p:nvSpPr>
          <p:cNvPr id="71" name="TextBox 70::TC[T4|neutral]"/>
          <p:cNvSpPr txBox="1"/>
          <p:nvPr/>
        </p:nvSpPr>
        <p:spPr>
          <a:xfrm>
            <a:off x="7335316" y="440740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A services-only CPI on a services-plus-goods bundle overstates the fall; leakage understates it.</a:t>
            </a:r>
          </a:p>
        </p:txBody>
      </p:sp>
      <p:sp>
        <p:nvSpPr>
          <p:cNvPr id="72" name="TextBox 71::TC[T4|neutral]"/>
          <p:cNvSpPr txBox="1"/>
          <p:nvPr/>
        </p:nvSpPr>
        <p:spPr>
          <a:xfrm>
            <a:off x="7335316" y="495909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APPA restated this series: if the 2019 base is not on the 2025 basis, this exhibit is invalid.</a:t>
            </a:r>
          </a:p>
        </p:txBody>
      </p:sp>
      <p:sp>
        <p:nvSpPr>
          <p:cNvPr id="73" name="TextBox 72::TC[T4|neutral]"/>
          <p:cNvSpPr txBox="1"/>
          <p:nvPr/>
        </p:nvSpPr>
        <p:spPr>
          <a:xfrm>
            <a:off x="7335316" y="551078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What holds it up: visits fell 6.9% 2023-25 against a real index down 8.7%.</a:t>
            </a:r>
          </a:p>
        </p:txBody>
      </p:sp>
      <p:sp>
        <p:nvSpPr>
          <p:cNvPr id="74" name="TextBox 73::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APPA veterinary care and product sales, current USD; BLS CPI veterinarian services, rebased to 2019. 2020 spend not published.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name="TCZONE[0.670,2.070,6.992,3.79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Price added 6.5 points, visits took back 3.1 and mix 0.9 — </a:t>
            </a:r>
            <a:r>
              <a:rPr sz="2200" b="0" i="1">
                <a:solidFill>
                  <a:srgbClr val="8C6A3F"/>
                </a:solidFill>
                <a:latin typeface="Instrument Serif"/>
              </a:rPr>
              <a:t>leaving 2.5% of revenue growth</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WP1 — MARKET</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US PRACTICE REVENUE GROWTH DECOMPOSED, 2025, PERCENTAGE POINTS</a:t>
            </a:r>
          </a:p>
        </p:txBody>
      </p:sp>
      <p:sp>
        <p:nvSpPr>
          <p:cNvPr id="5" name="Rectangle 4"/>
          <p:cNvSpPr/>
          <p:nvPr/>
        </p:nvSpPr>
        <p:spPr>
          <a:xfrm>
            <a:off x="1647113" y="2048758"/>
            <a:ext cx="680266" cy="2997723"/>
          </a:xfrm>
          <a:prstGeom prst="rect">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379866" y="1792726"/>
            <a:ext cx="1214762" cy="219456"/>
          </a:xfrm>
          <a:prstGeom prst="rect">
            <a:avLst/>
          </a:prstGeom>
          <a:noFill/>
        </p:spPr>
        <p:txBody>
          <a:bodyPr wrap="none" anchor="t" lIns="25400" rIns="25400" tIns="12700" bIns="12700">
            <a:noAutofit/>
          </a:bodyPr>
          <a:lstStyle/>
          <a:p>
            <a:pPr algn="ctr">
              <a:buNone/>
            </a:pPr>
            <a:r>
              <a:rPr sz="950" b="1">
                <a:solidFill>
                  <a:srgbClr val="221E19"/>
                </a:solidFill>
                <a:latin typeface="DM Sans"/>
              </a:rPr>
              <a:t>+6.5</a:t>
            </a:r>
          </a:p>
        </p:txBody>
      </p:sp>
      <p:sp>
        <p:nvSpPr>
          <p:cNvPr id="7" name="TextBox 6"/>
          <p:cNvSpPr txBox="1"/>
          <p:nvPr/>
        </p:nvSpPr>
        <p:spPr>
          <a:xfrm>
            <a:off x="1379866" y="5110490"/>
            <a:ext cx="1214762" cy="457200"/>
          </a:xfrm>
          <a:prstGeom prst="rect">
            <a:avLst/>
          </a:prstGeom>
          <a:noFill/>
        </p:spPr>
        <p:txBody>
          <a:bodyPr wrap="square" anchor="t" lIns="25400" rIns="25400" tIns="12700" bIns="12700">
            <a:noAutofit/>
          </a:bodyPr>
          <a:lstStyle/>
          <a:p>
            <a:pPr algn="ctr">
              <a:buNone/>
            </a:pPr>
            <a:r>
              <a:rPr sz="900" b="0">
                <a:solidFill>
                  <a:srgbClr val="4E4B47"/>
                </a:solidFill>
                <a:latin typeface="DM Sans"/>
              </a:rPr>
              <a:t>Price</a:t>
            </a:r>
          </a:p>
        </p:txBody>
      </p:sp>
      <p:sp>
        <p:nvSpPr>
          <p:cNvPr id="8" name="Rectangle 7"/>
          <p:cNvSpPr/>
          <p:nvPr/>
        </p:nvSpPr>
        <p:spPr>
          <a:xfrm>
            <a:off x="2861875" y="2048758"/>
            <a:ext cx="680266" cy="1429683"/>
          </a:xfrm>
          <a:prstGeom prst="rect">
            <a:avLst/>
          </a:prstGeom>
          <a:solidFill>
            <a:srgbClr val="B4B2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2594628" y="1792726"/>
            <a:ext cx="1214762" cy="219456"/>
          </a:xfrm>
          <a:prstGeom prst="rect">
            <a:avLst/>
          </a:prstGeom>
          <a:noFill/>
        </p:spPr>
        <p:txBody>
          <a:bodyPr wrap="none" anchor="t" lIns="25400" rIns="25400" tIns="12700" bIns="12700">
            <a:noAutofit/>
          </a:bodyPr>
          <a:lstStyle/>
          <a:p>
            <a:pPr algn="ctr">
              <a:buNone/>
            </a:pPr>
            <a:r>
              <a:rPr sz="950" b="1">
                <a:solidFill>
                  <a:srgbClr val="221E19"/>
                </a:solidFill>
                <a:latin typeface="DM Sans"/>
              </a:rPr>
              <a:t>-3.1</a:t>
            </a:r>
          </a:p>
        </p:txBody>
      </p:sp>
      <p:sp>
        <p:nvSpPr>
          <p:cNvPr id="10" name="TextBox 9"/>
          <p:cNvSpPr txBox="1"/>
          <p:nvPr/>
        </p:nvSpPr>
        <p:spPr>
          <a:xfrm>
            <a:off x="2594628" y="5110490"/>
            <a:ext cx="1214762" cy="457200"/>
          </a:xfrm>
          <a:prstGeom prst="rect">
            <a:avLst/>
          </a:prstGeom>
          <a:noFill/>
        </p:spPr>
        <p:txBody>
          <a:bodyPr wrap="square" anchor="t" lIns="25400" rIns="25400" tIns="12700" bIns="12700">
            <a:noAutofit/>
          </a:bodyPr>
          <a:lstStyle/>
          <a:p>
            <a:pPr algn="ctr">
              <a:buNone/>
            </a:pPr>
            <a:r>
              <a:rPr sz="900" b="0">
                <a:solidFill>
                  <a:srgbClr val="4E4B47"/>
                </a:solidFill>
                <a:latin typeface="DM Sans"/>
              </a:rPr>
              <a:t>Visit volume</a:t>
            </a:r>
          </a:p>
        </p:txBody>
      </p:sp>
      <p:cxnSp>
        <p:nvCxnSpPr>
          <p:cNvPr id="11" name="Connector 10"/>
          <p:cNvCxnSpPr/>
          <p:nvPr/>
        </p:nvCxnSpPr>
        <p:spPr>
          <a:xfrm>
            <a:off x="2327380" y="2048758"/>
            <a:ext cx="534495" cy="0"/>
          </a:xfrm>
          <a:prstGeom prst="line">
            <a:avLst/>
          </a:prstGeom>
          <a:ln w="9525">
            <a:solidFill>
              <a:srgbClr val="D3D2D1"/>
            </a:solidFill>
            <a:prstDash val="dash"/>
          </a:ln>
          <a:effectLst/>
        </p:spPr>
        <p:style>
          <a:lnRef idx="2">
            <a:schemeClr val="accent1"/>
          </a:lnRef>
          <a:fillRef idx="0">
            <a:schemeClr val="accent1"/>
          </a:fillRef>
          <a:effectRef idx="1">
            <a:schemeClr val="accent1"/>
          </a:effectRef>
          <a:fontRef idx="minor">
            <a:schemeClr val="tx1"/>
          </a:fontRef>
        </p:style>
      </p:cxnSp>
      <p:sp>
        <p:nvSpPr>
          <p:cNvPr id="12" name="Rectangle 11"/>
          <p:cNvSpPr/>
          <p:nvPr/>
        </p:nvSpPr>
        <p:spPr>
          <a:xfrm>
            <a:off x="4076638" y="3478442"/>
            <a:ext cx="680266" cy="415069"/>
          </a:xfrm>
          <a:prstGeom prst="rect">
            <a:avLst/>
          </a:prstGeom>
          <a:solidFill>
            <a:srgbClr val="B4B2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3809390" y="3222410"/>
            <a:ext cx="1214762" cy="219456"/>
          </a:xfrm>
          <a:prstGeom prst="rect">
            <a:avLst/>
          </a:prstGeom>
          <a:noFill/>
        </p:spPr>
        <p:txBody>
          <a:bodyPr wrap="none" anchor="t" lIns="25400" rIns="25400" tIns="12700" bIns="12700">
            <a:noAutofit/>
          </a:bodyPr>
          <a:lstStyle/>
          <a:p>
            <a:pPr algn="ctr">
              <a:buNone/>
            </a:pPr>
            <a:r>
              <a:rPr sz="950" b="1">
                <a:solidFill>
                  <a:srgbClr val="221E19"/>
                </a:solidFill>
                <a:latin typeface="DM Sans"/>
              </a:rPr>
              <a:t>-0.9</a:t>
            </a:r>
          </a:p>
        </p:txBody>
      </p:sp>
      <p:sp>
        <p:nvSpPr>
          <p:cNvPr id="14" name="TextBox 13"/>
          <p:cNvSpPr txBox="1"/>
          <p:nvPr/>
        </p:nvSpPr>
        <p:spPr>
          <a:xfrm>
            <a:off x="3809390" y="5110490"/>
            <a:ext cx="1214762" cy="457200"/>
          </a:xfrm>
          <a:prstGeom prst="rect">
            <a:avLst/>
          </a:prstGeom>
          <a:noFill/>
        </p:spPr>
        <p:txBody>
          <a:bodyPr wrap="square" anchor="t" lIns="25400" rIns="25400" tIns="12700" bIns="12700">
            <a:noAutofit/>
          </a:bodyPr>
          <a:lstStyle/>
          <a:p>
            <a:pPr algn="ctr">
              <a:buNone/>
            </a:pPr>
            <a:r>
              <a:rPr sz="900" b="0">
                <a:solidFill>
                  <a:srgbClr val="4E4B47"/>
                </a:solidFill>
                <a:latin typeface="DM Sans"/>
              </a:rPr>
              <a:t>Mix (residual)</a:t>
            </a:r>
          </a:p>
        </p:txBody>
      </p:sp>
      <p:cxnSp>
        <p:nvCxnSpPr>
          <p:cNvPr id="15" name="Connector 14"/>
          <p:cNvCxnSpPr/>
          <p:nvPr/>
        </p:nvCxnSpPr>
        <p:spPr>
          <a:xfrm>
            <a:off x="3542142" y="3478442"/>
            <a:ext cx="534496" cy="0"/>
          </a:xfrm>
          <a:prstGeom prst="line">
            <a:avLst/>
          </a:prstGeom>
          <a:ln w="9525">
            <a:solidFill>
              <a:srgbClr val="D3D2D1"/>
            </a:solidFill>
            <a:prstDash val="dash"/>
          </a:ln>
          <a:effectLst/>
        </p:spPr>
        <p:style>
          <a:lnRef idx="2">
            <a:schemeClr val="accent1"/>
          </a:lnRef>
          <a:fillRef idx="0">
            <a:schemeClr val="accent1"/>
          </a:fillRef>
          <a:effectRef idx="1">
            <a:schemeClr val="accent1"/>
          </a:effectRef>
          <a:fontRef idx="minor">
            <a:schemeClr val="tx1"/>
          </a:fontRef>
        </p:style>
      </p:cxnSp>
      <p:sp>
        <p:nvSpPr>
          <p:cNvPr id="16" name="Rectangle 15"/>
          <p:cNvSpPr/>
          <p:nvPr/>
        </p:nvSpPr>
        <p:spPr>
          <a:xfrm>
            <a:off x="5291400" y="3893511"/>
            <a:ext cx="680266" cy="1152970"/>
          </a:xfrm>
          <a:prstGeom prst="rect">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5024152" y="3637479"/>
            <a:ext cx="1214762" cy="219456"/>
          </a:xfrm>
          <a:prstGeom prst="rect">
            <a:avLst/>
          </a:prstGeom>
          <a:noFill/>
        </p:spPr>
        <p:txBody>
          <a:bodyPr wrap="none" anchor="t" lIns="25400" rIns="25400" tIns="12700" bIns="12700">
            <a:noAutofit/>
          </a:bodyPr>
          <a:lstStyle/>
          <a:p>
            <a:pPr algn="ctr">
              <a:buNone/>
            </a:pPr>
            <a:r>
              <a:rPr sz="950" b="1">
                <a:solidFill>
                  <a:srgbClr val="221E19"/>
                </a:solidFill>
                <a:latin typeface="DM Sans"/>
              </a:rPr>
              <a:t>+2.5</a:t>
            </a:r>
          </a:p>
        </p:txBody>
      </p:sp>
      <p:sp>
        <p:nvSpPr>
          <p:cNvPr id="18" name="TextBox 17"/>
          <p:cNvSpPr txBox="1"/>
          <p:nvPr/>
        </p:nvSpPr>
        <p:spPr>
          <a:xfrm>
            <a:off x="5024152" y="5110490"/>
            <a:ext cx="1214762" cy="457200"/>
          </a:xfrm>
          <a:prstGeom prst="rect">
            <a:avLst/>
          </a:prstGeom>
          <a:noFill/>
        </p:spPr>
        <p:txBody>
          <a:bodyPr wrap="square" anchor="t" lIns="25400" rIns="25400" tIns="12700" bIns="12700">
            <a:noAutofit/>
          </a:bodyPr>
          <a:lstStyle/>
          <a:p>
            <a:pPr algn="ctr">
              <a:buNone/>
            </a:pPr>
            <a:r>
              <a:rPr sz="900" b="0">
                <a:solidFill>
                  <a:srgbClr val="4E4B47"/>
                </a:solidFill>
                <a:latin typeface="DM Sans"/>
              </a:rPr>
              <a:t>Revenue growth</a:t>
            </a:r>
          </a:p>
        </p:txBody>
      </p:sp>
      <p:cxnSp>
        <p:nvCxnSpPr>
          <p:cNvPr id="19" name="Connector 18"/>
          <p:cNvCxnSpPr/>
          <p:nvPr/>
        </p:nvCxnSpPr>
        <p:spPr>
          <a:xfrm>
            <a:off x="4756904" y="3893511"/>
            <a:ext cx="534496" cy="0"/>
          </a:xfrm>
          <a:prstGeom prst="line">
            <a:avLst/>
          </a:prstGeom>
          <a:ln w="9525">
            <a:solidFill>
              <a:srgbClr val="D3D2D1"/>
            </a:solidFill>
            <a:prstDash val="dash"/>
          </a:ln>
          <a:effectLst/>
        </p:spPr>
        <p:style>
          <a:lnRef idx="2">
            <a:schemeClr val="accent1"/>
          </a:lnRef>
          <a:fillRef idx="0">
            <a:schemeClr val="accent1"/>
          </a:fillRef>
          <a:effectRef idx="1">
            <a:schemeClr val="accent1"/>
          </a:effectRef>
          <a:fontRef idx="minor">
            <a:schemeClr val="tx1"/>
          </a:fontRef>
        </p:style>
      </p:cxnSp>
      <p:cxnSp>
        <p:nvCxnSpPr>
          <p:cNvPr id="20" name="Connector 19"/>
          <p:cNvCxnSpPr/>
          <p:nvPr/>
        </p:nvCxnSpPr>
        <p:spPr>
          <a:xfrm>
            <a:off x="1379866" y="5046482"/>
            <a:ext cx="4859048"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sp>
        <p:nvSpPr>
          <p:cNvPr id="21" name="Rectangle 20::TC[T5|furniture]"/>
          <p:cNvSpPr/>
          <p:nvPr/>
        </p:nvSpPr>
        <p:spPr>
          <a:xfrm>
            <a:off x="612648" y="5504688"/>
            <a:ext cx="45720" cy="48463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TC[T3|narrative_accent#g1]"/>
          <p:cNvSpPr txBox="1"/>
          <p:nvPr/>
        </p:nvSpPr>
        <p:spPr>
          <a:xfrm>
            <a:off x="768096" y="5504688"/>
            <a:ext cx="6238036" cy="484632"/>
          </a:xfrm>
          <a:prstGeom prst="rect">
            <a:avLst/>
          </a:prstGeom>
          <a:noFill/>
        </p:spPr>
        <p:txBody>
          <a:bodyPr wrap="square" anchor="b" lIns="25400" rIns="25400" tIns="12700" bIns="12700">
            <a:noAutofit/>
          </a:bodyPr>
          <a:lstStyle/>
          <a:p>
            <a:pPr algn="l">
              <a:buNone/>
            </a:pPr>
            <a:r>
              <a:rPr sz="1300" b="1">
                <a:solidFill>
                  <a:srgbClr val="221E19"/>
                </a:solidFill>
                <a:latin typeface="DM Sans"/>
              </a:rPr>
              <a:t>→  A platform underwriting 6-8% organic is underwriting continued price increases</a:t>
            </a:r>
          </a:p>
        </p:txBody>
      </p:sp>
      <p:sp>
        <p:nvSpPr>
          <p:cNvPr id="23" name="Rectangle 22::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ectangle 23::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WHY THIS DECIDES THE THESIS</a:t>
            </a:r>
          </a:p>
        </p:txBody>
      </p:sp>
      <p:sp>
        <p:nvSpPr>
          <p:cNvPr id="26" name="TextBox 25::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The market supplies ~2.5% growth, all of it price taken into a deferring client base.</a:t>
            </a:r>
          </a:p>
        </p:txBody>
      </p:sp>
      <p:sp>
        <p:nvSpPr>
          <p:cNvPr id="27" name="TextBox 26::TC[T4|neutral]"/>
          <p:cNvSpPr txBox="1"/>
          <p:nvPr/>
        </p:nvSpPr>
        <p:spPr>
          <a:xfrm>
            <a:off x="7335316" y="262737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A 6-8% organic claim needs the platform to beat its market by 350-550bps a year.</a:t>
            </a:r>
          </a:p>
        </p:txBody>
      </p:sp>
      <p:sp>
        <p:nvSpPr>
          <p:cNvPr id="28" name="TextBox 27::TC[T4|neutral]"/>
          <p:cNvSpPr txBox="1"/>
          <p:nvPr/>
        </p:nvSpPr>
        <p:spPr>
          <a:xfrm>
            <a:off x="7335316" y="317906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That is a claim about execution and share gain, not about market tailwind.</a:t>
            </a:r>
          </a:p>
        </p:txBody>
      </p:sp>
      <p:sp>
        <p:nvSpPr>
          <p:cNvPr id="29" name="Rectangle 28::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Rectangle 29::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TC[T3|neutral]"/>
          <p:cNvSpPr txBox="1"/>
          <p:nvPr/>
        </p:nvSpPr>
        <p:spPr>
          <a:xfrm>
            <a:off x="7335316" y="405079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HOW TO READ THE RESIDUAL</a:t>
            </a:r>
          </a:p>
        </p:txBody>
      </p:sp>
      <p:sp>
        <p:nvSpPr>
          <p:cNvPr id="32" name="TextBox 31::TC[T4|neutral]"/>
          <p:cNvSpPr txBox="1"/>
          <p:nvPr/>
        </p:nvSpPr>
        <p:spPr>
          <a:xfrm>
            <a:off x="7335316" y="440740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The mix line closes the arithmetic to reported revenue — a hypothesis, not a measure.</a:t>
            </a:r>
          </a:p>
        </p:txBody>
      </p:sp>
      <p:sp>
        <p:nvSpPr>
          <p:cNvPr id="33" name="TextBox 32::TC[T4|neutral]"/>
          <p:cNvSpPr txBox="1"/>
          <p:nvPr/>
        </p:nvSpPr>
        <p:spPr>
          <a:xfrm>
            <a:off x="7335316" y="495909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IDEXX points the other way on diagnostics, where testing per visit is rising.</a:t>
            </a:r>
          </a:p>
        </p:txBody>
      </p:sp>
      <p:sp>
        <p:nvSpPr>
          <p:cNvPr id="34" name="TextBox 33::TC[T4|neutral]"/>
          <p:cNvSpPr txBox="1"/>
          <p:nvPr/>
        </p:nvSpPr>
        <p:spPr>
          <a:xfrm>
            <a:off x="7335316" y="551078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Only the target's own service-line data settles whether its mix helps or hurts.</a:t>
            </a:r>
          </a:p>
        </p:txBody>
      </p:sp>
      <p:sp>
        <p:nvSpPr>
          <p:cNvPr id="35" name="TextBox 34::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BLS CPI veterinarian services 2025; Vetsource, 6,451 US practices, 2025. Mix is a residual, not a measurement.</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name="TCZONE[0.670,2.070,6.992,3.79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Visits have fallen three years running and the fall is accelerating — </a:t>
            </a:r>
            <a:r>
              <a:rPr sz="2200" b="0" i="1">
                <a:solidFill>
                  <a:srgbClr val="8C6A3F"/>
                </a:solidFill>
                <a:latin typeface="Instrument Serif"/>
              </a:rPr>
              <a:t>1.4%, then 2.6%, then 3.1%</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WP1 — MARKET</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VETSOURCE US CLINICAL VISITS, % CHANGE ON PRIOR YEAR</a:t>
            </a:r>
          </a:p>
        </p:txBody>
      </p:sp>
      <p:cxnSp>
        <p:nvCxnSpPr>
          <p:cNvPr id="5" name="Connector 4"/>
          <p:cNvCxnSpPr/>
          <p:nvPr/>
        </p:nvCxnSpPr>
        <p:spPr>
          <a:xfrm>
            <a:off x="1315931" y="4297051"/>
            <a:ext cx="5498397"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6" name="Connector 5"/>
          <p:cNvCxnSpPr/>
          <p:nvPr/>
        </p:nvCxnSpPr>
        <p:spPr>
          <a:xfrm>
            <a:off x="1315931" y="3547620"/>
            <a:ext cx="5498397"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7" name="Connector 6"/>
          <p:cNvCxnSpPr/>
          <p:nvPr/>
        </p:nvCxnSpPr>
        <p:spPr>
          <a:xfrm>
            <a:off x="1315931" y="2798189"/>
            <a:ext cx="5498397"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1719147" y="3692671"/>
            <a:ext cx="1026367" cy="1353810"/>
          </a:xfrm>
          <a:prstGeom prst="rect">
            <a:avLst/>
          </a:prstGeom>
          <a:solidFill>
            <a:srgbClr val="B4B2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TC[ANCHOR]"/>
          <p:cNvSpPr txBox="1"/>
          <p:nvPr/>
        </p:nvSpPr>
        <p:spPr>
          <a:xfrm>
            <a:off x="1719147" y="3481470"/>
            <a:ext cx="1026367" cy="174625"/>
          </a:xfrm>
          <a:prstGeom prst="rect">
            <a:avLst/>
          </a:prstGeom>
          <a:noFill/>
        </p:spPr>
        <p:txBody>
          <a:bodyPr wrap="none" anchor="b" lIns="0" rIns="0" tIns="0" bIns="0">
            <a:noAutofit/>
          </a:bodyPr>
          <a:lstStyle/>
          <a:p>
            <a:pPr algn="ctr">
              <a:buNone/>
            </a:pPr>
            <a:r>
              <a:rPr sz="1100" b="1">
                <a:solidFill>
                  <a:srgbClr val="02326C"/>
                </a:solidFill>
                <a:latin typeface="DM Sans"/>
              </a:rPr>
              <a:t>-1.4%</a:t>
            </a:r>
          </a:p>
        </p:txBody>
      </p:sp>
      <p:sp>
        <p:nvSpPr>
          <p:cNvPr id="10" name="TextBox 9"/>
          <p:cNvSpPr txBox="1"/>
          <p:nvPr/>
        </p:nvSpPr>
        <p:spPr>
          <a:xfrm>
            <a:off x="1315931" y="5110490"/>
            <a:ext cx="1832798" cy="457200"/>
          </a:xfrm>
          <a:prstGeom prst="rect">
            <a:avLst/>
          </a:prstGeom>
          <a:noFill/>
        </p:spPr>
        <p:txBody>
          <a:bodyPr wrap="square" anchor="t" lIns="25400" rIns="25400" tIns="12700" bIns="12700">
            <a:noAutofit/>
          </a:bodyPr>
          <a:lstStyle/>
          <a:p>
            <a:pPr algn="ctr">
              <a:buNone/>
            </a:pPr>
            <a:r>
              <a:rPr sz="950" b="0">
                <a:solidFill>
                  <a:srgbClr val="4E4B47"/>
                </a:solidFill>
                <a:latin typeface="DM Sans"/>
              </a:rPr>
              <a:t>2023</a:t>
            </a:r>
          </a:p>
        </p:txBody>
      </p:sp>
      <p:sp>
        <p:nvSpPr>
          <p:cNvPr id="11" name="Rectangle 10"/>
          <p:cNvSpPr/>
          <p:nvPr/>
        </p:nvSpPr>
        <p:spPr>
          <a:xfrm>
            <a:off x="3551946" y="2532262"/>
            <a:ext cx="1026367" cy="2514219"/>
          </a:xfrm>
          <a:prstGeom prst="rect">
            <a:avLst/>
          </a:prstGeom>
          <a:solidFill>
            <a:srgbClr val="B4B2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TC[ANCHOR]"/>
          <p:cNvSpPr txBox="1"/>
          <p:nvPr/>
        </p:nvSpPr>
        <p:spPr>
          <a:xfrm>
            <a:off x="3551946" y="2321061"/>
            <a:ext cx="1026367" cy="174625"/>
          </a:xfrm>
          <a:prstGeom prst="rect">
            <a:avLst/>
          </a:prstGeom>
          <a:noFill/>
        </p:spPr>
        <p:txBody>
          <a:bodyPr wrap="none" anchor="b" lIns="0" rIns="0" tIns="0" bIns="0">
            <a:noAutofit/>
          </a:bodyPr>
          <a:lstStyle/>
          <a:p>
            <a:pPr algn="ctr">
              <a:buNone/>
            </a:pPr>
            <a:r>
              <a:rPr sz="1100" b="1">
                <a:solidFill>
                  <a:srgbClr val="02326C"/>
                </a:solidFill>
                <a:latin typeface="DM Sans"/>
              </a:rPr>
              <a:t>-2.6%</a:t>
            </a:r>
          </a:p>
        </p:txBody>
      </p:sp>
      <p:sp>
        <p:nvSpPr>
          <p:cNvPr id="13" name="TextBox 12"/>
          <p:cNvSpPr txBox="1"/>
          <p:nvPr/>
        </p:nvSpPr>
        <p:spPr>
          <a:xfrm>
            <a:off x="3148730" y="5110490"/>
            <a:ext cx="1832798" cy="457200"/>
          </a:xfrm>
          <a:prstGeom prst="rect">
            <a:avLst/>
          </a:prstGeom>
          <a:noFill/>
        </p:spPr>
        <p:txBody>
          <a:bodyPr wrap="square" anchor="t" lIns="25400" rIns="25400" tIns="12700" bIns="12700">
            <a:noAutofit/>
          </a:bodyPr>
          <a:lstStyle/>
          <a:p>
            <a:pPr algn="ctr">
              <a:buNone/>
            </a:pPr>
            <a:r>
              <a:rPr sz="950" b="0">
                <a:solidFill>
                  <a:srgbClr val="4E4B47"/>
                </a:solidFill>
                <a:latin typeface="DM Sans"/>
              </a:rPr>
              <a:t>2024</a:t>
            </a:r>
          </a:p>
        </p:txBody>
      </p:sp>
      <p:sp>
        <p:nvSpPr>
          <p:cNvPr id="14" name="Rectangle 13"/>
          <p:cNvSpPr/>
          <p:nvPr/>
        </p:nvSpPr>
        <p:spPr>
          <a:xfrm>
            <a:off x="5384745" y="2048758"/>
            <a:ext cx="1026367" cy="2997723"/>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TC[ANCHOR]"/>
          <p:cNvSpPr txBox="1"/>
          <p:nvPr/>
        </p:nvSpPr>
        <p:spPr>
          <a:xfrm>
            <a:off x="5384745" y="1837557"/>
            <a:ext cx="1026367" cy="174625"/>
          </a:xfrm>
          <a:prstGeom prst="rect">
            <a:avLst/>
          </a:prstGeom>
          <a:noFill/>
        </p:spPr>
        <p:txBody>
          <a:bodyPr wrap="none" anchor="b" lIns="0" rIns="0" tIns="0" bIns="0">
            <a:noAutofit/>
          </a:bodyPr>
          <a:lstStyle/>
          <a:p>
            <a:pPr algn="ctr">
              <a:buNone/>
            </a:pPr>
            <a:r>
              <a:rPr sz="1100" b="1">
                <a:solidFill>
                  <a:srgbClr val="02326C"/>
                </a:solidFill>
                <a:latin typeface="DM Sans"/>
              </a:rPr>
              <a:t>-3.1%</a:t>
            </a:r>
          </a:p>
        </p:txBody>
      </p:sp>
      <p:sp>
        <p:nvSpPr>
          <p:cNvPr id="16" name="TextBox 15"/>
          <p:cNvSpPr txBox="1"/>
          <p:nvPr/>
        </p:nvSpPr>
        <p:spPr>
          <a:xfrm>
            <a:off x="4981529" y="5110490"/>
            <a:ext cx="1832798" cy="457200"/>
          </a:xfrm>
          <a:prstGeom prst="rect">
            <a:avLst/>
          </a:prstGeom>
          <a:noFill/>
        </p:spPr>
        <p:txBody>
          <a:bodyPr wrap="square" anchor="t" lIns="25400" rIns="25400" tIns="12700" bIns="12700">
            <a:noAutofit/>
          </a:bodyPr>
          <a:lstStyle/>
          <a:p>
            <a:pPr algn="ctr">
              <a:buNone/>
            </a:pPr>
            <a:r>
              <a:rPr sz="950" b="0">
                <a:solidFill>
                  <a:srgbClr val="4E4B47"/>
                </a:solidFill>
                <a:latin typeface="DM Sans"/>
              </a:rPr>
              <a:t>2025</a:t>
            </a:r>
          </a:p>
        </p:txBody>
      </p:sp>
      <p:cxnSp>
        <p:nvCxnSpPr>
          <p:cNvPr id="17" name="Connector 16"/>
          <p:cNvCxnSpPr/>
          <p:nvPr/>
        </p:nvCxnSpPr>
        <p:spPr>
          <a:xfrm>
            <a:off x="1315931" y="5046482"/>
            <a:ext cx="5498397"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sp>
        <p:nvSpPr>
          <p:cNvPr id="18" name="Rectangle 17::TC[T5|furniture]"/>
          <p:cNvSpPr/>
          <p:nvPr/>
        </p:nvSpPr>
        <p:spPr>
          <a:xfrm>
            <a:off x="612648" y="5504688"/>
            <a:ext cx="45720" cy="48463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TC[T3|narrative_accent#g1]"/>
          <p:cNvSpPr txBox="1"/>
          <p:nvPr/>
        </p:nvSpPr>
        <p:spPr>
          <a:xfrm>
            <a:off x="768096" y="5504688"/>
            <a:ext cx="6238036" cy="484632"/>
          </a:xfrm>
          <a:prstGeom prst="rect">
            <a:avLst/>
          </a:prstGeom>
          <a:noFill/>
        </p:spPr>
        <p:txBody>
          <a:bodyPr wrap="square" anchor="b" lIns="25400" rIns="25400" tIns="12700" bIns="12700">
            <a:noAutofit/>
          </a:bodyPr>
          <a:lstStyle/>
          <a:p>
            <a:pPr algn="l">
              <a:buNone/>
            </a:pPr>
            <a:r>
              <a:rPr sz="1300" b="1">
                <a:solidFill>
                  <a:srgbClr val="221E19"/>
                </a:solidFill>
                <a:latin typeface="DM Sans"/>
              </a:rPr>
              <a:t>→  Three consecutive years, one panel, one definition — the trend is the finding</a:t>
            </a:r>
          </a:p>
        </p:txBody>
      </p:sp>
      <p:sp>
        <p:nvSpPr>
          <p:cNvPr id="20" name="Rectangle 19::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CORROBORATED ON OTHER METHODS</a:t>
            </a:r>
          </a:p>
        </p:txBody>
      </p:sp>
      <p:sp>
        <p:nvSpPr>
          <p:cNvPr id="23" name="TextBox 22::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IDEXX reports US same-store clinical visits down 1.9% across full-year 2025.</a:t>
            </a:r>
          </a:p>
        </p:txBody>
      </p:sp>
      <p:sp>
        <p:nvSpPr>
          <p:cNvPr id="24" name="TextBox 23::TC[T4|neutral]"/>
          <p:cNvSpPr txBox="1"/>
          <p:nvPr/>
        </p:nvSpPr>
        <p:spPr>
          <a:xfrm>
            <a:off x="7335316" y="262737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That is a different panel and a different definition, pointing the same way.</a:t>
            </a:r>
          </a:p>
        </p:txBody>
      </p:sp>
      <p:sp>
        <p:nvSpPr>
          <p:cNvPr id="25" name="TextBox 24::TC[T4|neutral]"/>
          <p:cNvSpPr txBox="1"/>
          <p:nvPr/>
        </p:nvSpPr>
        <p:spPr>
          <a:xfrm>
            <a:off x="7335316" y="317906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Two independent methods agreeing is what rules out a single vendor's artefact.</a:t>
            </a:r>
          </a:p>
        </p:txBody>
      </p:sp>
      <p:sp>
        <p:nvSpPr>
          <p:cNvPr id="26" name="Rectangle 25::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ectangle 26::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TextBox 27::TC[T3|neutral]"/>
          <p:cNvSpPr txBox="1"/>
          <p:nvPr/>
        </p:nvSpPr>
        <p:spPr>
          <a:xfrm>
            <a:off x="7335316" y="405079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IT IMPLIES, AND WHAT IT DOES NOT</a:t>
            </a:r>
          </a:p>
        </p:txBody>
      </p:sp>
      <p:sp>
        <p:nvSpPr>
          <p:cNvPr id="29" name="TextBox 28::TC[T4|neutral]"/>
          <p:cNvSpPr txBox="1"/>
          <p:nvPr/>
        </p:nvSpPr>
        <p:spPr>
          <a:xfrm>
            <a:off x="7335316" y="440740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The decline is market-wide, so WP2 must separate it from transition attrition.</a:t>
            </a:r>
          </a:p>
        </p:txBody>
      </p:sp>
      <p:sp>
        <p:nvSpPr>
          <p:cNvPr id="30" name="TextBox 29::TC[T4|neutral]"/>
          <p:cNvSpPr txBox="1"/>
          <p:nvPr/>
        </p:nvSpPr>
        <p:spPr>
          <a:xfrm>
            <a:off x="7335316" y="495909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Product-only fell fastest at 6.2% — that may be affordability, or simply e-commerce.</a:t>
            </a:r>
          </a:p>
        </p:txBody>
      </p:sp>
      <p:sp>
        <p:nvSpPr>
          <p:cNvPr id="31" name="TextBox 30::TC[T4|neutral]"/>
          <p:cNvSpPr txBox="1"/>
          <p:nvPr/>
        </p:nvSpPr>
        <p:spPr>
          <a:xfrm>
            <a:off x="7335316" y="551078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Whether these Southeast catchments track the national trend is untested.</a:t>
            </a:r>
          </a:p>
        </p:txBody>
      </p:sp>
      <p:sp>
        <p:nvSpPr>
          <p:cNvPr id="32" name="TextBox 31::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Vetsource / CARE for Pets, 6,451 US practices, January 2026. Corroboration: IDEXX FY2025.</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Placeholder 1::TC[T4|neutral]"/>
          <p:cNvSpPr>
            <a:spLocks noGrp="1"/>
          </p:cNvSpPr>
          <p:nvPr>
            <p:ph type="body" idx="1"/>
          </p:nvPr>
        </p:nvSpPr>
        <p:spPr/>
        <p:txBody>
          <a:bodyPr/>
          <a:lstStyle/>
          <a:p>
            <a:pPr>
              <a:buNone/>
            </a:pPr>
            <a:r>
              <a:t>02</a:t>
            </a:r>
          </a:p>
        </p:txBody>
      </p:sp>
      <p:sp>
        <p:nvSpPr>
          <p:cNvPr id="3" name="Title 2::TC[T2|neutral]"/>
          <p:cNvSpPr>
            <a:spLocks noGrp="1"/>
          </p:cNvSpPr>
          <p:nvPr>
            <p:ph type="title"/>
          </p:nvPr>
        </p:nvSpPr>
        <p:spPr/>
        <p:txBody>
          <a:bodyPr/>
          <a:lstStyle/>
          <a:p>
            <a:pPr algn="l">
              <a:buNone/>
            </a:pPr>
            <a:r>
              <a:t>Sizing the opportunity</a:t>
            </a:r>
          </a:p>
        </p:txBody>
      </p:sp>
      <p:sp>
        <p:nvSpPr>
          <p:cNvPr id="4" name="Text Placeholder 3::TC[T4|neutral]"/>
          <p:cNvSpPr>
            <a:spLocks noGrp="1"/>
          </p:cNvSpPr>
          <p:nvPr>
            <p:ph type="body" idx="2"/>
          </p:nvPr>
        </p:nvSpPr>
        <p:spPr/>
        <p:txBody>
          <a:bodyPr/>
          <a:lstStyle/>
          <a:p>
            <a:pPr>
              <a:buNone/>
            </a:pPr>
            <a:r>
              <a:t>TAM, SAM and SOM with every basis and every hypothesis visible</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name="TCZONE[0.670,2.070,6.992,3.79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A 42-clinic Southeast platform addresses $0.46-1.07bn of served-catchment revenue, </a:t>
            </a:r>
            <a:r>
              <a:rPr sz="2200" b="0" i="1">
                <a:solidFill>
                  <a:srgbClr val="8C6A3F"/>
                </a:solidFill>
                <a:latin typeface="Instrument Serif"/>
              </a:rPr>
              <a:t>9-20% of its SAM</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WP1 — MARKET</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ADDRESSABLE MARKET FUNNEL, USD BN, 2025</a:t>
            </a:r>
          </a:p>
        </p:txBody>
      </p:sp>
      <p:sp>
        <p:nvSpPr>
          <p:cNvPr id="5" name="Rectangle 4"/>
          <p:cNvSpPr/>
          <p:nvPr/>
        </p:nvSpPr>
        <p:spPr>
          <a:xfrm>
            <a:off x="1060191" y="2759202"/>
            <a:ext cx="5702988" cy="676942"/>
          </a:xfrm>
          <a:prstGeom prst="rect">
            <a:avLst/>
          </a:prstGeom>
          <a:solidFill>
            <a:srgbClr val="DFD5C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060191" y="2813357"/>
            <a:ext cx="5702988" cy="338471"/>
          </a:xfrm>
          <a:prstGeom prst="rect">
            <a:avLst/>
          </a:prstGeom>
          <a:noFill/>
        </p:spPr>
        <p:txBody>
          <a:bodyPr wrap="square" anchor="ctr" lIns="25400" rIns="25400" tIns="12700" bIns="12700">
            <a:noAutofit/>
          </a:bodyPr>
          <a:lstStyle/>
          <a:p>
            <a:pPr algn="ctr">
              <a:buNone/>
            </a:pPr>
            <a:r>
              <a:rPr sz="1500" b="1">
                <a:solidFill>
                  <a:srgbClr val="221E19"/>
                </a:solidFill>
                <a:latin typeface="DM Sans"/>
              </a:rPr>
              <a:t>TAM · US GP</a:t>
            </a:r>
          </a:p>
        </p:txBody>
      </p:sp>
      <p:sp>
        <p:nvSpPr>
          <p:cNvPr id="7" name="TextBox 6"/>
          <p:cNvSpPr txBox="1"/>
          <p:nvPr/>
        </p:nvSpPr>
        <p:spPr>
          <a:xfrm>
            <a:off x="1060191" y="3138289"/>
            <a:ext cx="5702988" cy="257238"/>
          </a:xfrm>
          <a:prstGeom prst="rect">
            <a:avLst/>
          </a:prstGeom>
          <a:noFill/>
        </p:spPr>
        <p:txBody>
          <a:bodyPr wrap="square" anchor="ctr" lIns="25400" rIns="25400" tIns="12700" bIns="12700">
            <a:noAutofit/>
          </a:bodyPr>
          <a:lstStyle/>
          <a:p>
            <a:pPr algn="ctr">
              <a:buNone/>
            </a:pPr>
            <a:r>
              <a:rPr sz="1200" b="0">
                <a:solidFill>
                  <a:srgbClr val="221E19"/>
                </a:solidFill>
                <a:latin typeface="DM Sans"/>
              </a:rPr>
              <a:t>$33.6bn</a:t>
            </a:r>
          </a:p>
        </p:txBody>
      </p:sp>
      <p:cxnSp>
        <p:nvCxnSpPr>
          <p:cNvPr id="8" name="Connector 7"/>
          <p:cNvCxnSpPr/>
          <p:nvPr/>
        </p:nvCxnSpPr>
        <p:spPr>
          <a:xfrm>
            <a:off x="1060191" y="3436144"/>
            <a:ext cx="1590727" cy="76243"/>
          </a:xfrm>
          <a:prstGeom prst="line">
            <a:avLst/>
          </a:prstGeom>
          <a:ln w="1270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flipH="1">
            <a:off x="5172453" y="3436144"/>
            <a:ext cx="1590727" cy="76243"/>
          </a:xfrm>
          <a:prstGeom prst="line">
            <a:avLst/>
          </a:prstGeom>
          <a:ln w="12700">
            <a:solidFill>
              <a:srgbClr val="B4B2B1"/>
            </a:solidFill>
          </a:ln>
          <a:effectLst/>
        </p:spPr>
        <p:style>
          <a:lnRef idx="2">
            <a:schemeClr val="accent1"/>
          </a:lnRef>
          <a:fillRef idx="0">
            <a:schemeClr val="accent1"/>
          </a:fillRef>
          <a:effectRef idx="1">
            <a:schemeClr val="accent1"/>
          </a:effectRef>
          <a:fontRef idx="minor">
            <a:schemeClr val="tx1"/>
          </a:fontRef>
        </p:style>
      </p:cxnSp>
      <p:sp>
        <p:nvSpPr>
          <p:cNvPr id="10" name="TextBox 9::TC[ANCHOR]"/>
          <p:cNvSpPr txBox="1"/>
          <p:nvPr/>
        </p:nvSpPr>
        <p:spPr>
          <a:xfrm>
            <a:off x="5850702" y="3404954"/>
            <a:ext cx="912478" cy="138623"/>
          </a:xfrm>
          <a:prstGeom prst="rect">
            <a:avLst/>
          </a:prstGeom>
          <a:noFill/>
        </p:spPr>
        <p:txBody>
          <a:bodyPr wrap="none" anchor="ctr" lIns="25400" rIns="25400" tIns="12700" bIns="12700">
            <a:noAutofit/>
          </a:bodyPr>
          <a:lstStyle/>
          <a:p>
            <a:pPr algn="l"/>
            <a:r>
              <a:rPr sz="1200" b="1">
                <a:solidFill>
                  <a:srgbClr val="8C6A3F"/>
                </a:solidFill>
                <a:latin typeface="DM Sans"/>
              </a:rPr>
              <a:t> </a:t>
            </a:r>
          </a:p>
        </p:txBody>
      </p:sp>
      <p:sp>
        <p:nvSpPr>
          <p:cNvPr id="11" name="Rectangle 10"/>
          <p:cNvSpPr/>
          <p:nvPr/>
        </p:nvSpPr>
        <p:spPr>
          <a:xfrm>
            <a:off x="2650918" y="3512387"/>
            <a:ext cx="2521535" cy="676942"/>
          </a:xfrm>
          <a:prstGeom prst="rect">
            <a:avLst/>
          </a:prstGeom>
          <a:solidFill>
            <a:srgbClr val="DCDBD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2650918" y="3566542"/>
            <a:ext cx="2521535" cy="338471"/>
          </a:xfrm>
          <a:prstGeom prst="rect">
            <a:avLst/>
          </a:prstGeom>
          <a:noFill/>
        </p:spPr>
        <p:txBody>
          <a:bodyPr wrap="square" anchor="ctr" lIns="25400" rIns="25400" tIns="12700" bIns="12700">
            <a:noAutofit/>
          </a:bodyPr>
          <a:lstStyle/>
          <a:p>
            <a:pPr algn="ctr">
              <a:buNone/>
            </a:pPr>
            <a:r>
              <a:rPr sz="1500" b="1">
                <a:solidFill>
                  <a:srgbClr val="221E19"/>
                </a:solidFill>
                <a:latin typeface="DM Sans"/>
              </a:rPr>
              <a:t>SAM · Southeast</a:t>
            </a:r>
          </a:p>
        </p:txBody>
      </p:sp>
      <p:sp>
        <p:nvSpPr>
          <p:cNvPr id="13" name="TextBox 12"/>
          <p:cNvSpPr txBox="1"/>
          <p:nvPr/>
        </p:nvSpPr>
        <p:spPr>
          <a:xfrm>
            <a:off x="2650918" y="3891474"/>
            <a:ext cx="2521535" cy="257238"/>
          </a:xfrm>
          <a:prstGeom prst="rect">
            <a:avLst/>
          </a:prstGeom>
          <a:noFill/>
        </p:spPr>
        <p:txBody>
          <a:bodyPr wrap="square" anchor="ctr" lIns="25400" rIns="25400" tIns="12700" bIns="12700">
            <a:noAutofit/>
          </a:bodyPr>
          <a:lstStyle/>
          <a:p>
            <a:pPr algn="ctr">
              <a:buNone/>
            </a:pPr>
            <a:r>
              <a:rPr sz="1200" b="0">
                <a:solidFill>
                  <a:srgbClr val="221E19"/>
                </a:solidFill>
                <a:latin typeface="DM Sans"/>
              </a:rPr>
              <a:t>$5.2bn</a:t>
            </a:r>
          </a:p>
        </p:txBody>
      </p:sp>
      <p:cxnSp>
        <p:nvCxnSpPr>
          <p:cNvPr id="14" name="Connector 13"/>
          <p:cNvCxnSpPr/>
          <p:nvPr/>
        </p:nvCxnSpPr>
        <p:spPr>
          <a:xfrm>
            <a:off x="2650918" y="4189329"/>
            <a:ext cx="246450" cy="76243"/>
          </a:xfrm>
          <a:prstGeom prst="line">
            <a:avLst/>
          </a:prstGeom>
          <a:ln w="1270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flipH="1">
            <a:off x="4926003" y="4189329"/>
            <a:ext cx="246450" cy="76243"/>
          </a:xfrm>
          <a:prstGeom prst="line">
            <a:avLst/>
          </a:prstGeom>
          <a:ln w="12700">
            <a:solidFill>
              <a:srgbClr val="B4B2B1"/>
            </a:solidFill>
          </a:ln>
          <a:effectLst/>
        </p:spPr>
        <p:style>
          <a:lnRef idx="2">
            <a:schemeClr val="accent1"/>
          </a:lnRef>
          <a:fillRef idx="0">
            <a:schemeClr val="accent1"/>
          </a:fillRef>
          <a:effectRef idx="1">
            <a:schemeClr val="accent1"/>
          </a:effectRef>
          <a:fontRef idx="minor">
            <a:schemeClr val="tx1"/>
          </a:fontRef>
        </p:style>
      </p:cxnSp>
      <p:sp>
        <p:nvSpPr>
          <p:cNvPr id="16" name="TextBox 15::TC[ANCHOR]"/>
          <p:cNvSpPr txBox="1"/>
          <p:nvPr/>
        </p:nvSpPr>
        <p:spPr>
          <a:xfrm>
            <a:off x="5850702" y="4158139"/>
            <a:ext cx="912478" cy="138623"/>
          </a:xfrm>
          <a:prstGeom prst="rect">
            <a:avLst/>
          </a:prstGeom>
          <a:noFill/>
        </p:spPr>
        <p:txBody>
          <a:bodyPr wrap="none" anchor="ctr" lIns="25400" rIns="25400" tIns="12700" bIns="12700">
            <a:noAutofit/>
          </a:bodyPr>
          <a:lstStyle/>
          <a:p>
            <a:pPr algn="l"/>
            <a:r>
              <a:rPr sz="1200" b="1">
                <a:solidFill>
                  <a:srgbClr val="4E4B47"/>
                </a:solidFill>
                <a:latin typeface="DM Sans"/>
              </a:rPr>
              <a:t> </a:t>
            </a:r>
          </a:p>
        </p:txBody>
      </p:sp>
      <p:sp>
        <p:nvSpPr>
          <p:cNvPr id="17" name="Rectangle 16"/>
          <p:cNvSpPr/>
          <p:nvPr/>
        </p:nvSpPr>
        <p:spPr>
          <a:xfrm>
            <a:off x="2897368" y="4265572"/>
            <a:ext cx="2028634" cy="676942"/>
          </a:xfrm>
          <a:prstGeom prst="rect">
            <a:avLst/>
          </a:prstGeom>
          <a:solidFill>
            <a:srgbClr val="DCDBD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2897368" y="4319727"/>
            <a:ext cx="2028634" cy="338471"/>
          </a:xfrm>
          <a:prstGeom prst="rect">
            <a:avLst/>
          </a:prstGeom>
          <a:noFill/>
        </p:spPr>
        <p:txBody>
          <a:bodyPr wrap="square" anchor="ctr" lIns="25400" rIns="25400" tIns="12700" bIns="12700">
            <a:noAutofit/>
          </a:bodyPr>
          <a:lstStyle/>
          <a:p>
            <a:pPr algn="ctr">
              <a:buNone/>
            </a:pPr>
            <a:r>
              <a:rPr sz="1500" b="1">
                <a:solidFill>
                  <a:srgbClr val="221E19"/>
                </a:solidFill>
                <a:latin typeface="DM Sans"/>
              </a:rPr>
              <a:t>SOM · catchments</a:t>
            </a:r>
          </a:p>
        </p:txBody>
      </p:sp>
      <p:sp>
        <p:nvSpPr>
          <p:cNvPr id="19" name="TextBox 18"/>
          <p:cNvSpPr txBox="1"/>
          <p:nvPr/>
        </p:nvSpPr>
        <p:spPr>
          <a:xfrm>
            <a:off x="2897368" y="4644660"/>
            <a:ext cx="2028634" cy="257238"/>
          </a:xfrm>
          <a:prstGeom prst="rect">
            <a:avLst/>
          </a:prstGeom>
          <a:noFill/>
        </p:spPr>
        <p:txBody>
          <a:bodyPr wrap="square" anchor="ctr" lIns="25400" rIns="25400" tIns="12700" bIns="12700">
            <a:noAutofit/>
          </a:bodyPr>
          <a:lstStyle/>
          <a:p>
            <a:pPr algn="ctr">
              <a:buNone/>
            </a:pPr>
            <a:r>
              <a:rPr sz="1200" b="0">
                <a:solidFill>
                  <a:srgbClr val="221E19"/>
                </a:solidFill>
                <a:latin typeface="DM Sans"/>
              </a:rPr>
              <a:t>$0.8bn</a:t>
            </a:r>
          </a:p>
        </p:txBody>
      </p:sp>
      <p:sp>
        <p:nvSpPr>
          <p:cNvPr id="20" name="Rectangle 19::TC[T5|furniture]"/>
          <p:cNvSpPr/>
          <p:nvPr/>
        </p:nvSpPr>
        <p:spPr>
          <a:xfrm>
            <a:off x="612648" y="5504688"/>
            <a:ext cx="45720" cy="48463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TC[T3|narrative_accent#g1]"/>
          <p:cNvSpPr txBox="1"/>
          <p:nvPr/>
        </p:nvSpPr>
        <p:spPr>
          <a:xfrm>
            <a:off x="768096" y="5504688"/>
            <a:ext cx="6238036" cy="484632"/>
          </a:xfrm>
          <a:prstGeom prst="rect">
            <a:avLst/>
          </a:prstGeom>
          <a:noFill/>
        </p:spPr>
        <p:txBody>
          <a:bodyPr wrap="square" anchor="b" lIns="25400" rIns="25400" tIns="12700" bIns="12700">
            <a:noAutofit/>
          </a:bodyPr>
          <a:lstStyle/>
          <a:p>
            <a:pPr algn="l">
              <a:buNone/>
            </a:pPr>
            <a:r>
              <a:rPr sz="1300" b="1">
                <a:solidFill>
                  <a:srgbClr val="221E19"/>
                </a:solidFill>
                <a:latin typeface="DM Sans"/>
              </a:rPr>
              <a:t>→  A SOM with no visible derivation is worthless to an Investment Committee</a:t>
            </a:r>
          </a:p>
        </p:txBody>
      </p:sp>
      <p:sp>
        <p:nvSpPr>
          <p:cNvPr id="22" name="Rectangle 21::TC[T5|furniture]"/>
          <p:cNvSpPr/>
          <p:nvPr/>
        </p:nvSpPr>
        <p:spPr>
          <a:xfrm>
            <a:off x="7189012" y="1600200"/>
            <a:ext cx="4390034" cy="2243639"/>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THE TAM RESTS ON</a:t>
            </a:r>
          </a:p>
        </p:txBody>
      </p:sp>
      <p:sp>
        <p:nvSpPr>
          <p:cNvPr id="25" name="TextBox 24::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Built on PRACTICE REVENUE — the same basis as the SOM, the benchmark and the target's $120m.</a:t>
            </a:r>
          </a:p>
        </p:txBody>
      </p:sp>
      <p:sp>
        <p:nvSpPr>
          <p:cNvPr id="26" name="TextBox 25::TC[T4|neutral]"/>
          <p:cNvSpPr txBox="1"/>
          <p:nvPr/>
        </p:nvSpPr>
        <p:spPr>
          <a:xfrm>
            <a:off x="7335316" y="2598015"/>
            <a:ext cx="4097426" cy="603504"/>
          </a:xfrm>
          <a:prstGeom prst="rect">
            <a:avLst/>
          </a:prstGeom>
          <a:noFill/>
        </p:spPr>
        <p:txBody>
          <a:bodyPr wrap="square" anchor="t" lIns="25400" rIns="25400" tIns="12700" bIns="12700">
            <a:noAutofit/>
          </a:bodyPr>
          <a:lstStyle/>
          <a:p>
            <a:pPr algn="l">
              <a:buNone/>
            </a:pPr>
            <a:r>
              <a:rPr sz="1100" b="0">
                <a:solidFill>
                  <a:srgbClr val="221E19"/>
                </a:solidFill>
                <a:latin typeface="DM Sans"/>
              </a:rPr>
              <a:t>•  It implies $1.21m per GP establishment — an identity that cannot fail, but one the household-side method failed.</a:t>
            </a:r>
          </a:p>
        </p:txBody>
      </p:sp>
      <p:sp>
        <p:nvSpPr>
          <p:cNvPr id="27" name="TextBox 26::TC[T4|neutral]"/>
          <p:cNvSpPr txBox="1"/>
          <p:nvPr/>
        </p:nvSpPr>
        <p:spPr>
          <a:xfrm>
            <a:off x="7335316" y="3303223"/>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Household out-of-pocket runs 22% higher at $41.0bn — a different basis, not a rival estimate.</a:t>
            </a:r>
          </a:p>
        </p:txBody>
      </p:sp>
      <p:sp>
        <p:nvSpPr>
          <p:cNvPr id="28" name="Rectangle 27::TC[T5|furniture]"/>
          <p:cNvSpPr/>
          <p:nvPr/>
        </p:nvSpPr>
        <p:spPr>
          <a:xfrm>
            <a:off x="7189012" y="4026719"/>
            <a:ext cx="4390034" cy="20540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Rectangle 28::TC[T5|furniture]"/>
          <p:cNvSpPr/>
          <p:nvPr/>
        </p:nvSpPr>
        <p:spPr>
          <a:xfrm>
            <a:off x="7189012" y="4026719"/>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TextBox 29::TC[T3|neutral]"/>
          <p:cNvSpPr txBox="1"/>
          <p:nvPr/>
        </p:nvSpPr>
        <p:spPr>
          <a:xfrm>
            <a:off x="7335316" y="4145591"/>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THE SAM DOES NOT ESTABLISH</a:t>
            </a:r>
          </a:p>
        </p:txBody>
      </p:sp>
      <p:sp>
        <p:nvSpPr>
          <p:cNvPr id="31" name="TextBox 30::TC[T4|neutral]"/>
          <p:cNvSpPr txBox="1"/>
          <p:nvPr/>
        </p:nvSpPr>
        <p:spPr>
          <a:xfrm>
            <a:off x="7335316" y="4502207"/>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Every series behind it is NATIONAL. No Southeast-specific volume evidence was obtained.</a:t>
            </a:r>
          </a:p>
        </p:txBody>
      </p:sp>
      <p:sp>
        <p:nvSpPr>
          <p:cNvPr id="32" name="TextBox 31::TC[T4|neutral]"/>
          <p:cNvSpPr txBox="1"/>
          <p:nvPr/>
        </p:nvSpPr>
        <p:spPr>
          <a:xfrm>
            <a:off x="7335316" y="5022295"/>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The 0.90 regional index carries no source; on a consistent frame the SAM is 2.3% higher.</a:t>
            </a:r>
          </a:p>
        </p:txBody>
      </p:sp>
      <p:sp>
        <p:nvSpPr>
          <p:cNvPr id="33" name="TextBox 32::TC[T4|neutral]"/>
          <p:cNvSpPr txBox="1"/>
          <p:nvPr/>
        </p:nvSpPr>
        <p:spPr>
          <a:xfrm>
            <a:off x="7335316" y="5542383"/>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The SOM is 9-20% of SAM and cannot be drawn until the clinic addresses arrive.</a:t>
            </a:r>
          </a:p>
        </p:txBody>
      </p:sp>
      <p:sp>
        <p:nvSpPr>
          <p:cNvPr id="34" name="TextBox 33::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IBISWorld NAICS 54194; Mordor Intelligence 2025; AVMA; US Census-derived household counts. Four inputs flagged Hypothesis in the model.</a:t>
            </a:r>
          </a:p>
        </p:txBody>
      </p:sp>
    </p:spTree>
  </p:cSld>
  <p:clrMapOvr>
    <a:masterClrMapping/>
  </p:clrMapOvr>
</p:sld>
</file>

<file path=ppt/theme/theme1.xml><?xml version="1.0" encoding="utf-8"?>
<a:theme xmlns:a="http://schemas.openxmlformats.org/drawingml/2006/main" name="Office Theme [1784174345852]">
  <a:themeElements>
    <a:clrScheme name="Office">
      <a:dk1>
        <a:srgbClr val="1A120D"/>
      </a:dk1>
      <a:lt1>
        <a:srgbClr val="F4EBE0"/>
      </a:lt1>
      <a:dk2>
        <a:srgbClr val="8A7865"/>
      </a:dk2>
      <a:lt2>
        <a:srgbClr val="EBE0D0"/>
      </a:lt2>
      <a:accent1>
        <a:srgbClr val="8C6A3F"/>
      </a:accent1>
      <a:accent2>
        <a:srgbClr val="2D8659"/>
      </a:accent2>
      <a:accent3>
        <a:srgbClr val="B3402F"/>
      </a:accent3>
      <a:accent4>
        <a:srgbClr val="5C4A3A"/>
      </a:accent4>
      <a:accent5>
        <a:srgbClr val="6E6B64"/>
      </a:accent5>
      <a:accent6>
        <a:srgbClr val="8A7865"/>
      </a:accent6>
      <a:hlink>
        <a:srgbClr val="467886"/>
      </a:hlink>
      <a:folHlink>
        <a:srgbClr val="96607D"/>
      </a:folHlink>
    </a:clrScheme>
    <a:fontScheme name="Office">
      <a:majorFont>
        <a:latin typeface="Instrument Serif"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DM San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37646534-47AF-084B-8881-43A4F7870443}">
  <we:reference id="wa200010001" version="1.0.0.1" store="en-US" storeType="OMEX"/>
  <we:alternateReferences>
    <we:reference id="WA200010001" version="1.0.0.1" store="" storeType="OMEX"/>
  </we:alternateReferences>
  <we:properties>
    <we:property name="claude.fileId" value="&quot;6f129201-3a2d-4d0a-8e7e-d56daa04a2c2&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714</TotalTime>
  <Words>83</Words>
  <Application>Microsoft Macintosh PowerPoint</Application>
  <PresentationFormat>Widescreen</PresentationFormat>
  <Paragraphs>13</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DM Sans</vt:lpstr>
      <vt:lpstr>Instrument Serif</vt:lpstr>
      <vt:lpstr>JetBrains Mono</vt:lpstr>
      <vt:lpstr>Office Theme [1784174345852]</vt:lpstr>
      <vt:lpstr>Where to play, and who to target</vt:lpstr>
      <vt:lpstr>Market map &amp; sizing</vt:lpstr>
      <vt:lpstr>Four segments, two worth entering now</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Jean-Christophe Lanoix</dc:creator>
  <cp:lastModifiedBy>Jean-Christophe Lanoix</cp:lastModifiedBy>
  <cp:revision>21</cp:revision>
  <dcterms:created xsi:type="dcterms:W3CDTF">2026-07-15T16:09:50Z</dcterms:created>
  <dcterms:modified xsi:type="dcterms:W3CDTF">2026-07-18T16:09:57Z</dcterms:modified>
</cp:coreProperties>
</file>