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webextensions/taskpanes.xml" ContentType="application/vnd.ms-office.webextensiontaskpanes+xml"/>
  <Override PartName="/ppt/webextensions/webextension1.xml" ContentType="application/vnd.ms-office.webextension+xml"/>
</Types>
</file>

<file path=_rels/.rels><?xml version='1.0' encoding='UTF-8' standalone='yes'?>
<Relationships xmlns="http://schemas.openxmlformats.org/package/2006/relationships"><Relationship Id="rId1" Type="http://schemas.microsoft.com/office/2011/relationships/webextensiontaskpanes" Target="ppt/webextensions/taskpanes.xml"/><Relationship Id="rId2" Type="http://schemas.openxmlformats.org/officeDocument/2006/relationships/officeDocument" Target="ppt/presentation.xml"/><Relationship Id="rId3" Type="http://schemas.openxmlformats.org/package/2006/relationships/metadata/thumbnail" Target="docProps/thumbnail.jpeg"/><Relationship Id="rId4" Type="http://schemas.openxmlformats.org/package/2006/relationships/metadata/core-properties" Target="docProps/core.xml"/><Relationship Id="rId5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5"/>
    <p:sldId id="257" r:id="rId4"/>
    <p:sldId id="258" r:id="rId3"/>
    <p:sldId id="259" r:id="rId2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/>
    <p:restoredTop sz="94658"/>
  </p:normalViewPr>
  <p:slideViewPr>
    <p:cSldViewPr snapToGrid="0">
      <p:cViewPr varScale="1">
        <p:scale>
          <a:sx n="120" d="100"/>
          <a:sy n="120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4.xml"/><Relationship Id="rId3" Type="http://schemas.openxmlformats.org/officeDocument/2006/relationships/slide" Target="slides/slide3.xml"/><Relationship Id="rId4" Type="http://schemas.openxmlformats.org/officeDocument/2006/relationships/slide" Target="slides/slide2.xml"/><Relationship Id="rId5" Type="http://schemas.openxmlformats.org/officeDocument/2006/relationships/slide" Target="slides/slide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mark"/>
          <p:cNvSpPr txBox="1"/>
          <p:nvPr/>
        </p:nvSpPr>
        <p:spPr>
          <a:xfrm>
            <a:off x="609600" y="609600"/>
            <a:ext cx="5080000" cy="355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3600" b="0" dirty="0" err="1">
                <a:solidFill>
                  <a:srgbClr val="1A120D"/>
                </a:solidFill>
                <a:latin typeface="Instrument Serif"/>
              </a:rPr>
              <a:t>Turboconsultant</a:t>
            </a:r>
            <a:r>
              <a:rPr lang="fr-FR" sz="1800" b="0" dirty="0">
                <a:solidFill>
                  <a:srgbClr val="8C6A3F"/>
                </a:solidFill>
                <a:latin typeface="Instrument Serif"/>
              </a:rPr>
              <a:t>.</a:t>
            </a:r>
          </a:p>
        </p:txBody>
      </p:sp>
      <p:sp>
        <p:nvSpPr>
          <p:cNvPr id="11" name="Filet"/>
          <p:cNvSpPr/>
          <p:nvPr/>
        </p:nvSpPr>
        <p:spPr>
          <a:xfrm>
            <a:off x="609600" y="3454400"/>
            <a:ext cx="660400" cy="25400"/>
          </a:xfrm>
          <a:prstGeom prst="rect">
            <a:avLst/>
          </a:prstGeom>
          <a:solidFill>
            <a:srgbClr val="8C6A3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itre"/>
          <p:cNvSpPr>
            <a:spLocks noGrp="1"/>
          </p:cNvSpPr>
          <p:nvPr>
            <p:ph type="title" hasCustomPrompt="1"/>
          </p:nvPr>
        </p:nvSpPr>
        <p:spPr>
          <a:xfrm>
            <a:off x="609600" y="2489200"/>
            <a:ext cx="10414000" cy="762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40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4000" b="0" dirty="0" err="1">
                <a:solidFill>
                  <a:srgbClr val="1A120D"/>
                </a:solidFill>
                <a:latin typeface="Instrument Serif"/>
              </a:rPr>
              <a:t>Thank</a:t>
            </a:r>
            <a:r>
              <a:rPr lang="fr-FR" sz="4000" b="0" dirty="0">
                <a:solidFill>
                  <a:srgbClr val="1A120D"/>
                </a:solidFill>
                <a:latin typeface="Instrument Serif"/>
              </a:rPr>
              <a:t> </a:t>
            </a:r>
            <a:r>
              <a:rPr lang="fr-FR" sz="4000" b="0" dirty="0" err="1">
                <a:solidFill>
                  <a:srgbClr val="1A120D"/>
                </a:solidFill>
                <a:latin typeface="Instrument Serif"/>
              </a:rPr>
              <a:t>you</a:t>
            </a:r>
            <a:r>
              <a:rPr lang="fr-FR" sz="4000" b="0" dirty="0">
                <a:solidFill>
                  <a:srgbClr val="1A120D"/>
                </a:solidFill>
                <a:latin typeface="Instrument Serif"/>
              </a:rPr>
              <a:t> for </a:t>
            </a:r>
            <a:r>
              <a:rPr lang="fr-FR" sz="4000" b="0" dirty="0" err="1">
                <a:solidFill>
                  <a:srgbClr val="1A120D"/>
                </a:solidFill>
                <a:latin typeface="Instrument Serif"/>
              </a:rPr>
              <a:t>your</a:t>
            </a:r>
            <a:r>
              <a:rPr lang="fr-FR" sz="4000" b="0" dirty="0">
                <a:solidFill>
                  <a:srgbClr val="1A120D"/>
                </a:solidFill>
                <a:latin typeface="Instrument Serif"/>
              </a:rPr>
              <a:t> attention</a:t>
            </a:r>
          </a:p>
        </p:txBody>
      </p:sp>
      <p:sp>
        <p:nvSpPr>
          <p:cNvPr id="13" name="Nom"/>
          <p:cNvSpPr>
            <a:spLocks noGrp="1"/>
          </p:cNvSpPr>
          <p:nvPr>
            <p:ph type="body" idx="1" hasCustomPrompt="1"/>
          </p:nvPr>
        </p:nvSpPr>
        <p:spPr>
          <a:xfrm>
            <a:off x="609600" y="3810000"/>
            <a:ext cx="8890000" cy="381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8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1800" b="0" dirty="0">
                <a:solidFill>
                  <a:srgbClr val="1A120D"/>
                </a:solidFill>
                <a:latin typeface="Instrument Serif"/>
              </a:rPr>
              <a:t>Jean-Christophe Lanoix</a:t>
            </a:r>
          </a:p>
        </p:txBody>
      </p:sp>
      <p:sp>
        <p:nvSpPr>
          <p:cNvPr id="14" name="Rôle"/>
          <p:cNvSpPr>
            <a:spLocks noGrp="1"/>
          </p:cNvSpPr>
          <p:nvPr>
            <p:ph type="body" idx="2" hasCustomPrompt="1"/>
          </p:nvPr>
        </p:nvSpPr>
        <p:spPr>
          <a:xfrm>
            <a:off x="609600" y="4318000"/>
            <a:ext cx="8890000" cy="254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000" spc="160">
                <a:solidFill>
                  <a:srgbClr val="8A7865"/>
                </a:solidFill>
                <a:latin typeface="JetBrains Mono"/>
              </a:defRPr>
            </a:lvl1pPr>
          </a:lstStyle>
          <a:p>
            <a:pPr algn="l">
              <a:buNone/>
            </a:pPr>
            <a:r>
              <a:rPr lang="fr-FR" sz="1000" spc="160" dirty="0">
                <a:solidFill>
                  <a:srgbClr val="8A7865"/>
                </a:solidFill>
                <a:latin typeface="JetBrains Mono"/>
              </a:rPr>
              <a:t>FOUNDER · TURBOCONSULTANT</a:t>
            </a:r>
          </a:p>
        </p:txBody>
      </p:sp>
      <p:sp>
        <p:nvSpPr>
          <p:cNvPr id="15" name="Email"/>
          <p:cNvSpPr>
            <a:spLocks noGrp="1"/>
          </p:cNvSpPr>
          <p:nvPr>
            <p:ph type="body" idx="3" hasCustomPrompt="1"/>
          </p:nvPr>
        </p:nvSpPr>
        <p:spPr>
          <a:xfrm>
            <a:off x="609600" y="4648200"/>
            <a:ext cx="8890000" cy="3048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300">
                <a:solidFill>
                  <a:srgbClr val="1A120D"/>
                </a:solidFill>
                <a:latin typeface="JetBrains Mono"/>
              </a:defRPr>
            </a:lvl1pPr>
          </a:lstStyle>
          <a:p>
            <a:pPr algn="l">
              <a:buNone/>
            </a:pPr>
            <a:r>
              <a:rPr lang="fr-FR" sz="1300" dirty="0" err="1">
                <a:solidFill>
                  <a:srgbClr val="1A120D"/>
                </a:solidFill>
                <a:latin typeface="JetBrains Mono"/>
              </a:rPr>
              <a:t>jcl@turboconsultant.com</a:t>
            </a:r>
            <a:endParaRPr lang="fr-FR" sz="1300" dirty="0">
              <a:solidFill>
                <a:srgbClr val="1A120D"/>
              </a:solidFill>
              <a:latin typeface="JetBrains Mono"/>
            </a:endParaRPr>
          </a:p>
        </p:txBody>
      </p:sp>
      <p:sp>
        <p:nvSpPr>
          <p:cNvPr id="16" name="Domaine"/>
          <p:cNvSpPr txBox="1"/>
          <p:nvPr/>
        </p:nvSpPr>
        <p:spPr>
          <a:xfrm>
            <a:off x="609600" y="5003800"/>
            <a:ext cx="8890000" cy="279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1200" b="1">
                <a:solidFill>
                  <a:srgbClr val="8C6A3F"/>
                </a:solidFill>
                <a:latin typeface="JetBrains Mono"/>
              </a:rPr>
              <a:t>turboconsultant.com</a:t>
            </a:r>
          </a:p>
        </p:txBody>
      </p:sp>
    </p:spTree>
    <p:extLst>
      <p:ext uri="{BB962C8B-B14F-4D97-AF65-F5344CB8AC3E}">
        <p14:creationId xmlns:p14="http://schemas.microsoft.com/office/powerpoint/2010/main" val="2800711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épara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mark"/>
          <p:cNvSpPr txBox="1"/>
          <p:nvPr/>
        </p:nvSpPr>
        <p:spPr>
          <a:xfrm>
            <a:off x="609600" y="609600"/>
            <a:ext cx="5080000" cy="330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3600" b="0" dirty="0" err="1">
                <a:solidFill>
                  <a:srgbClr val="1A120D"/>
                </a:solidFill>
                <a:latin typeface="Instrument Serif"/>
              </a:rPr>
              <a:t>Turboconsultant</a:t>
            </a:r>
            <a:r>
              <a:rPr lang="fr-FR" sz="3600" b="0" dirty="0">
                <a:solidFill>
                  <a:srgbClr val="8C6A3F"/>
                </a:solidFill>
                <a:latin typeface="Instrument Serif"/>
              </a:rPr>
              <a:t>.</a:t>
            </a:r>
          </a:p>
        </p:txBody>
      </p:sp>
      <p:sp>
        <p:nvSpPr>
          <p:cNvPr id="11" name="Filet"/>
          <p:cNvSpPr/>
          <p:nvPr/>
        </p:nvSpPr>
        <p:spPr>
          <a:xfrm>
            <a:off x="609600" y="3683000"/>
            <a:ext cx="558800" cy="25400"/>
          </a:xfrm>
          <a:prstGeom prst="rect">
            <a:avLst/>
          </a:prstGeom>
          <a:solidFill>
            <a:srgbClr val="8C6A3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Numéro"/>
          <p:cNvSpPr>
            <a:spLocks noGrp="1"/>
          </p:cNvSpPr>
          <p:nvPr>
            <p:ph type="body" idx="1"/>
          </p:nvPr>
        </p:nvSpPr>
        <p:spPr>
          <a:xfrm>
            <a:off x="609600" y="2616200"/>
            <a:ext cx="2794000" cy="9906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5600">
                <a:solidFill>
                  <a:srgbClr val="8C6A3F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5600">
                <a:solidFill>
                  <a:srgbClr val="8C6A3F"/>
                </a:solidFill>
                <a:latin typeface="Instrument Serif"/>
              </a:rPr>
              <a:t>01</a:t>
            </a:r>
          </a:p>
        </p:txBody>
      </p:sp>
      <p:sp>
        <p:nvSpPr>
          <p:cNvPr id="13" name="Titre"/>
          <p:cNvSpPr>
            <a:spLocks noGrp="1"/>
          </p:cNvSpPr>
          <p:nvPr>
            <p:ph type="title"/>
          </p:nvPr>
        </p:nvSpPr>
        <p:spPr>
          <a:xfrm>
            <a:off x="609600" y="3810000"/>
            <a:ext cx="10414000" cy="6604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34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3400" b="0">
                <a:solidFill>
                  <a:srgbClr val="1A120D"/>
                </a:solidFill>
                <a:latin typeface="Instrument Serif"/>
              </a:rPr>
              <a:t>Titre de section</a:t>
            </a:r>
          </a:p>
        </p:txBody>
      </p:sp>
      <p:sp>
        <p:nvSpPr>
          <p:cNvPr id="14" name="Sous-titre"/>
          <p:cNvSpPr>
            <a:spLocks noGrp="1"/>
          </p:cNvSpPr>
          <p:nvPr>
            <p:ph type="body" idx="2"/>
          </p:nvPr>
        </p:nvSpPr>
        <p:spPr>
          <a:xfrm>
            <a:off x="609600" y="4597400"/>
            <a:ext cx="9144000" cy="3302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500">
                <a:solidFill>
                  <a:srgbClr val="8A7865"/>
                </a:solidFill>
                <a:latin typeface="DM Sans"/>
              </a:defRPr>
            </a:lvl1pPr>
          </a:lstStyle>
          <a:p>
            <a:pPr algn="l">
              <a:buNone/>
            </a:pPr>
            <a:r>
              <a:rPr lang="fr-FR" sz="1500">
                <a:solidFill>
                  <a:srgbClr val="8A7865"/>
                </a:solidFill>
                <a:latin typeface="DM Sans"/>
              </a:rPr>
              <a:t>Sous-titre optionnel</a:t>
            </a:r>
          </a:p>
        </p:txBody>
      </p:sp>
      <p:sp>
        <p:nvSpPr>
          <p:cNvPr id="15" name="Pied"/>
          <p:cNvSpPr txBox="1"/>
          <p:nvPr/>
        </p:nvSpPr>
        <p:spPr>
          <a:xfrm>
            <a:off x="609600" y="6400800"/>
            <a:ext cx="8128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900" spc="160">
                <a:solidFill>
                  <a:srgbClr val="8A7865"/>
                </a:solidFill>
                <a:latin typeface="JetBrains Mono"/>
              </a:rPr>
              <a:t>TURBOCONSULTANT · turboconsultant.com</a:t>
            </a:r>
          </a:p>
        </p:txBody>
      </p:sp>
    </p:spTree>
    <p:extLst>
      <p:ext uri="{BB962C8B-B14F-4D97-AF65-F5344CB8AC3E}">
        <p14:creationId xmlns:p14="http://schemas.microsoft.com/office/powerpoint/2010/main" val="161068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mark"/>
          <p:cNvSpPr txBox="1"/>
          <p:nvPr/>
        </p:nvSpPr>
        <p:spPr>
          <a:xfrm>
            <a:off x="609600" y="609600"/>
            <a:ext cx="5334000" cy="381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3600" b="0">
                <a:solidFill>
                  <a:srgbClr val="1A120D"/>
                </a:solidFill>
                <a:latin typeface="Instrument Serif"/>
              </a:rPr>
              <a:t>Turboconsultant</a:t>
            </a:r>
            <a:r>
              <a:rPr lang="fr-FR" sz="3600" b="0">
                <a:solidFill>
                  <a:srgbClr val="8C6A3F"/>
                </a:solidFill>
                <a:latin typeface="Instrument Serif"/>
              </a:rPr>
              <a:t>.</a:t>
            </a:r>
          </a:p>
        </p:txBody>
      </p:sp>
      <p:sp>
        <p:nvSpPr>
          <p:cNvPr id="11" name="Titre"/>
          <p:cNvSpPr>
            <a:spLocks noGrp="1"/>
          </p:cNvSpPr>
          <p:nvPr>
            <p:ph type="title"/>
          </p:nvPr>
        </p:nvSpPr>
        <p:spPr>
          <a:xfrm>
            <a:off x="609600" y="2997200"/>
            <a:ext cx="10464800" cy="1905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34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3400" b="0">
                <a:solidFill>
                  <a:srgbClr val="1A120D"/>
                </a:solidFill>
                <a:latin typeface="Instrument Serif"/>
              </a:rPr>
              <a:t>Titre de la présentation</a:t>
            </a:r>
          </a:p>
        </p:txBody>
      </p:sp>
      <p:sp>
        <p:nvSpPr>
          <p:cNvPr id="12" name="Date"/>
          <p:cNvSpPr>
            <a:spLocks noGrp="1"/>
          </p:cNvSpPr>
          <p:nvPr>
            <p:ph type="body" idx="1"/>
          </p:nvPr>
        </p:nvSpPr>
        <p:spPr>
          <a:xfrm>
            <a:off x="609600" y="2616200"/>
            <a:ext cx="6604000" cy="2794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100" spc="160">
                <a:solidFill>
                  <a:srgbClr val="8A7865"/>
                </a:solidFill>
                <a:latin typeface="JetBrains Mono"/>
              </a:defRPr>
            </a:lvl1pPr>
          </a:lstStyle>
          <a:p>
            <a:pPr algn="l">
              <a:buNone/>
            </a:pPr>
            <a:r>
              <a:rPr lang="fr-FR" sz="1100" spc="160">
                <a:solidFill>
                  <a:srgbClr val="8A7865"/>
                </a:solidFill>
                <a:latin typeface="JetBrains Mono"/>
              </a:rPr>
              <a:t>3 JUILLET 2026</a:t>
            </a:r>
          </a:p>
        </p:txBody>
      </p:sp>
      <p:sp>
        <p:nvSpPr>
          <p:cNvPr id="13" name="Méta"/>
          <p:cNvSpPr>
            <a:spLocks noGrp="1"/>
          </p:cNvSpPr>
          <p:nvPr>
            <p:ph type="body" idx="2"/>
          </p:nvPr>
        </p:nvSpPr>
        <p:spPr>
          <a:xfrm>
            <a:off x="609600" y="6248400"/>
            <a:ext cx="8128000" cy="4318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050">
                <a:solidFill>
                  <a:srgbClr val="8A7865"/>
                </a:solidFill>
                <a:latin typeface="JetBrains Mono"/>
              </a:defRPr>
            </a:lvl1pPr>
          </a:lstStyle>
          <a:p>
            <a:pPr algn="l">
              <a:buNone/>
            </a:pPr>
            <a:r>
              <a:rPr lang="fr-FR" sz="1050">
                <a:solidFill>
                  <a:srgbClr val="8A7865"/>
                </a:solidFill>
                <a:latin typeface="JetBrains Mono"/>
              </a:rPr>
              <a:t>Turboconsultant · Auteur · Confidentiel</a:t>
            </a:r>
          </a:p>
        </p:txBody>
      </p:sp>
    </p:spTree>
    <p:extLst>
      <p:ext uri="{BB962C8B-B14F-4D97-AF65-F5344CB8AC3E}">
        <p14:creationId xmlns:p14="http://schemas.microsoft.com/office/powerpoint/2010/main" val="83607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"/>
          <p:cNvSpPr>
            <a:spLocks noGrp="1"/>
          </p:cNvSpPr>
          <p:nvPr>
            <p:ph type="title"/>
          </p:nvPr>
        </p:nvSpPr>
        <p:spPr>
          <a:xfrm>
            <a:off x="609600" y="558800"/>
            <a:ext cx="10972800" cy="635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28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2800" b="0">
                <a:solidFill>
                  <a:srgbClr val="1A120D"/>
                </a:solidFill>
                <a:latin typeface="Instrument Serif"/>
              </a:rPr>
              <a:t>Titre-action : un finding, pas un sujet</a:t>
            </a:r>
          </a:p>
        </p:txBody>
      </p:sp>
      <p:sp>
        <p:nvSpPr>
          <p:cNvPr id="12" name="Corps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10972800" cy="4191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30000"/>
              </a:lnSpc>
              <a:buNone/>
              <a:defRPr sz="1500">
                <a:solidFill>
                  <a:srgbClr val="1A120D"/>
                </a:solidFill>
                <a:latin typeface="DM Sans"/>
              </a:defRPr>
            </a:lvl1pPr>
          </a:lstStyle>
          <a:p>
            <a:pPr algn="l">
              <a:lnSpc>
                <a:spcPct val="130000"/>
              </a:lnSpc>
              <a:buNone/>
            </a:pPr>
            <a:r>
              <a:rPr lang="fr-FR" sz="1500" dirty="0">
                <a:solidFill>
                  <a:srgbClr val="1A120D"/>
                </a:solidFill>
                <a:latin typeface="DM Sans"/>
              </a:rPr>
              <a:t>Point clé — développez en une ligne.</a:t>
            </a:r>
          </a:p>
        </p:txBody>
      </p:sp>
      <p:sp>
        <p:nvSpPr>
          <p:cNvPr id="13" name="Pied"/>
          <p:cNvSpPr txBox="1"/>
          <p:nvPr/>
        </p:nvSpPr>
        <p:spPr>
          <a:xfrm>
            <a:off x="609600" y="6400800"/>
            <a:ext cx="8128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900" spc="160">
                <a:solidFill>
                  <a:srgbClr val="8A7865"/>
                </a:solidFill>
                <a:latin typeface="JetBrains Mono"/>
              </a:rPr>
              <a:t>TURBOCONSULTANT · turboconsultant.com</a:t>
            </a:r>
          </a:p>
        </p:txBody>
      </p:sp>
      <p:sp>
        <p:nvSpPr>
          <p:cNvPr id="2" name="Filet">
            <a:extLst>
              <a:ext uri="{FF2B5EF4-FFF2-40B4-BE49-F238E27FC236}">
                <a16:creationId xmlns:a16="http://schemas.microsoft.com/office/drawing/2014/main" id="{731CF112-E7FC-5BA0-7B61-5388C6C40EAD}"/>
              </a:ext>
            </a:extLst>
          </p:cNvPr>
          <p:cNvSpPr/>
          <p:nvPr userDrawn="1"/>
        </p:nvSpPr>
        <p:spPr>
          <a:xfrm>
            <a:off x="609600" y="1277731"/>
            <a:ext cx="558800" cy="25400"/>
          </a:xfrm>
          <a:prstGeom prst="rect">
            <a:avLst/>
          </a:prstGeom>
          <a:solidFill>
            <a:srgbClr val="8C6A3F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0203717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60D5BE-B99D-2D7F-0D51-EB0B64219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C7970-B565-E294-22C5-A3D0EE23E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31890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rgbClr val="1A120D"/>
          </a:solidFill>
          <a:latin typeface="Instrument Serif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None/>
        <a:defRPr sz="1500" kern="1200">
          <a:solidFill>
            <a:srgbClr val="1A120D"/>
          </a:solidFill>
          <a:latin typeface="DM Sans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2400" kern="1200">
          <a:solidFill>
            <a:srgbClr val="1A120D"/>
          </a:solidFill>
          <a:latin typeface="DM Sans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2000" kern="1200">
          <a:solidFill>
            <a:srgbClr val="1A120D"/>
          </a:solidFill>
          <a:latin typeface="DM Sans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5pPr>
      <a:lvl6pPr marL="11430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6pPr>
      <a:lvl7pPr marL="13716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7pPr>
      <a:lvl8pPr marL="16002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8pPr>
      <a:lvl9pPr marL="18288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None/>
            </a:pPr>
            <a:r>
              <a:t>Project Paws — commercial due diligence</a:t>
            </a:r>
          </a:p>
        </p:txBody>
      </p:sp>
      <p:sp>
        <p:nvSpPr>
          <p:cNvPr id="3" name="Text Placeholder 2::TC[T4|neutral]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t>3 August 2026</a:t>
            </a:r>
          </a:p>
        </p:txBody>
      </p:sp>
      <p:sp>
        <p:nvSpPr>
          <p:cNvPr id="4" name="Text Placeholder 3::TC[T4|neutral]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None/>
            </a:pPr>
            <a:r>
              <a:t>Mandate KRP-DD-2026-014 · Confidential — subject to NDA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2.070,6.992,3.79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Four decisions close in this room today, and two risks are named now so that neither of them arrives as a surprise on 21 August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DECISIONS</a:t>
            </a:r>
          </a:p>
        </p:txBody>
      </p:sp>
      <p:sp>
        <p:nvSpPr>
          <p:cNvPr id="4" name="TextBox 3::TC[T3|neutral]"/>
          <p:cNvSpPr txBox="1"/>
          <p:nvPr/>
        </p:nvSpPr>
        <p:spPr>
          <a:xfrm>
            <a:off x="612648" y="1600200"/>
            <a:ext cx="6393484" cy="237744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A ACCOUNTABLE · R RESPONSIBLE · C CONSULTED · I INFORMED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22497" y="2048758"/>
            <a:ext cx="1346894" cy="24259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Dana Whitfield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9392" y="2048758"/>
            <a:ext cx="1346894" cy="24259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Deal team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6286" y="2048758"/>
            <a:ext cx="1346894" cy="24259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Adviser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0191" y="2291349"/>
            <a:ext cx="1552578" cy="66279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D1 · Data-room owner and committed dates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0191" y="2954140"/>
            <a:ext cx="1552578" cy="66279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D2 · Access to management and founding vets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0191" y="3616932"/>
            <a:ext cx="1552578" cy="66279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D3 · Written basis of the 6–8% claim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0191" y="4279723"/>
            <a:ext cx="1552578" cy="66279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D4 · Mid-point checkpoint, 11 August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22497" y="2291349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22497" y="2291349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1">
                <a:solidFill>
                  <a:srgbClr val="8C6A3F"/>
                </a:solidFill>
                <a:latin typeface="DM Sans"/>
              </a:rPr>
              <a:t>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069392" y="2291349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069392" y="2291349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0">
                <a:solidFill>
                  <a:srgbClr val="221E19"/>
                </a:solidFill>
                <a:latin typeface="DM Sans"/>
              </a:rPr>
              <a:t>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16286" y="2291349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16286" y="2291349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0">
                <a:solidFill>
                  <a:srgbClr val="4E4B47"/>
                </a:solidFill>
                <a:latin typeface="DM Sans"/>
              </a:rPr>
              <a:t>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22497" y="2954140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722497" y="2954140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1">
                <a:solidFill>
                  <a:srgbClr val="8C6A3F"/>
                </a:solidFill>
                <a:latin typeface="DM Sans"/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069392" y="2954140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069392" y="2954140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0">
                <a:solidFill>
                  <a:srgbClr val="4E4B47"/>
                </a:solidFill>
                <a:latin typeface="DM Sans"/>
              </a:rPr>
              <a:t>I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16286" y="2954140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16286" y="2954140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0">
                <a:solidFill>
                  <a:srgbClr val="4E4B47"/>
                </a:solidFill>
                <a:latin typeface="DM Sans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722497" y="3616932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722497" y="3616932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0">
                <a:solidFill>
                  <a:srgbClr val="4E4B47"/>
                </a:solidFill>
                <a:latin typeface="DM Sans"/>
              </a:rPr>
              <a:t>I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069392" y="3616932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069392" y="3616932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1">
                <a:solidFill>
                  <a:srgbClr val="8C6A3F"/>
                </a:solidFill>
                <a:latin typeface="DM Sans"/>
              </a:rPr>
              <a:t>A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16286" y="3616932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16286" y="3616932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0">
                <a:solidFill>
                  <a:srgbClr val="4E4B47"/>
                </a:solidFill>
                <a:latin typeface="DM Sans"/>
              </a:rPr>
              <a:t>C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722497" y="4279723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722497" y="4279723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1">
                <a:solidFill>
                  <a:srgbClr val="8C6A3F"/>
                </a:solidFill>
                <a:latin typeface="DM Sans"/>
              </a:rPr>
              <a:t>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069392" y="4279723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069392" y="4279723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0">
                <a:solidFill>
                  <a:srgbClr val="4E4B47"/>
                </a:solidFill>
                <a:latin typeface="DM Sans"/>
              </a:rPr>
              <a:t>I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16286" y="4279723"/>
            <a:ext cx="1346894" cy="662791"/>
          </a:xfrm>
          <a:prstGeom prst="rect">
            <a:avLst/>
          </a:prstGeom>
          <a:solidFill>
            <a:srgbClr val="EDE7E0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416286" y="4279723"/>
            <a:ext cx="1346894" cy="66279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400" b="0">
                <a:solidFill>
                  <a:srgbClr val="221E19"/>
                </a:solidFill>
                <a:latin typeface="DM Sans"/>
              </a:rPr>
              <a:t>R</a:t>
            </a:r>
          </a:p>
        </p:txBody>
      </p:sp>
      <p:sp>
        <p:nvSpPr>
          <p:cNvPr id="36" name="Rectangle 35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::TC[T3|narrative_accent#g1]"/>
          <p:cNvSpPr txBox="1"/>
          <p:nvPr/>
        </p:nvSpPr>
        <p:spPr>
          <a:xfrm>
            <a:off x="768096" y="5504688"/>
            <a:ext cx="6238036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Three of the four decisions are Dana's alone — which is why they are put to her in the room and not in a follow-up email.</a:t>
            </a:r>
          </a:p>
        </p:txBody>
      </p:sp>
      <p:sp>
        <p:nvSpPr>
          <p:cNvPr id="38" name="Rectangle 37::TC[T5|furniture]"/>
          <p:cNvSpPr/>
          <p:nvPr/>
        </p:nvSpPr>
        <p:spPr>
          <a:xfrm>
            <a:off x="7189012" y="160020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::TC[T5|furniture]"/>
          <p:cNvSpPr/>
          <p:nvPr/>
        </p:nvSpPr>
        <p:spPr>
          <a:xfrm>
            <a:off x="7189012" y="160020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::TC[T3|neutral]"/>
          <p:cNvSpPr txBox="1"/>
          <p:nvPr/>
        </p:nvSpPr>
        <p:spPr>
          <a:xfrm>
            <a:off x="7335316" y="171907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EACH DECISION COSTS IF IT IS DEFERRED</a:t>
            </a:r>
          </a:p>
        </p:txBody>
      </p:sp>
      <p:sp>
        <p:nvSpPr>
          <p:cNvPr id="41" name="TextBox 40::TC[T4|neutral]"/>
          <p:cNvSpPr txBox="1"/>
          <p:nvPr/>
        </p:nvSpPr>
        <p:spPr>
          <a:xfrm>
            <a:off x="7335316" y="207568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D1 deferred: WP2 slips, and the Committee gets a range where it expected a measured figure.</a:t>
            </a:r>
          </a:p>
        </p:txBody>
      </p:sp>
      <p:sp>
        <p:nvSpPr>
          <p:cNvPr id="42" name="TextBox 41::TC[T4|neutral]"/>
          <p:cNvSpPr txBox="1"/>
          <p:nvPr/>
        </p:nvSpPr>
        <p:spPr>
          <a:xfrm>
            <a:off x="7335316" y="262737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D2 deferred: the interview programme stays a recommendation instead of becoming evidence.</a:t>
            </a:r>
          </a:p>
        </p:txBody>
      </p:sp>
      <p:sp>
        <p:nvSpPr>
          <p:cNvPr id="43" name="TextBox 42::TC[T4|neutral]"/>
          <p:cNvSpPr txBox="1"/>
          <p:nvPr/>
        </p:nvSpPr>
        <p:spPr>
          <a:xfrm>
            <a:off x="7335316" y="317906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D3 and D4 deferred: the bridge tests an interpreted claim, with no chance to redirect.</a:t>
            </a:r>
          </a:p>
        </p:txBody>
      </p:sp>
      <p:sp>
        <p:nvSpPr>
          <p:cNvPr id="44" name="Rectangle 43::TC[T5|furniture]"/>
          <p:cNvSpPr/>
          <p:nvPr/>
        </p:nvSpPr>
        <p:spPr>
          <a:xfrm>
            <a:off x="7189012" y="393192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::TC[T5|furniture]"/>
          <p:cNvSpPr/>
          <p:nvPr/>
        </p:nvSpPr>
        <p:spPr>
          <a:xfrm>
            <a:off x="7189012" y="393192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::TC[T3|neutral]"/>
          <p:cNvSpPr txBox="1"/>
          <p:nvPr/>
        </p:nvSpPr>
        <p:spPr>
          <a:xfrm>
            <a:off x="7335316" y="405079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THE TWO RISKS, NAMED AND MITIGATED</a:t>
            </a:r>
          </a:p>
        </p:txBody>
      </p:sp>
      <p:sp>
        <p:nvSpPr>
          <p:cNvPr id="47" name="TextBox 46::TC[T4|neutral]"/>
          <p:cNvSpPr txBox="1"/>
          <p:nvPr/>
        </p:nvSpPr>
        <p:spPr>
          <a:xfrm>
            <a:off x="7335316" y="440740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R1, data-room slippage past 8 August — committed dates today, escalation to Dana at 48 hours.</a:t>
            </a:r>
          </a:p>
        </p:txBody>
      </p:sp>
      <p:sp>
        <p:nvSpPr>
          <p:cNvPr id="48" name="TextBox 47::TC[T4|neutral]"/>
          <p:cNvSpPr txBox="1"/>
          <p:nvPr/>
        </p:nvSpPr>
        <p:spPr>
          <a:xfrm>
            <a:off x="7335316" y="495909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R2, scope creep — any addition after 11 August is an explicit trade against a named item.</a:t>
            </a:r>
          </a:p>
        </p:txBody>
      </p:sp>
      <p:sp>
        <p:nvSpPr>
          <p:cNvPr id="49" name="TextBox 48::TC[T4|neutral]"/>
          <p:cNvSpPr txBox="1"/>
          <p:nvPr/>
        </p:nvSpPr>
        <p:spPr>
          <a:xfrm>
            <a:off x="7335316" y="551078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Named now rather than reported later: a risk raised at the readout is heard as an excuse.</a:t>
            </a:r>
          </a:p>
        </p:txBody>
      </p:sp>
      <p:sp>
        <p:nvSpPr>
          <p:cNvPr id="50" name="TextBox 49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mandate KRP-DD-2026-014; engagement methodologies WP2 and WP5; notes/KOM-briefing-note-v3.md §7 and §10.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1.750,11.993,4.11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Five dates carry this engagement, and only the first two are still inside this room's control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NEXT STEPS</a:t>
            </a:r>
          </a:p>
        </p:txBody>
      </p:sp>
      <p:sp>
        <p:nvSpPr>
          <p:cNvPr id="4" name="Oval 3::TC[ANCHOR]"/>
          <p:cNvSpPr/>
          <p:nvPr/>
        </p:nvSpPr>
        <p:spPr>
          <a:xfrm>
            <a:off x="667512" y="1691640"/>
            <a:ext cx="329184" cy="329184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1</a:t>
            </a:r>
          </a:p>
        </p:txBody>
      </p:sp>
      <p:sp>
        <p:nvSpPr>
          <p:cNvPr id="5" name="TextBox 4::TC[T4|neutral]"/>
          <p:cNvSpPr txBox="1"/>
          <p:nvPr/>
        </p:nvSpPr>
        <p:spPr>
          <a:xfrm>
            <a:off x="1161288" y="1645920"/>
            <a:ext cx="1032662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200" b="1">
                <a:solidFill>
                  <a:srgbClr val="221E19"/>
                </a:solidFill>
                <a:latin typeface="DM Sans"/>
              </a:rPr>
              <a:t>3 August · Kick-off</a:t>
            </a:r>
          </a:p>
        </p:txBody>
      </p:sp>
      <p:sp>
        <p:nvSpPr>
          <p:cNvPr id="6" name="TextBox 5::TC[T4|neutral]"/>
          <p:cNvSpPr txBox="1"/>
          <p:nvPr/>
        </p:nvSpPr>
        <p:spPr>
          <a:xfrm>
            <a:off x="1161288" y="1929384"/>
            <a:ext cx="10326624" cy="36758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625E5A"/>
                </a:solidFill>
                <a:latin typeface="DM Sans"/>
              </a:rPr>
              <a:t>Scope confirmed against the five mandate questions, decisions D1 to D4 closed in the room, and a named owner with a committed date against every P1 item.</a:t>
            </a:r>
          </a:p>
        </p:txBody>
      </p:sp>
      <p:sp>
        <p:nvSpPr>
          <p:cNvPr id="7" name="Oval 6::TC[ANCHOR]"/>
          <p:cNvSpPr/>
          <p:nvPr/>
        </p:nvSpPr>
        <p:spPr>
          <a:xfrm>
            <a:off x="667512" y="2443276"/>
            <a:ext cx="329184" cy="329184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2</a:t>
            </a:r>
          </a:p>
        </p:txBody>
      </p:sp>
      <p:sp>
        <p:nvSpPr>
          <p:cNvPr id="8" name="TextBox 7::TC[T4|neutral]"/>
          <p:cNvSpPr txBox="1"/>
          <p:nvPr/>
        </p:nvSpPr>
        <p:spPr>
          <a:xfrm>
            <a:off x="1161288" y="2397556"/>
            <a:ext cx="1032662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200" b="1">
                <a:solidFill>
                  <a:srgbClr val="221E19"/>
                </a:solidFill>
                <a:latin typeface="DM Sans"/>
              </a:rPr>
              <a:t>5 August · P1 band due</a:t>
            </a:r>
          </a:p>
        </p:txBody>
      </p:sp>
      <p:sp>
        <p:nvSpPr>
          <p:cNvPr id="9" name="TextBox 8::TC[T4|neutral]"/>
          <p:cNvSpPr txBox="1"/>
          <p:nvPr/>
        </p:nvSpPr>
        <p:spPr>
          <a:xfrm>
            <a:off x="1161288" y="2681020"/>
            <a:ext cx="10326624" cy="36758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625E5A"/>
                </a:solidFill>
                <a:latin typeface="DM Sans"/>
              </a:rPr>
              <a:t>Clients, visits and revenue by clinic back to 2019, close and veterinarian-departure dates, and the reconciliation of the $120m revenue base.</a:t>
            </a:r>
          </a:p>
        </p:txBody>
      </p:sp>
      <p:sp>
        <p:nvSpPr>
          <p:cNvPr id="10" name="Oval 9::TC[ANCHOR]"/>
          <p:cNvSpPr/>
          <p:nvPr/>
        </p:nvSpPr>
        <p:spPr>
          <a:xfrm>
            <a:off x="667512" y="3194913"/>
            <a:ext cx="329184" cy="329184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3</a:t>
            </a:r>
          </a:p>
        </p:txBody>
      </p:sp>
      <p:sp>
        <p:nvSpPr>
          <p:cNvPr id="11" name="TextBox 10::TC[T4|neutral]"/>
          <p:cNvSpPr txBox="1"/>
          <p:nvPr/>
        </p:nvSpPr>
        <p:spPr>
          <a:xfrm>
            <a:off x="1161288" y="3149193"/>
            <a:ext cx="1032662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200" b="1">
                <a:solidFill>
                  <a:srgbClr val="221E19"/>
                </a:solidFill>
                <a:latin typeface="DM Sans"/>
              </a:rPr>
              <a:t>11 August · Mid-point check</a:t>
            </a:r>
          </a:p>
        </p:txBody>
      </p:sp>
      <p:sp>
        <p:nvSpPr>
          <p:cNvPr id="12" name="TextBox 11::TC[T4|neutral]"/>
          <p:cNvSpPr txBox="1"/>
          <p:nvPr/>
        </p:nvSpPr>
        <p:spPr>
          <a:xfrm>
            <a:off x="1161288" y="3432657"/>
            <a:ext cx="10326624" cy="36758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625E5A"/>
                </a:solidFill>
                <a:latin typeface="DM Sans"/>
              </a:rPr>
              <a:t>Emerging findings with Dana, hypotheses standing or refuted, and the last point at which the work can still be redirected before the draft is written.</a:t>
            </a:r>
          </a:p>
        </p:txBody>
      </p:sp>
      <p:sp>
        <p:nvSpPr>
          <p:cNvPr id="13" name="Oval 12::TC[ANCHOR]"/>
          <p:cNvSpPr/>
          <p:nvPr/>
        </p:nvSpPr>
        <p:spPr>
          <a:xfrm>
            <a:off x="667512" y="3946550"/>
            <a:ext cx="329184" cy="329184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4</a:t>
            </a:r>
          </a:p>
        </p:txBody>
      </p:sp>
      <p:sp>
        <p:nvSpPr>
          <p:cNvPr id="14" name="TextBox 13::TC[T4|neutral]"/>
          <p:cNvSpPr txBox="1"/>
          <p:nvPr/>
        </p:nvSpPr>
        <p:spPr>
          <a:xfrm>
            <a:off x="1161288" y="3900830"/>
            <a:ext cx="1032662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200" b="1">
                <a:solidFill>
                  <a:srgbClr val="221E19"/>
                </a:solidFill>
                <a:latin typeface="DM Sans"/>
              </a:rPr>
              <a:t>18 August · Draft readout</a:t>
            </a:r>
          </a:p>
        </p:txBody>
      </p:sp>
      <p:sp>
        <p:nvSpPr>
          <p:cNvPr id="15" name="TextBox 14::TC[T4|neutral]"/>
          <p:cNvSpPr txBox="1"/>
          <p:nvPr/>
        </p:nvSpPr>
        <p:spPr>
          <a:xfrm>
            <a:off x="1161288" y="4184294"/>
            <a:ext cx="10326624" cy="36758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625E5A"/>
                </a:solidFill>
                <a:latin typeface="DM Sans"/>
              </a:rPr>
              <a:t>Verbal readout to the deal team: the organic growth bridge, the sensitivity that decides it, and the draft verdict with its conditions attached.</a:t>
            </a:r>
          </a:p>
        </p:txBody>
      </p:sp>
      <p:sp>
        <p:nvSpPr>
          <p:cNvPr id="16" name="Oval 15::TC[ANCHOR]"/>
          <p:cNvSpPr/>
          <p:nvPr/>
        </p:nvSpPr>
        <p:spPr>
          <a:xfrm>
            <a:off x="667512" y="4698187"/>
            <a:ext cx="329184" cy="329184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5</a:t>
            </a:r>
          </a:p>
        </p:txBody>
      </p:sp>
      <p:sp>
        <p:nvSpPr>
          <p:cNvPr id="17" name="TextBox 16::TC[T4|neutral]"/>
          <p:cNvSpPr txBox="1"/>
          <p:nvPr/>
        </p:nvSpPr>
        <p:spPr>
          <a:xfrm>
            <a:off x="1161288" y="4652467"/>
            <a:ext cx="1032662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200" b="1">
                <a:solidFill>
                  <a:srgbClr val="221E19"/>
                </a:solidFill>
                <a:latin typeface="DM Sans"/>
              </a:rPr>
              <a:t>21 August · Investment Committee</a:t>
            </a:r>
          </a:p>
        </p:txBody>
      </p:sp>
      <p:sp>
        <p:nvSpPr>
          <p:cNvPr id="18" name="TextBox 17::TC[T4|neutral]"/>
          <p:cNvSpPr txBox="1"/>
          <p:nvPr/>
        </p:nvSpPr>
        <p:spPr>
          <a:xfrm>
            <a:off x="1161288" y="4935931"/>
            <a:ext cx="10326624" cy="36758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625E5A"/>
                </a:solidFill>
                <a:latin typeface="DM Sans"/>
              </a:rPr>
              <a:t>Proceed, dig deeper or pass — stated plainly, with the conditions attached and the single assumption that would break the thesis named.</a:t>
            </a:r>
          </a:p>
        </p:txBody>
      </p:sp>
      <p:sp>
        <p:nvSpPr>
          <p:cNvPr id="19" name="Rectangle 18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::TC[T3|neutral]"/>
          <p:cNvSpPr txBox="1"/>
          <p:nvPr/>
        </p:nvSpPr>
        <p:spPr>
          <a:xfrm>
            <a:off x="768096" y="5504688"/>
            <a:ext cx="10810951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The first two dates are the only ones this meeting can still move; the last three are fixed by the Committee calendar.</a:t>
            </a:r>
          </a:p>
        </p:txBody>
      </p:sp>
      <p:sp>
        <p:nvSpPr>
          <p:cNvPr id="21" name="TextBox 20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RFP timeline, mandate KRP-DD-2026-014; engagement dependency note. Checkpoint date subject to decision D4.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None/>
            </a:pPr>
            <a:r>
              <a:t>Thank you — questions</a:t>
            </a:r>
          </a:p>
        </p:txBody>
      </p:sp>
      <p:sp>
        <p:nvSpPr>
          <p:cNvPr id="3" name="Text Placeholder 2::TC[T4|neutral]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t>Jean-Christophe Lanoix</a:t>
            </a:r>
          </a:p>
        </p:txBody>
      </p:sp>
      <p:sp>
        <p:nvSpPr>
          <p:cNvPr id="4" name="Text Placeholder 3::TC[T4|neutral]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None/>
            </a:pPr>
            <a:r>
              <a:t>COMMERCIAL DUE DILIGENCE · KRP-DD-2026-014 · CONFIDENTIAL</a:t>
            </a:r>
          </a:p>
        </p:txBody>
      </p:sp>
      <p:sp>
        <p:nvSpPr>
          <p:cNvPr id="5" name="Text Placeholder 4::TC[T4|neutral]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>
              <a:buNone/>
            </a:pPr>
            <a:r>
              <a:t>jcl@turboconsultant.com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1.750,11.993,4.90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Ninety minutes, one binding outcome — a named owner and a committed date against every P1 data-room item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AGENDA</a:t>
            </a:r>
          </a:p>
        </p:txBody>
      </p:sp>
      <p:sp>
        <p:nvSpPr>
          <p:cNvPr id="4" name="Oval 3::TC[ANCHOR]"/>
          <p:cNvSpPr/>
          <p:nvPr/>
        </p:nvSpPr>
        <p:spPr>
          <a:xfrm>
            <a:off x="717803" y="1623060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1</a:t>
            </a:r>
          </a:p>
        </p:txBody>
      </p:sp>
      <p:sp>
        <p:nvSpPr>
          <p:cNvPr id="5" name="TextBox 4::TC[T4|neutral]"/>
          <p:cNvSpPr txBox="1"/>
          <p:nvPr/>
        </p:nvSpPr>
        <p:spPr>
          <a:xfrm>
            <a:off x="1271016" y="1655064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Mandate read-back · 8 min</a:t>
            </a:r>
          </a:p>
        </p:txBody>
      </p:sp>
      <p:sp>
        <p:nvSpPr>
          <p:cNvPr id="6" name="TextBox 5::TC[T5|neutral]"/>
          <p:cNvSpPr txBox="1"/>
          <p:nvPr/>
        </p:nvSpPr>
        <p:spPr>
          <a:xfrm>
            <a:off x="1271016" y="1911095"/>
            <a:ext cx="10143744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Confirm the five questions of KRP-DD-2026-014 are still the five questions, and surface any drift now rather than on 18 August.</a:t>
            </a:r>
          </a:p>
        </p:txBody>
      </p:sp>
      <p:sp>
        <p:nvSpPr>
          <p:cNvPr id="7" name="Oval 6::TC[ANCHOR]"/>
          <p:cNvSpPr/>
          <p:nvPr/>
        </p:nvSpPr>
        <p:spPr>
          <a:xfrm>
            <a:off x="717803" y="2263140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2</a:t>
            </a:r>
          </a:p>
        </p:txBody>
      </p:sp>
      <p:sp>
        <p:nvSpPr>
          <p:cNvPr id="8" name="TextBox 7::TC[T4|neutral]"/>
          <p:cNvSpPr txBox="1"/>
          <p:nvPr/>
        </p:nvSpPr>
        <p:spPr>
          <a:xfrm>
            <a:off x="1271016" y="2295144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Workplan and dependencies · 12 min</a:t>
            </a:r>
          </a:p>
        </p:txBody>
      </p:sp>
      <p:sp>
        <p:nvSpPr>
          <p:cNvPr id="9" name="TextBox 8::TC[T5|neutral]"/>
          <p:cNvSpPr txBox="1"/>
          <p:nvPr/>
        </p:nvSpPr>
        <p:spPr>
          <a:xfrm>
            <a:off x="1271016" y="2551176"/>
            <a:ext cx="10143744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WP1 complete; WP3 and WP4 start this afternoon on public data; WP2 waits on two dates; WP5 assembles all four into the bridge.</a:t>
            </a:r>
          </a:p>
        </p:txBody>
      </p:sp>
      <p:sp>
        <p:nvSpPr>
          <p:cNvPr id="10" name="Oval 9::TC[ANCHOR]"/>
          <p:cNvSpPr/>
          <p:nvPr/>
        </p:nvSpPr>
        <p:spPr>
          <a:xfrm>
            <a:off x="717803" y="2903220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3</a:t>
            </a:r>
          </a:p>
        </p:txBody>
      </p:sp>
      <p:sp>
        <p:nvSpPr>
          <p:cNvPr id="11" name="TextBox 10::TC[T4|neutral]"/>
          <p:cNvSpPr txBox="1"/>
          <p:nvPr/>
        </p:nvSpPr>
        <p:spPr>
          <a:xfrm>
            <a:off x="1271016" y="2935224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WP1 first read, both sides · 15 min</a:t>
            </a:r>
          </a:p>
        </p:txBody>
      </p:sp>
      <p:sp>
        <p:nvSpPr>
          <p:cNvPr id="12" name="TextBox 11::TC[T5|neutral]"/>
          <p:cNvSpPr txBox="1"/>
          <p:nvPr/>
        </p:nvSpPr>
        <p:spPr>
          <a:xfrm>
            <a:off x="1271016" y="3191256"/>
            <a:ext cx="10143744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The market does not supply 6–8% organic growth — and the case that cuts the other way, stated at its strongest.</a:t>
            </a:r>
          </a:p>
        </p:txBody>
      </p:sp>
      <p:sp>
        <p:nvSpPr>
          <p:cNvPr id="13" name="Oval 12::TC[ANCHOR]"/>
          <p:cNvSpPr/>
          <p:nvPr/>
        </p:nvSpPr>
        <p:spPr>
          <a:xfrm>
            <a:off x="717803" y="3543300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4</a:t>
            </a:r>
          </a:p>
        </p:txBody>
      </p:sp>
      <p:sp>
        <p:nvSpPr>
          <p:cNvPr id="14" name="TextBox 13::TC[T4|neutral]"/>
          <p:cNvSpPr txBox="1"/>
          <p:nvPr/>
        </p:nvSpPr>
        <p:spPr>
          <a:xfrm>
            <a:off x="1271016" y="3575304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Data-room request, line by line · 25 min</a:t>
            </a:r>
          </a:p>
        </p:txBody>
      </p:sp>
      <p:sp>
        <p:nvSpPr>
          <p:cNvPr id="15" name="TextBox 14::TC[T5|neutral]"/>
          <p:cNvSpPr txBox="1"/>
          <p:nvPr/>
        </p:nvSpPr>
        <p:spPr>
          <a:xfrm>
            <a:off x="1271016" y="3831336"/>
            <a:ext cx="10143744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The P1 band walked item by item, with a named owner and a committed date against each one. This is the meeting.</a:t>
            </a:r>
          </a:p>
        </p:txBody>
      </p:sp>
      <p:sp>
        <p:nvSpPr>
          <p:cNvPr id="16" name="Oval 15::TC[ANCHOR]"/>
          <p:cNvSpPr/>
          <p:nvPr/>
        </p:nvSpPr>
        <p:spPr>
          <a:xfrm>
            <a:off x="717803" y="4183380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5</a:t>
            </a:r>
          </a:p>
        </p:txBody>
      </p:sp>
      <p:sp>
        <p:nvSpPr>
          <p:cNvPr id="17" name="TextBox 16::TC[T4|neutral]"/>
          <p:cNvSpPr txBox="1"/>
          <p:nvPr/>
        </p:nvSpPr>
        <p:spPr>
          <a:xfrm>
            <a:off x="1271016" y="4215384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The seven open hypotheses · 10 min</a:t>
            </a:r>
          </a:p>
        </p:txBody>
      </p:sp>
      <p:sp>
        <p:nvSpPr>
          <p:cNvPr id="18" name="TextBox 17::TC[T5|neutral]"/>
          <p:cNvSpPr txBox="1"/>
          <p:nvPr/>
        </p:nvSpPr>
        <p:spPr>
          <a:xfrm>
            <a:off x="1271016" y="4471416"/>
            <a:ext cx="10143744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What we will attempt to disprove between now and 18 August — and what the deal team already suspects but has not written down.</a:t>
            </a:r>
          </a:p>
        </p:txBody>
      </p:sp>
      <p:sp>
        <p:nvSpPr>
          <p:cNvPr id="19" name="Oval 18::TC[ANCHOR]"/>
          <p:cNvSpPr/>
          <p:nvPr/>
        </p:nvSpPr>
        <p:spPr>
          <a:xfrm>
            <a:off x="717803" y="4823460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6</a:t>
            </a:r>
          </a:p>
        </p:txBody>
      </p:sp>
      <p:sp>
        <p:nvSpPr>
          <p:cNvPr id="20" name="TextBox 19::TC[T4|neutral]"/>
          <p:cNvSpPr txBox="1"/>
          <p:nvPr/>
        </p:nvSpPr>
        <p:spPr>
          <a:xfrm>
            <a:off x="1271016" y="4855464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Voice-of-customer · 10 min</a:t>
            </a:r>
          </a:p>
        </p:txBody>
      </p:sp>
      <p:sp>
        <p:nvSpPr>
          <p:cNvPr id="21" name="TextBox 20::TC[T5|neutral]"/>
          <p:cNvSpPr txBox="1"/>
          <p:nvPr/>
        </p:nvSpPr>
        <p:spPr>
          <a:xfrm>
            <a:off x="1271016" y="5111496"/>
            <a:ext cx="10143744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No pet owner has been interviewed and none will be invented; the interview programme, and the access decision it needs today.</a:t>
            </a:r>
          </a:p>
        </p:txBody>
      </p:sp>
      <p:sp>
        <p:nvSpPr>
          <p:cNvPr id="22" name="Oval 21::TC[ANCHOR]"/>
          <p:cNvSpPr/>
          <p:nvPr/>
        </p:nvSpPr>
        <p:spPr>
          <a:xfrm>
            <a:off x="717803" y="5463540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7</a:t>
            </a:r>
          </a:p>
        </p:txBody>
      </p:sp>
      <p:sp>
        <p:nvSpPr>
          <p:cNvPr id="23" name="TextBox 22::TC[T4|neutral]"/>
          <p:cNvSpPr txBox="1"/>
          <p:nvPr/>
        </p:nvSpPr>
        <p:spPr>
          <a:xfrm>
            <a:off x="1271016" y="5495544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Timeline, risks, decisions · 10 min</a:t>
            </a:r>
          </a:p>
        </p:txBody>
      </p:sp>
      <p:sp>
        <p:nvSpPr>
          <p:cNvPr id="24" name="TextBox 23::TC[T5|neutral]"/>
          <p:cNvSpPr txBox="1"/>
          <p:nvPr/>
        </p:nvSpPr>
        <p:spPr>
          <a:xfrm>
            <a:off x="1271016" y="5751576"/>
            <a:ext cx="10143744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The 11 August checkpoint, the two risks to the critical path, and the four decisions to be closed before we leave the room.</a:t>
            </a:r>
          </a:p>
        </p:txBody>
      </p:sp>
      <p:sp>
        <p:nvSpPr>
          <p:cNvPr id="25" name="TextBox 24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mandate KRP-DD-2026-014, RFP issued 26 July 2026.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2.070,6.992,3.79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Eleven working days separate work start from the draft readout —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which puts the data room, not the analysis, on the critical path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THE CLOCK</a:t>
            </a:r>
          </a:p>
        </p:txBody>
      </p:sp>
      <p:sp>
        <p:nvSpPr>
          <p:cNvPr id="4" name="TextBox 3::TC[T3|neutral]"/>
          <p:cNvSpPr txBox="1"/>
          <p:nvPr/>
        </p:nvSpPr>
        <p:spPr>
          <a:xfrm>
            <a:off x="612648" y="1600200"/>
            <a:ext cx="6393484" cy="237744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ENGAGEMENT SCHEDULE, 3–21 AUGUST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2530693" y="3279038"/>
            <a:ext cx="4232486" cy="332695"/>
          </a:xfrm>
          <a:prstGeom prst="rect">
            <a:avLst/>
          </a:prstGeom>
          <a:solidFill>
            <a:srgbClr val="F7F4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530693" y="3944428"/>
            <a:ext cx="4232486" cy="332695"/>
          </a:xfrm>
          <a:prstGeom prst="rect">
            <a:avLst/>
          </a:prstGeom>
          <a:solidFill>
            <a:srgbClr val="F7F4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530693" y="4609819"/>
            <a:ext cx="4232486" cy="332695"/>
          </a:xfrm>
          <a:prstGeom prst="rect">
            <a:avLst/>
          </a:prstGeom>
          <a:solidFill>
            <a:srgbClr val="F7F4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530693" y="2759202"/>
            <a:ext cx="4232486" cy="187141"/>
          </a:xfrm>
          <a:prstGeom prst="rect">
            <a:avLst/>
          </a:prstGeom>
          <a:solidFill>
            <a:srgbClr val="F7F5F2"/>
          </a:solidFill>
          <a:ln w="9525">
            <a:solidFill>
              <a:srgbClr val="E9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::TC[ANCHOR]"/>
          <p:cNvSpPr txBox="1"/>
          <p:nvPr/>
        </p:nvSpPr>
        <p:spPr>
          <a:xfrm>
            <a:off x="2530693" y="2759202"/>
            <a:ext cx="1058121" cy="18714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Late July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2530693" y="2946343"/>
            <a:ext cx="0" cy="1996171"/>
          </a:xfrm>
          <a:prstGeom prst="line">
            <a:avLst/>
          </a:prstGeom>
          <a:ln w="6350">
            <a:solidFill>
              <a:srgbClr val="E9E8E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::TC[ANCHOR]"/>
          <p:cNvSpPr txBox="1"/>
          <p:nvPr/>
        </p:nvSpPr>
        <p:spPr>
          <a:xfrm>
            <a:off x="3588815" y="2759202"/>
            <a:ext cx="1058121" cy="18714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3–7 Aug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588815" y="2946343"/>
            <a:ext cx="0" cy="1996171"/>
          </a:xfrm>
          <a:prstGeom prst="line">
            <a:avLst/>
          </a:prstGeom>
          <a:ln w="6350">
            <a:solidFill>
              <a:srgbClr val="E9E8E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::TC[ANCHOR]"/>
          <p:cNvSpPr txBox="1"/>
          <p:nvPr/>
        </p:nvSpPr>
        <p:spPr>
          <a:xfrm>
            <a:off x="4646936" y="2759202"/>
            <a:ext cx="1058121" cy="18714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10–14 Aug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4646936" y="2946343"/>
            <a:ext cx="0" cy="1996171"/>
          </a:xfrm>
          <a:prstGeom prst="line">
            <a:avLst/>
          </a:prstGeom>
          <a:ln w="6350">
            <a:solidFill>
              <a:srgbClr val="E9E8E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::TC[ANCHOR]"/>
          <p:cNvSpPr txBox="1"/>
          <p:nvPr/>
        </p:nvSpPr>
        <p:spPr>
          <a:xfrm>
            <a:off x="5705058" y="2759202"/>
            <a:ext cx="1058121" cy="187141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17–21 Aug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705058" y="2946343"/>
            <a:ext cx="0" cy="1996171"/>
          </a:xfrm>
          <a:prstGeom prst="line">
            <a:avLst/>
          </a:prstGeom>
          <a:ln w="6350">
            <a:solidFill>
              <a:srgbClr val="E9E8E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6763180" y="2946343"/>
            <a:ext cx="0" cy="1996171"/>
          </a:xfrm>
          <a:prstGeom prst="line">
            <a:avLst/>
          </a:prstGeom>
          <a:ln w="6350">
            <a:solidFill>
              <a:srgbClr val="E9E8E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60191" y="2946343"/>
            <a:ext cx="1393779" cy="332695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WP1 Market — complete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530693" y="3026189"/>
            <a:ext cx="634873" cy="173001"/>
          </a:xfrm>
          <a:prstGeom prst="rect">
            <a:avLst/>
          </a:prstGeom>
          <a:solidFill>
            <a:srgbClr val="C6B49F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0191" y="3279038"/>
            <a:ext cx="1393779" cy="332695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WP3 Competition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88815" y="3358885"/>
            <a:ext cx="2116243" cy="173001"/>
          </a:xfrm>
          <a:prstGeom prst="rect">
            <a:avLst/>
          </a:prstGeom>
          <a:solidFill>
            <a:srgbClr val="C6B49F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60191" y="3611733"/>
            <a:ext cx="1393779" cy="332695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WP4 Runway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588815" y="3691580"/>
            <a:ext cx="2116243" cy="173001"/>
          </a:xfrm>
          <a:prstGeom prst="rect">
            <a:avLst/>
          </a:prstGeom>
          <a:solidFill>
            <a:srgbClr val="C6B49F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60191" y="3944428"/>
            <a:ext cx="1393779" cy="332695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WP2 Retention — partial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012063" y="4024275"/>
            <a:ext cx="1692994" cy="173001"/>
          </a:xfrm>
          <a:prstGeom prst="rect">
            <a:avLst/>
          </a:prstGeom>
          <a:solidFill>
            <a:srgbClr val="8C6A3F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60191" y="4277124"/>
            <a:ext cx="1393779" cy="332695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WP5 Thesis and bridge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281809" y="4356971"/>
            <a:ext cx="1058121" cy="173001"/>
          </a:xfrm>
          <a:prstGeom prst="rect">
            <a:avLst/>
          </a:prstGeom>
          <a:solidFill>
            <a:srgbClr val="C6B49F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60191" y="4609819"/>
            <a:ext cx="1393779" cy="332695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Draft → IC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339931" y="4689666"/>
            <a:ext cx="423248" cy="173001"/>
          </a:xfrm>
          <a:prstGeom prst="rect">
            <a:avLst/>
          </a:prstGeom>
          <a:solidFill>
            <a:srgbClr val="C6B49F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Diamond 29"/>
          <p:cNvSpPr/>
          <p:nvPr/>
        </p:nvSpPr>
        <p:spPr>
          <a:xfrm>
            <a:off x="3935342" y="3035968"/>
            <a:ext cx="153443" cy="153443"/>
          </a:xfrm>
          <a:prstGeom prst="diamond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::TC[ANCHOR]"/>
          <p:cNvSpPr txBox="1"/>
          <p:nvPr/>
        </p:nvSpPr>
        <p:spPr>
          <a:xfrm>
            <a:off x="4088785" y="3057241"/>
            <a:ext cx="1022957" cy="117829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900" b="0">
                <a:solidFill>
                  <a:srgbClr val="221E19"/>
                </a:solidFill>
                <a:latin typeface="DM Sans"/>
              </a:rPr>
              <a:t>5 Aug P1 due</a:t>
            </a:r>
          </a:p>
        </p:txBody>
      </p:sp>
      <p:sp>
        <p:nvSpPr>
          <p:cNvPr id="32" name="Diamond 31"/>
          <p:cNvSpPr/>
          <p:nvPr/>
        </p:nvSpPr>
        <p:spPr>
          <a:xfrm>
            <a:off x="4993463" y="4699445"/>
            <a:ext cx="153443" cy="153443"/>
          </a:xfrm>
          <a:prstGeom prst="diamond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::TC[ANCHOR]"/>
          <p:cNvSpPr txBox="1"/>
          <p:nvPr/>
        </p:nvSpPr>
        <p:spPr>
          <a:xfrm>
            <a:off x="5146907" y="4720718"/>
            <a:ext cx="1022957" cy="117829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900" b="0">
                <a:solidFill>
                  <a:srgbClr val="221E19"/>
                </a:solidFill>
                <a:latin typeface="DM Sans"/>
              </a:rPr>
              <a:t>11 Aug check</a:t>
            </a:r>
          </a:p>
        </p:txBody>
      </p:sp>
      <p:sp>
        <p:nvSpPr>
          <p:cNvPr id="34" name="Rectangle 33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::TC[T3|narrative_accent#g1]"/>
          <p:cNvSpPr txBox="1"/>
          <p:nvPr/>
        </p:nvSpPr>
        <p:spPr>
          <a:xfrm>
            <a:off x="768096" y="5504688"/>
            <a:ext cx="6238036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Every day the P1 items slip comes out of WP2 — the one work package that cannot be compressed.</a:t>
            </a:r>
          </a:p>
        </p:txBody>
      </p:sp>
      <p:sp>
        <p:nvSpPr>
          <p:cNvPr id="36" name="Rectangle 35::TC[T5|furniture]"/>
          <p:cNvSpPr/>
          <p:nvPr/>
        </p:nvSpPr>
        <p:spPr>
          <a:xfrm>
            <a:off x="7189012" y="160020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::TC[T5|furniture]"/>
          <p:cNvSpPr/>
          <p:nvPr/>
        </p:nvSpPr>
        <p:spPr>
          <a:xfrm>
            <a:off x="7189012" y="160020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::TC[T3|neutral]"/>
          <p:cNvSpPr txBox="1"/>
          <p:nvPr/>
        </p:nvSpPr>
        <p:spPr>
          <a:xfrm>
            <a:off x="7335316" y="171907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THE SCHEDULE IS REALLY CONSTRAINED BY</a:t>
            </a:r>
          </a:p>
        </p:txBody>
      </p:sp>
      <p:sp>
        <p:nvSpPr>
          <p:cNvPr id="39" name="TextBox 38::TC[T4|neutral]"/>
          <p:cNvSpPr txBox="1"/>
          <p:nvPr/>
        </p:nvSpPr>
        <p:spPr>
          <a:xfrm>
            <a:off x="7335316" y="207568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WP1 is complete; WP3 and WP4 start 3 August, all on public data the seller does not control.</a:t>
            </a:r>
          </a:p>
        </p:txBody>
      </p:sp>
      <p:sp>
        <p:nvSpPr>
          <p:cNvPr id="40" name="TextBox 39::TC[T4|neutral]"/>
          <p:cNvSpPr txBox="1"/>
          <p:nvPr/>
        </p:nvSpPr>
        <p:spPr>
          <a:xfrm>
            <a:off x="7335316" y="262737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WP2 needs close and vet-departure dates; three years of annual financials cannot supply them.</a:t>
            </a:r>
          </a:p>
        </p:txBody>
      </p:sp>
      <p:sp>
        <p:nvSpPr>
          <p:cNvPr id="41" name="TextBox 40::TC[T4|neutral]"/>
          <p:cNvSpPr txBox="1"/>
          <p:nvPr/>
        </p:nvSpPr>
        <p:spPr>
          <a:xfrm>
            <a:off x="7335316" y="317906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WP5 assembles the bridge from all four and is not defensible before 14 August.</a:t>
            </a:r>
          </a:p>
        </p:txBody>
      </p:sp>
      <p:sp>
        <p:nvSpPr>
          <p:cNvPr id="42" name="Rectangle 41::TC[T5|furniture]"/>
          <p:cNvSpPr/>
          <p:nvPr/>
        </p:nvSpPr>
        <p:spPr>
          <a:xfrm>
            <a:off x="7189012" y="393192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::TC[T5|furniture]"/>
          <p:cNvSpPr/>
          <p:nvPr/>
        </p:nvSpPr>
        <p:spPr>
          <a:xfrm>
            <a:off x="7189012" y="393192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::TC[T3|neutral]"/>
          <p:cNvSpPr txBox="1"/>
          <p:nvPr/>
        </p:nvSpPr>
        <p:spPr>
          <a:xfrm>
            <a:off x="7335316" y="405079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THE TWO DATES TO FIX IN THIS MEETING</a:t>
            </a:r>
          </a:p>
        </p:txBody>
      </p:sp>
      <p:sp>
        <p:nvSpPr>
          <p:cNvPr id="45" name="TextBox 44::TC[T4|neutral]"/>
          <p:cNvSpPr txBox="1"/>
          <p:nvPr/>
        </p:nvSpPr>
        <p:spPr>
          <a:xfrm>
            <a:off x="7335316" y="440740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5 August for the P1 band — the only date that keeps a measured attrition figure in scope.</a:t>
            </a:r>
          </a:p>
        </p:txBody>
      </p:sp>
      <p:sp>
        <p:nvSpPr>
          <p:cNvPr id="46" name="TextBox 45::TC[T4|neutral]"/>
          <p:cNvSpPr txBox="1"/>
          <p:nvPr/>
        </p:nvSpPr>
        <p:spPr>
          <a:xfrm>
            <a:off x="7335316" y="495909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11 August for the checkpoint — the last point at which the work can be redirected.</a:t>
            </a:r>
          </a:p>
        </p:txBody>
      </p:sp>
      <p:sp>
        <p:nvSpPr>
          <p:cNvPr id="47" name="TextBox 46::TC[T4|neutral]"/>
          <p:cNvSpPr txBox="1"/>
          <p:nvPr/>
        </p:nvSpPr>
        <p:spPr>
          <a:xfrm>
            <a:off x="7335316" y="551078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Past 8 August WP2 becomes a caveat, and the Committee underwrites the seller's assumption.</a:t>
            </a:r>
          </a:p>
        </p:txBody>
      </p:sp>
      <p:sp>
        <p:nvSpPr>
          <p:cNvPr id="48" name="TextBox 47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RFP timeline, mandate KRP-DD-2026-014 (work start 3 August · draft readout 18 August · Investment Committee 21 August).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2.070,6.992,3.79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WP1 is complete and two more work packages start this afternoon; the fourth needs two dates the mandate pack did not deliver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THE WORKPLAN</a:t>
            </a:r>
          </a:p>
        </p:txBody>
      </p:sp>
      <p:sp>
        <p:nvSpPr>
          <p:cNvPr id="4" name="TextBox 3::TC[T3|neutral]"/>
          <p:cNvSpPr txBox="1"/>
          <p:nvPr/>
        </p:nvSpPr>
        <p:spPr>
          <a:xfrm>
            <a:off x="612648" y="1600200"/>
            <a:ext cx="6393484" cy="237744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THE FIVE WORK PACKAGES, BY DEPENDENCY</a:t>
            </a:r>
          </a:p>
        </p:txBody>
      </p:sp>
      <p:sp>
        <p:nvSpPr>
          <p:cNvPr id="5" name="Rectangle 4"/>
          <p:cNvSpPr/>
          <p:nvPr/>
        </p:nvSpPr>
        <p:spPr>
          <a:xfrm>
            <a:off x="964289" y="2707218"/>
            <a:ext cx="5690201" cy="329229"/>
          </a:xfrm>
          <a:prstGeom prst="rect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3798" y="2707218"/>
            <a:ext cx="3580351" cy="329229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50" b="1">
                <a:solidFill>
                  <a:srgbClr val="FFFFFF"/>
                </a:solidFill>
                <a:latin typeface="DM Sans"/>
              </a:rPr>
              <a:t>Five work packages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6936" y="2707218"/>
            <a:ext cx="1918045" cy="329229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r">
              <a:buNone/>
            </a:pPr>
            <a:r>
              <a:rPr sz="1050" b="1">
                <a:solidFill>
                  <a:srgbClr val="F7F5F2"/>
                </a:solidFill>
                <a:latin typeface="DM Sans"/>
              </a:rPr>
              <a:t>42 clinics · $120m</a:t>
            </a:r>
          </a:p>
        </p:txBody>
      </p:sp>
      <p:sp>
        <p:nvSpPr>
          <p:cNvPr id="8" name="Rectangle 7"/>
          <p:cNvSpPr/>
          <p:nvPr/>
        </p:nvSpPr>
        <p:spPr>
          <a:xfrm>
            <a:off x="964289" y="3133484"/>
            <a:ext cx="1828536" cy="1791702"/>
          </a:xfrm>
          <a:prstGeom prst="rect">
            <a:avLst/>
          </a:prstGeom>
          <a:solidFill>
            <a:srgbClr val="EDE7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8224" y="3195864"/>
            <a:ext cx="204591" cy="25991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500" b="1">
                <a:solidFill>
                  <a:srgbClr val="8C6A3F"/>
                </a:solidFill>
                <a:latin typeface="DM Sans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5602" y="3209726"/>
            <a:ext cx="1470501" cy="398541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50" b="1">
                <a:solidFill>
                  <a:srgbClr val="221E19"/>
                </a:solidFill>
                <a:latin typeface="DM Sans"/>
              </a:rPr>
              <a:t>Runs on public data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28224" y="3635992"/>
            <a:ext cx="1700666" cy="1386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028224" y="3809271"/>
            <a:ext cx="51147" cy="4851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17733" y="3739960"/>
            <a:ext cx="1598371" cy="26222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221E19"/>
                </a:solidFill>
                <a:latin typeface="DM Sans"/>
              </a:rPr>
              <a:t>WP1 Market — complete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28224" y="4071500"/>
            <a:ext cx="51147" cy="4851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17733" y="4002188"/>
            <a:ext cx="1598371" cy="26222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221E19"/>
                </a:solidFill>
                <a:latin typeface="DM Sans"/>
              </a:rPr>
              <a:t>WP3 Competition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28224" y="4333728"/>
            <a:ext cx="51147" cy="4851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17733" y="4264417"/>
            <a:ext cx="1598371" cy="26222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221E19"/>
                </a:solidFill>
                <a:latin typeface="DM Sans"/>
              </a:rPr>
              <a:t>WP4 Runway — 3 Aug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28224" y="4519714"/>
            <a:ext cx="1700666" cy="10396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28224" y="4561301"/>
            <a:ext cx="1700666" cy="329229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850" b="1">
                <a:solidFill>
                  <a:srgbClr val="4E4B47"/>
                </a:solidFill>
                <a:latin typeface="DM Sans"/>
              </a:rPr>
              <a:t>→ Not in the seller's gift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895122" y="3133484"/>
            <a:ext cx="1828536" cy="179170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959056" y="3195864"/>
            <a:ext cx="204591" cy="25991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500" b="1">
                <a:solidFill>
                  <a:srgbClr val="FFFFFF"/>
                </a:solidFill>
                <a:latin typeface="DM Sans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76435" y="3209726"/>
            <a:ext cx="1470501" cy="398541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50" b="1">
                <a:solidFill>
                  <a:srgbClr val="FFFFFF"/>
                </a:solidFill>
                <a:latin typeface="DM Sans"/>
              </a:rPr>
              <a:t>Partly blocked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959056" y="3635992"/>
            <a:ext cx="1700666" cy="138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959056" y="3809271"/>
            <a:ext cx="51147" cy="485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048565" y="3739960"/>
            <a:ext cx="1598371" cy="26222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FFFFFF"/>
                </a:solidFill>
                <a:latin typeface="DM Sans"/>
              </a:rPr>
              <a:t>WP2 Retention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959056" y="4071500"/>
            <a:ext cx="51147" cy="485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048565" y="4002188"/>
            <a:ext cx="1598371" cy="26222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FFFFFF"/>
                </a:solidFill>
                <a:latin typeface="DM Sans"/>
              </a:rPr>
              <a:t>Have: 3yr financials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959056" y="4333728"/>
            <a:ext cx="51147" cy="485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048565" y="4264417"/>
            <a:ext cx="1598371" cy="26222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FFFFFF"/>
                </a:solidFill>
                <a:latin typeface="DM Sans"/>
              </a:rPr>
              <a:t>Need: close/vet dates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959056" y="4519714"/>
            <a:ext cx="1700666" cy="103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959056" y="4561301"/>
            <a:ext cx="1700666" cy="329229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850" b="1">
                <a:solidFill>
                  <a:srgbClr val="F7F5F2"/>
                </a:solidFill>
                <a:latin typeface="DM Sans"/>
              </a:rPr>
              <a:t>→ Two dates unlock it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825954" y="3133484"/>
            <a:ext cx="1828536" cy="1791702"/>
          </a:xfrm>
          <a:prstGeom prst="rect">
            <a:avLst/>
          </a:prstGeom>
          <a:solidFill>
            <a:srgbClr val="EDE7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889889" y="3195864"/>
            <a:ext cx="204591" cy="25991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500" b="1">
                <a:solidFill>
                  <a:srgbClr val="8C6A3F"/>
                </a:solidFill>
                <a:latin typeface="DM Sans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07267" y="3209726"/>
            <a:ext cx="1470501" cy="398541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000" b="1">
                <a:solidFill>
                  <a:srgbClr val="221E19"/>
                </a:solidFill>
                <a:latin typeface="DM Sans"/>
              </a:rPr>
              <a:t>Consumes the other four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889889" y="3635992"/>
            <a:ext cx="1700666" cy="1386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4889889" y="3809271"/>
            <a:ext cx="51147" cy="4851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979398" y="3739960"/>
            <a:ext cx="1598371" cy="26222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221E19"/>
                </a:solidFill>
                <a:latin typeface="DM Sans"/>
              </a:rPr>
              <a:t>WP5 Thesis bridge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889889" y="4071500"/>
            <a:ext cx="51147" cy="4851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979398" y="4002188"/>
            <a:ext cx="1598371" cy="26222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221E19"/>
                </a:solidFill>
                <a:latin typeface="DM Sans"/>
              </a:rPr>
              <a:t>Not before 14 August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889889" y="4333728"/>
            <a:ext cx="51147" cy="4851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979398" y="4264417"/>
            <a:ext cx="1598371" cy="262228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221E19"/>
                </a:solidFill>
                <a:latin typeface="DM Sans"/>
              </a:rPr>
              <a:t>Carries the verdict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889889" y="4519714"/>
            <a:ext cx="1700666" cy="10396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889889" y="4561301"/>
            <a:ext cx="1700666" cy="329229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850" b="1">
                <a:solidFill>
                  <a:srgbClr val="4E4B47"/>
                </a:solidFill>
                <a:latin typeface="DM Sans"/>
              </a:rPr>
              <a:t>→ Capped by the last input</a:t>
            </a:r>
          </a:p>
        </p:txBody>
      </p:sp>
      <p:sp>
        <p:nvSpPr>
          <p:cNvPr id="44" name="Rectangle 43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::TC[T3|narrative_accent#g1]"/>
          <p:cNvSpPr txBox="1"/>
          <p:nvPr/>
        </p:nvSpPr>
        <p:spPr>
          <a:xfrm>
            <a:off x="768096" y="5504688"/>
            <a:ext cx="6238036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Sequencing is fixed by dependency, not preference — which is why the data room decides the shape of the readout.</a:t>
            </a:r>
          </a:p>
        </p:txBody>
      </p:sp>
      <p:sp>
        <p:nvSpPr>
          <p:cNvPr id="46" name="Rectangle 45::TC[T5|furniture]"/>
          <p:cNvSpPr/>
          <p:nvPr/>
        </p:nvSpPr>
        <p:spPr>
          <a:xfrm>
            <a:off x="7189012" y="160020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::TC[T5|furniture]"/>
          <p:cNvSpPr/>
          <p:nvPr/>
        </p:nvSpPr>
        <p:spPr>
          <a:xfrm>
            <a:off x="7189012" y="160020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::TC[T3|neutral]"/>
          <p:cNvSpPr txBox="1"/>
          <p:nvPr/>
        </p:nvSpPr>
        <p:spPr>
          <a:xfrm>
            <a:off x="7335316" y="171907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EACH GROUP CAN AND CANNOT DO TODAY</a:t>
            </a:r>
          </a:p>
        </p:txBody>
      </p:sp>
      <p:sp>
        <p:nvSpPr>
          <p:cNvPr id="49" name="TextBox 48::TC[T4|neutral]"/>
          <p:cNvSpPr txBox="1"/>
          <p:nvPr/>
        </p:nvSpPr>
        <p:spPr>
          <a:xfrm>
            <a:off x="7335316" y="207568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WP1, WP3 and WP4 answer market, competition and runway from public filings and reporting.</a:t>
            </a:r>
          </a:p>
        </p:txBody>
      </p:sp>
      <p:sp>
        <p:nvSpPr>
          <p:cNvPr id="50" name="TextBox 49::TC[T4|neutral]"/>
          <p:cNvSpPr txBox="1"/>
          <p:nvPr/>
        </p:nvSpPr>
        <p:spPr>
          <a:xfrm>
            <a:off x="7335316" y="262737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WP2 holds three years of annual clinic financials but not the close and vet-departure dates.</a:t>
            </a:r>
          </a:p>
        </p:txBody>
      </p:sp>
      <p:sp>
        <p:nvSpPr>
          <p:cNvPr id="51" name="TextBox 50::TC[T4|neutral]"/>
          <p:cNvSpPr txBox="1"/>
          <p:nvPr/>
        </p:nvSpPr>
        <p:spPr>
          <a:xfrm>
            <a:off x="7335316" y="317906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WP5 is the assembly of the other four, so it is capped by the last input to arrive.</a:t>
            </a:r>
          </a:p>
        </p:txBody>
      </p:sp>
      <p:sp>
        <p:nvSpPr>
          <p:cNvPr id="52" name="Rectangle 51::TC[T5|furniture]"/>
          <p:cNvSpPr/>
          <p:nvPr/>
        </p:nvSpPr>
        <p:spPr>
          <a:xfrm>
            <a:off x="7189012" y="393192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::TC[T5|furniture]"/>
          <p:cNvSpPr/>
          <p:nvPr/>
        </p:nvSpPr>
        <p:spPr>
          <a:xfrm>
            <a:off x="7189012" y="393192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::TC[T3|neutral]"/>
          <p:cNvSpPr txBox="1"/>
          <p:nvPr/>
        </p:nvSpPr>
        <p:spPr>
          <a:xfrm>
            <a:off x="7335316" y="405079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WHY THIS SHAPE MATTERS TO THE COMMITTEE</a:t>
            </a:r>
          </a:p>
        </p:txBody>
      </p:sp>
      <p:sp>
        <p:nvSpPr>
          <p:cNvPr id="55" name="TextBox 54::TC[T4|neutral]"/>
          <p:cNvSpPr txBox="1"/>
          <p:nvPr/>
        </p:nvSpPr>
        <p:spPr>
          <a:xfrm>
            <a:off x="7335316" y="440740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Three of the five mandate questions rest on evidence the seller cannot shape or withhold.</a:t>
            </a:r>
          </a:p>
        </p:txBody>
      </p:sp>
      <p:sp>
        <p:nvSpPr>
          <p:cNvPr id="56" name="TextBox 55::TC[T4|neutral]"/>
          <p:cNvSpPr txBox="1"/>
          <p:nvPr/>
        </p:nvSpPr>
        <p:spPr>
          <a:xfrm>
            <a:off x="7335316" y="495909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The fourth is what the valuation rests on, and two dates from the seller unblock it.</a:t>
            </a:r>
          </a:p>
        </p:txBody>
      </p:sp>
      <p:sp>
        <p:nvSpPr>
          <p:cNvPr id="57" name="TextBox 56::TC[T4|neutral]"/>
          <p:cNvSpPr txBox="1"/>
          <p:nvPr/>
        </p:nvSpPr>
        <p:spPr>
          <a:xfrm>
            <a:off x="7335316" y="551078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A measured figure or a stated range — which of the two is decided here, not by analysis.</a:t>
            </a:r>
          </a:p>
        </p:txBody>
      </p:sp>
      <p:sp>
        <p:nvSpPr>
          <p:cNvPr id="58" name="TextBox 57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mandate KRP-DD-2026-014, questions Q1 to Q5; engagement methodologies WP1 to WP5 and the dependency note.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2.070,6.992,3.79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000" b="0">
                <a:solidFill>
                  <a:srgbClr val="221E19"/>
                </a:solidFill>
                <a:latin typeface="Instrument Serif"/>
              </a:rPr>
              <a:t>US veterinary spending rose 40% in nominal terms since 2019 but, deflated by its own price index, </a:t>
            </a:r>
            <a:r>
              <a:rPr sz="2000" b="0" i="1">
                <a:solidFill>
                  <a:srgbClr val="8C6A3F"/>
                </a:solidFill>
                <a:latin typeface="Instrument Serif"/>
              </a:rPr>
              <a:t>the market is 5% smaller than before the pandemic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WP1 — MARKET</a:t>
            </a:r>
          </a:p>
        </p:txBody>
      </p:sp>
      <p:sp>
        <p:nvSpPr>
          <p:cNvPr id="4" name="TextBox 3::TC[T3|neutral]"/>
          <p:cNvSpPr txBox="1"/>
          <p:nvPr/>
        </p:nvSpPr>
        <p:spPr>
          <a:xfrm>
            <a:off x="612648" y="1600200"/>
            <a:ext cx="6393484" cy="237744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US VETERINARY SPEND BY YEAR, INDEX 2019 = 100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0191" y="2048758"/>
            <a:ext cx="127869" cy="69311"/>
          </a:xfrm>
          <a:prstGeom prst="rect">
            <a:avLst/>
          </a:prstGeom>
          <a:solidFill>
            <a:srgbClr val="9C8C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::TC[ANCHOR]"/>
          <p:cNvSpPr txBox="1"/>
          <p:nvPr/>
        </p:nvSpPr>
        <p:spPr>
          <a:xfrm>
            <a:off x="1226422" y="2006490"/>
            <a:ext cx="545719" cy="153847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900" b="0">
                <a:solidFill>
                  <a:srgbClr val="221E19"/>
                </a:solidFill>
                <a:latin typeface="DM Sans"/>
              </a:rPr>
              <a:t>Nominal</a:t>
            </a:r>
          </a:p>
        </p:txBody>
      </p:sp>
      <p:sp>
        <p:nvSpPr>
          <p:cNvPr id="7" name="Rectangle 6"/>
          <p:cNvSpPr/>
          <p:nvPr/>
        </p:nvSpPr>
        <p:spPr>
          <a:xfrm>
            <a:off x="1881869" y="2048758"/>
            <a:ext cx="127869" cy="69311"/>
          </a:xfrm>
          <a:prstGeom prst="rect">
            <a:avLst/>
          </a:prstGeom>
          <a:solidFill>
            <a:srgbClr val="4C2D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::TC[ANCHOR]"/>
          <p:cNvSpPr txBox="1"/>
          <p:nvPr/>
        </p:nvSpPr>
        <p:spPr>
          <a:xfrm>
            <a:off x="2048100" y="2006490"/>
            <a:ext cx="322834" cy="153847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900" b="0">
                <a:solidFill>
                  <a:srgbClr val="221E19"/>
                </a:solidFill>
                <a:latin typeface="DM Sans"/>
              </a:rPr>
              <a:t>Real</a:t>
            </a:r>
          </a:p>
        </p:txBody>
      </p:sp>
      <p:sp>
        <p:nvSpPr>
          <p:cNvPr id="9" name="Rectangle 8"/>
          <p:cNvSpPr/>
          <p:nvPr/>
        </p:nvSpPr>
        <p:spPr>
          <a:xfrm>
            <a:off x="1060191" y="2667121"/>
            <a:ext cx="5702988" cy="300516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60191" y="3268155"/>
            <a:ext cx="5702988" cy="300516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060191" y="3869188"/>
            <a:ext cx="5702988" cy="300516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" name="Connector 11"/>
          <p:cNvCxnSpPr/>
          <p:nvPr/>
        </p:nvCxnSpPr>
        <p:spPr>
          <a:xfrm>
            <a:off x="3032142" y="2667121"/>
            <a:ext cx="0" cy="1803100"/>
          </a:xfrm>
          <a:prstGeom prst="line">
            <a:avLst/>
          </a:prstGeom>
          <a:ln w="6350">
            <a:solidFill>
              <a:srgbClr val="E9E8E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4228774" y="2667121"/>
            <a:ext cx="0" cy="1803100"/>
          </a:xfrm>
          <a:prstGeom prst="line">
            <a:avLst/>
          </a:prstGeom>
          <a:ln w="6350">
            <a:solidFill>
              <a:srgbClr val="E9E8E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5425405" y="2667121"/>
            <a:ext cx="0" cy="1803100"/>
          </a:xfrm>
          <a:prstGeom prst="line">
            <a:avLst/>
          </a:prstGeom>
          <a:ln w="6350">
            <a:solidFill>
              <a:srgbClr val="E9E8E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3032142" y="2817380"/>
            <a:ext cx="0" cy="0"/>
          </a:xfrm>
          <a:prstGeom prst="line">
            <a:avLst/>
          </a:prstGeom>
          <a:ln w="25400">
            <a:solidFill>
              <a:srgbClr val="7A77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966028" y="2751266"/>
            <a:ext cx="132227" cy="132227"/>
          </a:xfrm>
          <a:prstGeom prst="ellipse">
            <a:avLst/>
          </a:prstGeom>
          <a:solidFill>
            <a:srgbClr val="9C8C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2966028" y="2751266"/>
            <a:ext cx="132227" cy="132227"/>
          </a:xfrm>
          <a:prstGeom prst="ellipse">
            <a:avLst/>
          </a:prstGeom>
          <a:solidFill>
            <a:srgbClr val="4C2D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60191" y="2688158"/>
            <a:ext cx="882300" cy="25844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’19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09564" y="2697746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49403" y="2697746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7536" y="2697746"/>
            <a:ext cx="585643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1">
                <a:solidFill>
                  <a:srgbClr val="221E19"/>
                </a:solidFill>
                <a:latin typeface="DM Sans"/>
              </a:rPr>
              <a:t>0</a:t>
            </a:r>
          </a:p>
        </p:txBody>
      </p:sp>
      <p:cxnSp>
        <p:nvCxnSpPr>
          <p:cNvPr id="22" name="Connector 21"/>
          <p:cNvCxnSpPr/>
          <p:nvPr/>
        </p:nvCxnSpPr>
        <p:spPr>
          <a:xfrm flipH="1">
            <a:off x="3528744" y="3117896"/>
            <a:ext cx="526518" cy="0"/>
          </a:xfrm>
          <a:prstGeom prst="line">
            <a:avLst/>
          </a:prstGeom>
          <a:ln w="25400">
            <a:solidFill>
              <a:srgbClr val="7A77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3989148" y="3051783"/>
            <a:ext cx="132227" cy="132227"/>
          </a:xfrm>
          <a:prstGeom prst="ellipse">
            <a:avLst/>
          </a:prstGeom>
          <a:solidFill>
            <a:srgbClr val="9C8C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3462630" y="3051783"/>
            <a:ext cx="132227" cy="132227"/>
          </a:xfrm>
          <a:prstGeom prst="ellipse">
            <a:avLst/>
          </a:prstGeom>
          <a:solidFill>
            <a:srgbClr val="4C2D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0191" y="2988674"/>
            <a:ext cx="882300" cy="25844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’21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06166" y="2998262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108.3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72523" y="2998262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117.1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77536" y="2998262"/>
            <a:ext cx="585643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1">
                <a:solidFill>
                  <a:srgbClr val="221E19"/>
                </a:solidFill>
                <a:latin typeface="DM Sans"/>
              </a:rPr>
              <a:t>-8.8</a:t>
            </a:r>
          </a:p>
        </p:txBody>
      </p:sp>
      <p:cxnSp>
        <p:nvCxnSpPr>
          <p:cNvPr id="29" name="Connector 28"/>
          <p:cNvCxnSpPr/>
          <p:nvPr/>
        </p:nvCxnSpPr>
        <p:spPr>
          <a:xfrm flipH="1">
            <a:off x="3283434" y="3418413"/>
            <a:ext cx="1094919" cy="0"/>
          </a:xfrm>
          <a:prstGeom prst="line">
            <a:avLst/>
          </a:prstGeom>
          <a:ln w="25400">
            <a:solidFill>
              <a:srgbClr val="7A77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4312239" y="3352299"/>
            <a:ext cx="132227" cy="132227"/>
          </a:xfrm>
          <a:prstGeom prst="ellipse">
            <a:avLst/>
          </a:prstGeom>
          <a:solidFill>
            <a:srgbClr val="9C8C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3217321" y="3352299"/>
            <a:ext cx="132227" cy="132227"/>
          </a:xfrm>
          <a:prstGeom prst="ellipse">
            <a:avLst/>
          </a:prstGeom>
          <a:solidFill>
            <a:srgbClr val="4C2D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60191" y="3289191"/>
            <a:ext cx="882300" cy="25844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’22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60857" y="3298779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104.2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95614" y="3298779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122.5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77536" y="3298779"/>
            <a:ext cx="585643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1">
                <a:solidFill>
                  <a:srgbClr val="221E19"/>
                </a:solidFill>
                <a:latin typeface="DM Sans"/>
              </a:rPr>
              <a:t>-18.3</a:t>
            </a:r>
          </a:p>
        </p:txBody>
      </p:sp>
      <p:cxnSp>
        <p:nvCxnSpPr>
          <p:cNvPr id="36" name="Connector 35"/>
          <p:cNvCxnSpPr/>
          <p:nvPr/>
        </p:nvCxnSpPr>
        <p:spPr>
          <a:xfrm flipH="1">
            <a:off x="3127872" y="3718929"/>
            <a:ext cx="1747083" cy="0"/>
          </a:xfrm>
          <a:prstGeom prst="line">
            <a:avLst/>
          </a:prstGeom>
          <a:ln w="25400">
            <a:solidFill>
              <a:srgbClr val="7A77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4808841" y="3652816"/>
            <a:ext cx="132227" cy="132227"/>
          </a:xfrm>
          <a:prstGeom prst="ellipse">
            <a:avLst/>
          </a:prstGeom>
          <a:solidFill>
            <a:srgbClr val="9C8C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3061759" y="3652816"/>
            <a:ext cx="132227" cy="132227"/>
          </a:xfrm>
          <a:prstGeom prst="ellipse">
            <a:avLst/>
          </a:prstGeom>
          <a:solidFill>
            <a:srgbClr val="4C2D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060191" y="3589707"/>
            <a:ext cx="882300" cy="25844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’23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05294" y="3599295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101.6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92216" y="3599295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130.8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177536" y="3599295"/>
            <a:ext cx="585643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1">
                <a:solidFill>
                  <a:srgbClr val="221E19"/>
                </a:solidFill>
                <a:latin typeface="DM Sans"/>
              </a:rPr>
              <a:t>-29.2</a:t>
            </a:r>
          </a:p>
        </p:txBody>
      </p:sp>
      <p:cxnSp>
        <p:nvCxnSpPr>
          <p:cNvPr id="43" name="Connector 42"/>
          <p:cNvCxnSpPr/>
          <p:nvPr/>
        </p:nvCxnSpPr>
        <p:spPr>
          <a:xfrm flipH="1">
            <a:off x="2930428" y="4019446"/>
            <a:ext cx="2243685" cy="0"/>
          </a:xfrm>
          <a:prstGeom prst="line">
            <a:avLst/>
          </a:prstGeom>
          <a:ln w="25400">
            <a:solidFill>
              <a:srgbClr val="7A77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5107999" y="3953332"/>
            <a:ext cx="132227" cy="132227"/>
          </a:xfrm>
          <a:prstGeom prst="ellipse">
            <a:avLst/>
          </a:prstGeom>
          <a:solidFill>
            <a:srgbClr val="9C8C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2864314" y="3953332"/>
            <a:ext cx="132227" cy="132227"/>
          </a:xfrm>
          <a:prstGeom prst="ellipse">
            <a:avLst/>
          </a:prstGeom>
          <a:solidFill>
            <a:srgbClr val="4C2D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1060191" y="3890224"/>
            <a:ext cx="882300" cy="25844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’24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07850" y="3899812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98.3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291374" y="3899812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135.8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77536" y="3899812"/>
            <a:ext cx="585643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1">
                <a:solidFill>
                  <a:srgbClr val="221E19"/>
                </a:solidFill>
                <a:latin typeface="DM Sans"/>
              </a:rPr>
              <a:t>-37.5</a:t>
            </a:r>
          </a:p>
        </p:txBody>
      </p:sp>
      <p:cxnSp>
        <p:nvCxnSpPr>
          <p:cNvPr id="50" name="Connector 49"/>
          <p:cNvCxnSpPr/>
          <p:nvPr/>
        </p:nvCxnSpPr>
        <p:spPr>
          <a:xfrm flipH="1">
            <a:off x="2738967" y="4319962"/>
            <a:ext cx="2680455" cy="0"/>
          </a:xfrm>
          <a:prstGeom prst="line">
            <a:avLst/>
          </a:prstGeom>
          <a:ln w="25400">
            <a:solidFill>
              <a:srgbClr val="7A77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5353309" y="4253849"/>
            <a:ext cx="132227" cy="132227"/>
          </a:xfrm>
          <a:prstGeom prst="ellipse">
            <a:avLst/>
          </a:prstGeom>
          <a:solidFill>
            <a:srgbClr val="9C8C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2672853" y="4253849"/>
            <a:ext cx="132227" cy="132227"/>
          </a:xfrm>
          <a:prstGeom prst="ellipse">
            <a:avLst/>
          </a:prstGeom>
          <a:solidFill>
            <a:srgbClr val="4C2D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1060191" y="4190740"/>
            <a:ext cx="882300" cy="25844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r">
              <a:buNone/>
            </a:pPr>
            <a:r>
              <a:rPr sz="1000" b="0">
                <a:solidFill>
                  <a:srgbClr val="221E19"/>
                </a:solidFill>
                <a:latin typeface="DM Sans"/>
              </a:rPr>
              <a:t>’25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116389" y="4200328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95.1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536684" y="4200328"/>
            <a:ext cx="505316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139.9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177536" y="4200328"/>
            <a:ext cx="585643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r">
              <a:buNone/>
            </a:pPr>
            <a:r>
              <a:rPr sz="850" b="1">
                <a:solidFill>
                  <a:srgbClr val="221E19"/>
                </a:solidFill>
                <a:latin typeface="DM Sans"/>
              </a:rPr>
              <a:t>-44.8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177536" y="2246497"/>
            <a:ext cx="585643" cy="38404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r">
              <a:buNone/>
            </a:pPr>
            <a:r>
              <a:rPr sz="900" b="1">
                <a:solidFill>
                  <a:srgbClr val="4E4B47"/>
                </a:solidFill>
                <a:latin typeface="DM Sans"/>
              </a:rPr>
              <a:t>Change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2524531" y="4470221"/>
            <a:ext cx="3109328" cy="0"/>
          </a:xfrm>
          <a:prstGeom prst="line">
            <a:avLst/>
          </a:prstGeom>
          <a:ln w="12700">
            <a:solidFill>
              <a:srgbClr val="D3D2D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032142" y="4470221"/>
            <a:ext cx="0" cy="34655"/>
          </a:xfrm>
          <a:prstGeom prst="line">
            <a:avLst/>
          </a:prstGeom>
          <a:ln w="8890">
            <a:solidFill>
              <a:srgbClr val="D3D2D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757822" y="4518739"/>
            <a:ext cx="548640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100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4228774" y="4470221"/>
            <a:ext cx="0" cy="34655"/>
          </a:xfrm>
          <a:prstGeom prst="line">
            <a:avLst/>
          </a:prstGeom>
          <a:ln w="8890">
            <a:solidFill>
              <a:srgbClr val="D3D2D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954454" y="4518739"/>
            <a:ext cx="548640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120</a:t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5425405" y="4470221"/>
            <a:ext cx="0" cy="34655"/>
          </a:xfrm>
          <a:prstGeom prst="line">
            <a:avLst/>
          </a:prstGeom>
          <a:ln w="8890">
            <a:solidFill>
              <a:srgbClr val="D3D2D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151085" y="4518739"/>
            <a:ext cx="548640" cy="23926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850" b="0">
                <a:solidFill>
                  <a:srgbClr val="4E4B47"/>
                </a:solidFill>
                <a:latin typeface="DM Sans"/>
              </a:rPr>
              <a:t>140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524531" y="4799594"/>
            <a:ext cx="3109327" cy="24688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900" b="0">
                <a:solidFill>
                  <a:srgbClr val="4E4B47"/>
                </a:solidFill>
                <a:latin typeface="DM Sans"/>
              </a:rPr>
              <a:t>index, 2019 = 100</a:t>
            </a:r>
          </a:p>
        </p:txBody>
      </p:sp>
      <p:sp>
        <p:nvSpPr>
          <p:cNvPr id="66" name="Rectangle 65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::TC[T3|narrative_accent#g1]"/>
          <p:cNvSpPr txBox="1"/>
          <p:nvPr/>
        </p:nvSpPr>
        <p:spPr>
          <a:xfrm>
            <a:off x="768096" y="5504688"/>
            <a:ext cx="6238036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The nominal series says growth and the deflated series says contraction — the Committee must be told which one it is buying.</a:t>
            </a:r>
          </a:p>
        </p:txBody>
      </p:sp>
      <p:sp>
        <p:nvSpPr>
          <p:cNvPr id="68" name="Rectangle 67::TC[T5|furniture]"/>
          <p:cNvSpPr/>
          <p:nvPr/>
        </p:nvSpPr>
        <p:spPr>
          <a:xfrm>
            <a:off x="7189012" y="160020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::TC[T5|furniture]"/>
          <p:cNvSpPr/>
          <p:nvPr/>
        </p:nvSpPr>
        <p:spPr>
          <a:xfrm>
            <a:off x="7189012" y="160020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::TC[T3|neutral]"/>
          <p:cNvSpPr txBox="1"/>
          <p:nvPr/>
        </p:nvSpPr>
        <p:spPr>
          <a:xfrm>
            <a:off x="7335316" y="171907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THE TWO SERIES SAY</a:t>
            </a:r>
          </a:p>
        </p:txBody>
      </p:sp>
      <p:sp>
        <p:nvSpPr>
          <p:cNvPr id="71" name="TextBox 70::TC[T4|neutral]"/>
          <p:cNvSpPr txBox="1"/>
          <p:nvPr/>
        </p:nvSpPr>
        <p:spPr>
          <a:xfrm>
            <a:off x="7335316" y="207568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Nominal spend rose +39.9%, from $29.3bn in 2019 to $41.0bn in 2025 — the memorandum's series.</a:t>
            </a:r>
          </a:p>
        </p:txBody>
      </p:sp>
      <p:sp>
        <p:nvSpPr>
          <p:cNvPr id="72" name="TextBox 71::TC[T4|neutral]"/>
          <p:cNvSpPr txBox="1"/>
          <p:nvPr/>
        </p:nvSpPr>
        <p:spPr>
          <a:xfrm>
            <a:off x="7335316" y="262737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Prices rose 47% over the same six years, so real spend is −4.9% against 2019 and falling.</a:t>
            </a:r>
          </a:p>
        </p:txBody>
      </p:sp>
      <p:sp>
        <p:nvSpPr>
          <p:cNvPr id="73" name="TextBox 72::TC[T4|neutral]"/>
          <p:cNvSpPr txBox="1"/>
          <p:nvPr/>
        </p:nvSpPr>
        <p:spPr>
          <a:xfrm>
            <a:off x="7335316" y="317906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2020 is left blank, not interpolated: no citable APPA figure exists for that year.</a:t>
            </a:r>
          </a:p>
        </p:txBody>
      </p:sp>
      <p:sp>
        <p:nvSpPr>
          <p:cNvPr id="74" name="Rectangle 73::TC[T5|furniture]"/>
          <p:cNvSpPr/>
          <p:nvPr/>
        </p:nvSpPr>
        <p:spPr>
          <a:xfrm>
            <a:off x="7189012" y="393192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ectangle 74::TC[T5|furniture]"/>
          <p:cNvSpPr/>
          <p:nvPr/>
        </p:nvSpPr>
        <p:spPr>
          <a:xfrm>
            <a:off x="7189012" y="393192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::TC[T3|neutral]"/>
          <p:cNvSpPr txBox="1"/>
          <p:nvPr/>
        </p:nvSpPr>
        <p:spPr>
          <a:xfrm>
            <a:off x="7335316" y="405079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WHY THIS IS THE FIRST SLIDE OF THE MARKET CASE</a:t>
            </a:r>
          </a:p>
        </p:txBody>
      </p:sp>
      <p:sp>
        <p:nvSpPr>
          <p:cNvPr id="77" name="TextBox 76::TC[T4|neutral]"/>
          <p:cNvSpPr txBox="1"/>
          <p:nvPr/>
        </p:nvSpPr>
        <p:spPr>
          <a:xfrm>
            <a:off x="7335316" y="440740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Underwriting 6–8% growth in a contracting market means underwriting further price rises.</a:t>
            </a:r>
          </a:p>
        </p:txBody>
      </p:sp>
      <p:sp>
        <p:nvSpPr>
          <p:cNvPr id="78" name="TextBox 77::TC[T4|neutral]"/>
          <p:cNvSpPr txBox="1"/>
          <p:nvPr/>
        </p:nvSpPr>
        <p:spPr>
          <a:xfrm>
            <a:off x="7335316" y="495909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The deflator cuts both ways: a services-only index overstates the fall, leakage understates it.</a:t>
            </a:r>
          </a:p>
        </p:txBody>
      </p:sp>
      <p:sp>
        <p:nvSpPr>
          <p:cNvPr id="79" name="TextBox 78::TC[T4|neutral]"/>
          <p:cNvSpPr txBox="1"/>
          <p:nvPr/>
        </p:nvSpPr>
        <p:spPr>
          <a:xfrm>
            <a:off x="7335316" y="551078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It must be re-derived on the target's own clinic revenue — which the P1 band unblocks.</a:t>
            </a:r>
          </a:p>
        </p:txBody>
      </p:sp>
      <p:sp>
        <p:nvSpPr>
          <p:cNvPr id="80" name="TextBox 79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APPA veterinary spend (current USD) deflated by BLS CPI veterinarian services, 2019 = 100. 2020 left blank; 2023 derived (Probable).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1.750,11.993,4.11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WP1 settles one hypothesis of the eight and reopens two the first read closed too early,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including the labour question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WP1 — VERDICTS</a:t>
            </a:r>
          </a:p>
        </p:txBody>
      </p:sp>
      <p:sp>
        <p:nvSpPr>
          <p:cNvPr id="4" name="TextBox 3::TC[T3|neutral]"/>
          <p:cNvSpPr txBox="1"/>
          <p:nvPr/>
        </p:nvSpPr>
        <p:spPr>
          <a:xfrm>
            <a:off x="612648" y="1600200"/>
            <a:ext cx="5346192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H1 — GROWTH IS PRICE, NOT VOLUME. CONFIRMED.</a:t>
            </a:r>
          </a:p>
        </p:txBody>
      </p:sp>
      <p:sp>
        <p:nvSpPr>
          <p:cNvPr id="5" name="TextBox 4::TC[T4|neutral]"/>
          <p:cNvSpPr txBox="1"/>
          <p:nvPr/>
        </p:nvSpPr>
        <p:spPr>
          <a:xfrm>
            <a:off x="612648" y="1929384"/>
            <a:ext cx="5346192" cy="14036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In 2025 veterinary service prices rose 6.5% while clinical visits fell 3.1%, leaving practice revenue up roughly 2.5%. Two volume sources built on entirely different collection methods agree on direction: Vetsource's transactional feed from 6,451 US practices, and IDEXX's same-store clinical visits at −1.9%. They differ by about 60% on magnitude, which is carried as a sensitivity.</a:t>
            </a:r>
          </a:p>
        </p:txBody>
      </p:sp>
      <p:sp>
        <p:nvSpPr>
          <p:cNvPr id="6" name="TextBox 5::TC[T3|neutral]"/>
          <p:cNvSpPr txBox="1"/>
          <p:nvPr/>
        </p:nvSpPr>
        <p:spPr>
          <a:xfrm>
            <a:off x="6233160" y="1600200"/>
            <a:ext cx="5346192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H2 — VOLUMES FELL; THE CAUSE IS NOT SETTLED.</a:t>
            </a:r>
          </a:p>
        </p:txBody>
      </p:sp>
      <p:sp>
        <p:nvSpPr>
          <p:cNvPr id="7" name="TextBox 6::TC[T4|neutral]"/>
          <p:cNvSpPr txBox="1"/>
          <p:nvPr/>
        </p:nvSpPr>
        <p:spPr>
          <a:xfrm>
            <a:off x="6233160" y="1929384"/>
            <a:ext cx="5346192" cy="14036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Our first read called the cohort mechanism refuted on the strength of a record dog population. That tested the wrong thing: the mechanism is age mix, not population level. A 2020–21 puppy consumes a heavy first-year schedule and far fewer visits thereafter, which produces the observed decline while the population rises. Affordability produces the same curve. Public data cannot separate them — item P1-f can.</a:t>
            </a:r>
          </a:p>
        </p:txBody>
      </p:sp>
      <p:sp>
        <p:nvSpPr>
          <p:cNvPr id="8" name="TextBox 7::TC[T3|neutral]"/>
          <p:cNvSpPr txBox="1"/>
          <p:nvPr/>
        </p:nvSpPr>
        <p:spPr>
          <a:xfrm>
            <a:off x="612648" y="3570732"/>
            <a:ext cx="5346192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H3 — VETERINARIAN SUPPLY: CONTESTED.</a:t>
            </a:r>
          </a:p>
        </p:txBody>
      </p:sp>
      <p:sp>
        <p:nvSpPr>
          <p:cNvPr id="9" name="TextBox 8::TC[T4|neutral]"/>
          <p:cNvSpPr txBox="1"/>
          <p:nvPr/>
        </p:nvSpPr>
        <p:spPr>
          <a:xfrm>
            <a:off x="612648" y="3899916"/>
            <a:ext cx="5346192" cy="14036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Brakke Consulting, for the AVMA, finds graduates from existing colleges likely sufficient to 2035 — but new schools add only about 4% of veterinarians by then, so relief lands after the hold period. Mars Veterinary Health claims a 55,000 shortfall by 2030, on a method Brakke rebuts. Both are national. Neither tests these catchments, which is what item P3-d exists to do.</a:t>
            </a:r>
          </a:p>
        </p:txBody>
      </p:sp>
      <p:sp>
        <p:nvSpPr>
          <p:cNvPr id="10" name="TextBox 9::TC[T3|neutral]"/>
          <p:cNvSpPr txBox="1"/>
          <p:nvPr/>
        </p:nvSpPr>
        <p:spPr>
          <a:xfrm>
            <a:off x="6233160" y="3570732"/>
            <a:ext cx="5346192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THE OTHER SIDE OF THE CASE</a:t>
            </a:r>
          </a:p>
        </p:txBody>
      </p:sp>
      <p:sp>
        <p:nvSpPr>
          <p:cNvPr id="11" name="TextBox 10::TC[T4|neutral]"/>
          <p:cNvSpPr txBox="1"/>
          <p:nvPr/>
        </p:nvSpPr>
        <p:spPr>
          <a:xfrm>
            <a:off x="6233160" y="3899916"/>
            <a:ext cx="5346192" cy="14036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A contracting real market is an entry-price tailwind: seller expectations follow the nominal series. Consolidators took share from under 10% to roughly 25% of clinics while the real market shrank. If Mars is right on supply, this platform's assembled clinician base is itself the scarce asset. And six years of 6.5–9.4% price rises taken and held is evidence of pricing power, not only of strain.</a:t>
            </a:r>
          </a:p>
        </p:txBody>
      </p:sp>
      <p:sp>
        <p:nvSpPr>
          <p:cNvPr id="12" name="Rectangle 11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::TC[T3|neutral]"/>
          <p:cNvSpPr txBox="1"/>
          <p:nvPr/>
        </p:nvSpPr>
        <p:spPr>
          <a:xfrm>
            <a:off x="768096" y="5504688"/>
            <a:ext cx="10810951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Two of the three are corrections to our own first read — better made in this room than at the Committee on 21 August.</a:t>
            </a:r>
          </a:p>
        </p:txBody>
      </p:sp>
      <p:sp>
        <p:nvSpPr>
          <p:cNvPr id="14" name="TextBox 13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BLS CPI veterinarian services; Vetsource, 6,451 US practices; IDEXX FY2025; Brakke Consulting for the AVMA; Mars Veterinary Health. WP1 note v5.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1.750,11.993,4.35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Seven hypotheses remain open, and the one the deal turns on needs two dates that the mandate pack did not carry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WHAT REMAINS OPEN</a:t>
            </a:r>
          </a:p>
        </p:txBody>
      </p:sp>
      <p:sp>
        <p:nvSpPr>
          <p:cNvPr id="4" name="Oval 3::TC[ANCHOR]"/>
          <p:cNvSpPr/>
          <p:nvPr/>
        </p:nvSpPr>
        <p:spPr>
          <a:xfrm>
            <a:off x="649224" y="1554480"/>
            <a:ext cx="475488" cy="47548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400" b="1">
                <a:solidFill>
                  <a:srgbClr val="FFFFFF"/>
                </a:solidFill>
                <a:latin typeface="DM Sans"/>
              </a:rPr>
              <a:t>1</a:t>
            </a:r>
          </a:p>
        </p:txBody>
      </p:sp>
      <p:sp>
        <p:nvSpPr>
          <p:cNvPr id="5" name="TextBox 4::TC[T4|narrative_accent#g1]"/>
          <p:cNvSpPr txBox="1"/>
          <p:nvPr/>
        </p:nvSpPr>
        <p:spPr>
          <a:xfrm>
            <a:off x="1271016" y="1655064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H2 · Why visit volumes are falling — cohort ageing or affordability</a:t>
            </a:r>
          </a:p>
        </p:txBody>
      </p:sp>
      <p:sp>
        <p:nvSpPr>
          <p:cNvPr id="6" name="TextBox 5::TC[T5|neutral]"/>
          <p:cNvSpPr txBox="1"/>
          <p:nvPr/>
        </p:nvSpPr>
        <p:spPr>
          <a:xfrm>
            <a:off x="1271016" y="1911095"/>
            <a:ext cx="10143744" cy="20247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WP1, reopened. Both mechanisms produce the same curve; one resolves on a demographic clock, the other worsens with price. Item P1-f separates them.</a:t>
            </a:r>
          </a:p>
        </p:txBody>
      </p:sp>
      <p:sp>
        <p:nvSpPr>
          <p:cNvPr id="7" name="Oval 6::TC[ANCHOR]"/>
          <p:cNvSpPr/>
          <p:nvPr/>
        </p:nvSpPr>
        <p:spPr>
          <a:xfrm>
            <a:off x="717803" y="2191294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2</a:t>
            </a:r>
          </a:p>
        </p:txBody>
      </p:sp>
      <p:sp>
        <p:nvSpPr>
          <p:cNvPr id="8" name="TextBox 7::TC[T4|neutral]"/>
          <p:cNvSpPr txBox="1"/>
          <p:nvPr/>
        </p:nvSpPr>
        <p:spPr>
          <a:xfrm>
            <a:off x="1271016" y="2223298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H3 · Whether veterinarian supply binds in these catchments</a:t>
            </a:r>
          </a:p>
        </p:txBody>
      </p:sp>
      <p:sp>
        <p:nvSpPr>
          <p:cNvPr id="9" name="TextBox 8::TC[T5|neutral]"/>
          <p:cNvSpPr txBox="1"/>
          <p:nvPr/>
        </p:nvSpPr>
        <p:spPr>
          <a:xfrm>
            <a:off x="1271016" y="2479330"/>
            <a:ext cx="10143744" cy="20247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WP1/WP3, contested nationally. Brakke and Mars disagree, and neither is Southeast-specific. Item P3-d is the only local test.</a:t>
            </a:r>
          </a:p>
        </p:txBody>
      </p:sp>
      <p:sp>
        <p:nvSpPr>
          <p:cNvPr id="10" name="Oval 9::TC[ANCHOR]"/>
          <p:cNvSpPr/>
          <p:nvPr/>
        </p:nvSpPr>
        <p:spPr>
          <a:xfrm>
            <a:off x="717803" y="2759528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3</a:t>
            </a:r>
          </a:p>
        </p:txBody>
      </p:sp>
      <p:sp>
        <p:nvSpPr>
          <p:cNvPr id="11" name="TextBox 10::TC[T4|neutral]"/>
          <p:cNvSpPr txBox="1"/>
          <p:nvPr/>
        </p:nvSpPr>
        <p:spPr>
          <a:xfrm>
            <a:off x="1271016" y="2791532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H4 · Loyalty attaches to the veterinarian, not the premises</a:t>
            </a:r>
          </a:p>
        </p:txBody>
      </p:sp>
      <p:sp>
        <p:nvSpPr>
          <p:cNvPr id="12" name="TextBox 11::TC[T5|neutral]"/>
          <p:cNvSpPr txBox="1"/>
          <p:nvPr/>
        </p:nvSpPr>
        <p:spPr>
          <a:xfrm>
            <a:off x="1271016" y="3047564"/>
            <a:ext cx="10143744" cy="20247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WP2, blocked. The one the deal turns on: it needs close dates and vet-departure dates against the clinic cohort.</a:t>
            </a:r>
          </a:p>
        </p:txBody>
      </p:sp>
      <p:sp>
        <p:nvSpPr>
          <p:cNvPr id="13" name="Oval 12::TC[ANCHOR]"/>
          <p:cNvSpPr/>
          <p:nvPr/>
        </p:nvSpPr>
        <p:spPr>
          <a:xfrm>
            <a:off x="717803" y="3327762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4</a:t>
            </a:r>
          </a:p>
        </p:txBody>
      </p:sp>
      <p:sp>
        <p:nvSpPr>
          <p:cNvPr id="14" name="TextBox 13::TC[T4|neutral]"/>
          <p:cNvSpPr txBox="1"/>
          <p:nvPr/>
        </p:nvSpPr>
        <p:spPr>
          <a:xfrm>
            <a:off x="1271016" y="3359766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H5 · Consolidation has concentrated in metropolitan catchments</a:t>
            </a:r>
          </a:p>
        </p:txBody>
      </p:sp>
      <p:sp>
        <p:nvSpPr>
          <p:cNvPr id="15" name="TextBox 14::TC[T5|neutral]"/>
          <p:cNvSpPr txBox="1"/>
          <p:nvPr/>
        </p:nvSpPr>
        <p:spPr>
          <a:xfrm>
            <a:off x="1271016" y="3615798"/>
            <a:ext cx="10143744" cy="20247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WP3, from 3 August. If it holds, a platform weighted to smaller catchments faces a different threat from the headline figure.</a:t>
            </a:r>
          </a:p>
        </p:txBody>
      </p:sp>
      <p:sp>
        <p:nvSpPr>
          <p:cNvPr id="16" name="Oval 15::TC[ANCHOR]"/>
          <p:cNvSpPr/>
          <p:nvPr/>
        </p:nvSpPr>
        <p:spPr>
          <a:xfrm>
            <a:off x="717803" y="3895997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5</a:t>
            </a:r>
          </a:p>
        </p:txBody>
      </p:sp>
      <p:sp>
        <p:nvSpPr>
          <p:cNvPr id="17" name="TextBox 16::TC[T4|neutral]"/>
          <p:cNvSpPr txBox="1"/>
          <p:nvPr/>
        </p:nvSpPr>
        <p:spPr>
          <a:xfrm>
            <a:off x="1271016" y="3928001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H6 · Entry multiples have risen, compressing the arbitrage</a:t>
            </a:r>
          </a:p>
        </p:txBody>
      </p:sp>
      <p:sp>
        <p:nvSpPr>
          <p:cNvPr id="18" name="TextBox 17::TC[T5|neutral]"/>
          <p:cNvSpPr txBox="1"/>
          <p:nvPr/>
        </p:nvSpPr>
        <p:spPr>
          <a:xfrm>
            <a:off x="1271016" y="4184033"/>
            <a:ext cx="10143744" cy="20247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WP4, from 3 August. Decides whether the buy-and-build engine still pays for itself, or whether the spread is already competed away.</a:t>
            </a:r>
          </a:p>
        </p:txBody>
      </p:sp>
      <p:sp>
        <p:nvSpPr>
          <p:cNvPr id="19" name="Oval 18::TC[ANCHOR]"/>
          <p:cNvSpPr/>
          <p:nvPr/>
        </p:nvSpPr>
        <p:spPr>
          <a:xfrm>
            <a:off x="717803" y="4464231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6</a:t>
            </a:r>
          </a:p>
        </p:txBody>
      </p:sp>
      <p:sp>
        <p:nvSpPr>
          <p:cNvPr id="20" name="TextBox 19::TC[T4|neutral]"/>
          <p:cNvSpPr txBox="1"/>
          <p:nvPr/>
        </p:nvSpPr>
        <p:spPr>
          <a:xfrm>
            <a:off x="1271016" y="4496235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H7 · Runway is set by the filters, not the raw count of independents</a:t>
            </a:r>
          </a:p>
        </p:txBody>
      </p:sp>
      <p:sp>
        <p:nvSpPr>
          <p:cNvPr id="21" name="TextBox 20::TC[T5|neutral]"/>
          <p:cNvSpPr txBox="1"/>
          <p:nvPr/>
        </p:nvSpPr>
        <p:spPr>
          <a:xfrm>
            <a:off x="1271016" y="4752267"/>
            <a:ext cx="10143744" cy="20247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WP4, from 3 August. Catchment fit, a revenue floor, owner succession and consolidator presence decide what is acquirable.</a:t>
            </a:r>
          </a:p>
        </p:txBody>
      </p:sp>
      <p:sp>
        <p:nvSpPr>
          <p:cNvPr id="22" name="Oval 21::TC[ANCHOR]"/>
          <p:cNvSpPr/>
          <p:nvPr/>
        </p:nvSpPr>
        <p:spPr>
          <a:xfrm>
            <a:off x="717803" y="5032465"/>
            <a:ext cx="338328" cy="338328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7</a:t>
            </a:r>
          </a:p>
        </p:txBody>
      </p:sp>
      <p:sp>
        <p:nvSpPr>
          <p:cNvPr id="23" name="TextBox 22::TC[T4|neutral]"/>
          <p:cNvSpPr txBox="1"/>
          <p:nvPr/>
        </p:nvSpPr>
        <p:spPr>
          <a:xfrm>
            <a:off x="1271016" y="5064469"/>
            <a:ext cx="1014374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H8 · 6–8% organic does not survive once the drags are subtracted</a:t>
            </a:r>
          </a:p>
        </p:txBody>
      </p:sp>
      <p:sp>
        <p:nvSpPr>
          <p:cNvPr id="24" name="TextBox 23::TC[T5|neutral]"/>
          <p:cNvSpPr txBox="1"/>
          <p:nvPr/>
        </p:nvSpPr>
        <p:spPr>
          <a:xfrm>
            <a:off x="1271016" y="5320501"/>
            <a:ext cx="10143744" cy="20247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DM Sans"/>
              </a:rPr>
              <a:t>WP5. The market supplies ~2.5% nominal, so the claim needs the platform to beat it by 350–550bps a year while volumes contract.</a:t>
            </a:r>
          </a:p>
        </p:txBody>
      </p:sp>
      <p:sp>
        <p:nvSpPr>
          <p:cNvPr id="25" name="Rectangle 24::TC[T5|furniture]"/>
          <p:cNvSpPr/>
          <p:nvPr/>
        </p:nvSpPr>
        <p:spPr>
          <a:xfrm>
            <a:off x="612648" y="5724144"/>
            <a:ext cx="45720" cy="265176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::TC[T3|neutral]"/>
          <p:cNvSpPr txBox="1"/>
          <p:nvPr/>
        </p:nvSpPr>
        <p:spPr>
          <a:xfrm>
            <a:off x="768096" y="5724144"/>
            <a:ext cx="10810951" cy="265176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Four can be settled on public data; three need the seller, and one of those three decides the deal.</a:t>
            </a:r>
          </a:p>
        </p:txBody>
      </p:sp>
      <p:sp>
        <p:nvSpPr>
          <p:cNvPr id="27" name="TextBox 26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WP1 note v5 §2; engagement methodologies WP2, WP3, WP4, WP5. H2 to H8 are open hypotheses, not findings.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1.750,11.993,4.35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Six P1 items decide whether the Committee is handed a measured attrition figure or an honest range,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and two of them are simply dates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DATA ROOM</a:t>
            </a:r>
          </a:p>
        </p:txBody>
      </p:sp>
      <p:sp>
        <p:nvSpPr>
          <p:cNvPr id="4" name="Rectangle 3::TC[T5|furniture]"/>
          <p:cNvSpPr/>
          <p:nvPr/>
        </p:nvSpPr>
        <p:spPr>
          <a:xfrm>
            <a:off x="612648" y="1600200"/>
            <a:ext cx="10966704" cy="384048"/>
          </a:xfrm>
          <a:prstGeom prst="rect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::TC[T4|neutral]"/>
          <p:cNvSpPr txBox="1"/>
          <p:nvPr/>
        </p:nvSpPr>
        <p:spPr>
          <a:xfrm>
            <a:off x="685800" y="1655064"/>
            <a:ext cx="3509264" cy="274320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P1 item requested</a:t>
            </a:r>
          </a:p>
        </p:txBody>
      </p:sp>
      <p:sp>
        <p:nvSpPr>
          <p:cNvPr id="6" name="TextBox 5::TC[T4|neutral]"/>
          <p:cNvSpPr txBox="1"/>
          <p:nvPr/>
        </p:nvSpPr>
        <p:spPr>
          <a:xfrm>
            <a:off x="4341368" y="1655064"/>
            <a:ext cx="3509264" cy="274320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Unblocks</a:t>
            </a:r>
          </a:p>
        </p:txBody>
      </p:sp>
      <p:sp>
        <p:nvSpPr>
          <p:cNvPr id="7" name="TextBox 6::TC[T4|neutral]"/>
          <p:cNvSpPr txBox="1"/>
          <p:nvPr/>
        </p:nvSpPr>
        <p:spPr>
          <a:xfrm>
            <a:off x="7996936" y="1655064"/>
            <a:ext cx="3509264" cy="274320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If it does not arrive</a:t>
            </a:r>
          </a:p>
        </p:txBody>
      </p:sp>
      <p:sp>
        <p:nvSpPr>
          <p:cNvPr id="8" name="Rectangle 7::TC[T5|furniture]"/>
          <p:cNvSpPr/>
          <p:nvPr/>
        </p:nvSpPr>
        <p:spPr>
          <a:xfrm>
            <a:off x="612648" y="1984248"/>
            <a:ext cx="10966704" cy="5846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::TC[T4|neutral]"/>
          <p:cNvSpPr txBox="1"/>
          <p:nvPr/>
        </p:nvSpPr>
        <p:spPr>
          <a:xfrm>
            <a:off x="685800" y="1984248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Close date and founding-vet departure date, per acquired practice</a:t>
            </a:r>
          </a:p>
        </p:txBody>
      </p:sp>
      <p:sp>
        <p:nvSpPr>
          <p:cNvPr id="10" name="TextBox 9::TC[T4|neutral]"/>
          <p:cNvSpPr txBox="1"/>
          <p:nvPr/>
        </p:nvSpPr>
        <p:spPr>
          <a:xfrm>
            <a:off x="4341368" y="1984248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WP2 — separates the ownership change from the vet departure</a:t>
            </a:r>
          </a:p>
        </p:txBody>
      </p:sp>
      <p:sp>
        <p:nvSpPr>
          <p:cNvPr id="11" name="TextBox 10::TC[T4|neutral]"/>
          <p:cNvSpPr txBox="1"/>
          <p:nvPr/>
        </p:nvSpPr>
        <p:spPr>
          <a:xfrm>
            <a:off x="7996936" y="1984248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H4, the deal's central open hypothesis, cannot be tested at all</a:t>
            </a:r>
          </a:p>
        </p:txBody>
      </p:sp>
      <p:sp>
        <p:nvSpPr>
          <p:cNvPr id="12" name="Rectangle 11::TC[T5|furniture]"/>
          <p:cNvSpPr/>
          <p:nvPr/>
        </p:nvSpPr>
        <p:spPr>
          <a:xfrm>
            <a:off x="612648" y="2568930"/>
            <a:ext cx="10966704" cy="670179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::TC[T4|neutral]"/>
          <p:cNvSpPr txBox="1"/>
          <p:nvPr/>
        </p:nvSpPr>
        <p:spPr>
          <a:xfrm>
            <a:off x="685800" y="2568930"/>
            <a:ext cx="3509264" cy="670179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Active clients AND visits by clinic, monthly, back to 2019</a:t>
            </a:r>
          </a:p>
        </p:txBody>
      </p:sp>
      <p:sp>
        <p:nvSpPr>
          <p:cNvPr id="14" name="TextBox 13::TC[T4|neutral]"/>
          <p:cNvSpPr txBox="1"/>
          <p:nvPr/>
        </p:nvSpPr>
        <p:spPr>
          <a:xfrm>
            <a:off x="4341368" y="2568930"/>
            <a:ext cx="3509264" cy="670179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WP2 cohort event study; WP1 decomposition on the platform itself</a:t>
            </a:r>
          </a:p>
        </p:txBody>
      </p:sp>
      <p:sp>
        <p:nvSpPr>
          <p:cNvPr id="15" name="TextBox 14::TC[T4|neutral]"/>
          <p:cNvSpPr txBox="1"/>
          <p:nvPr/>
        </p:nvSpPr>
        <p:spPr>
          <a:xfrm>
            <a:off x="7996936" y="2568930"/>
            <a:ext cx="3509264" cy="670179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No attrition measurement, and no way to place the target against the market's own shape</a:t>
            </a:r>
          </a:p>
        </p:txBody>
      </p:sp>
      <p:sp>
        <p:nvSpPr>
          <p:cNvPr id="16" name="Rectangle 15::TC[T5|furniture]"/>
          <p:cNvSpPr/>
          <p:nvPr/>
        </p:nvSpPr>
        <p:spPr>
          <a:xfrm>
            <a:off x="612648" y="3239109"/>
            <a:ext cx="10966704" cy="5846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::TC[T4|neutral]"/>
          <p:cNvSpPr txBox="1"/>
          <p:nvPr/>
        </p:nvSpPr>
        <p:spPr>
          <a:xfrm>
            <a:off x="685800" y="3239109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Revenue by clinic, monthly, back to 2019 (annual will do for earlier years)</a:t>
            </a:r>
          </a:p>
        </p:txBody>
      </p:sp>
      <p:sp>
        <p:nvSpPr>
          <p:cNvPr id="18" name="TextBox 17::TC[T4|neutral]"/>
          <p:cNvSpPr txBox="1"/>
          <p:nvPr/>
        </p:nvSpPr>
        <p:spPr>
          <a:xfrm>
            <a:off x="4341368" y="3239109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WP2 revenue retention; WP5 same-store growth</a:t>
            </a:r>
          </a:p>
        </p:txBody>
      </p:sp>
      <p:sp>
        <p:nvSpPr>
          <p:cNvPr id="19" name="TextBox 18::TC[T4|neutral]"/>
          <p:cNvSpPr txBox="1"/>
          <p:nvPr/>
        </p:nvSpPr>
        <p:spPr>
          <a:xfrm>
            <a:off x="7996936" y="3239109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Same-store growth cannot be verified and the 6–8% claim stays untestable</a:t>
            </a:r>
          </a:p>
        </p:txBody>
      </p:sp>
      <p:sp>
        <p:nvSpPr>
          <p:cNvPr id="20" name="Rectangle 19::TC[T5|furniture]"/>
          <p:cNvSpPr/>
          <p:nvPr/>
        </p:nvSpPr>
        <p:spPr>
          <a:xfrm>
            <a:off x="612648" y="3823792"/>
            <a:ext cx="10966704" cy="584682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::TC[T4|neutral]"/>
          <p:cNvSpPr txBox="1"/>
          <p:nvPr/>
        </p:nvSpPr>
        <p:spPr>
          <a:xfrm>
            <a:off x="685800" y="3823792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Vet retention status at close, for each of the 42 clinics</a:t>
            </a:r>
          </a:p>
        </p:txBody>
      </p:sp>
      <p:sp>
        <p:nvSpPr>
          <p:cNvPr id="22" name="TextBox 21::TC[T4|neutral]"/>
          <p:cNvSpPr txBox="1"/>
          <p:nvPr/>
        </p:nvSpPr>
        <p:spPr>
          <a:xfrm>
            <a:off x="4341368" y="3823792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WP2 value at risk on the unlocked clinics</a:t>
            </a:r>
          </a:p>
        </p:txBody>
      </p:sp>
      <p:sp>
        <p:nvSpPr>
          <p:cNvPr id="23" name="TextBox 22::TC[T4|neutral]"/>
          <p:cNvSpPr txBox="1"/>
          <p:nvPr/>
        </p:nvSpPr>
        <p:spPr>
          <a:xfrm>
            <a:off x="7996936" y="3823792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Exposure can only be shown on the platform average, which understates it</a:t>
            </a:r>
          </a:p>
        </p:txBody>
      </p:sp>
      <p:sp>
        <p:nvSpPr>
          <p:cNvPr id="24" name="Rectangle 23::TC[T5|furniture]"/>
          <p:cNvSpPr/>
          <p:nvPr/>
        </p:nvSpPr>
        <p:spPr>
          <a:xfrm>
            <a:off x="612648" y="4408474"/>
            <a:ext cx="10966704" cy="5846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::TC[T4|neutral]"/>
          <p:cNvSpPr txBox="1"/>
          <p:nvPr/>
        </p:nvSpPr>
        <p:spPr>
          <a:xfrm>
            <a:off x="685800" y="4408474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P1-e · Reconciliation of the $120m revenue base, by clinic and service line</a:t>
            </a:r>
          </a:p>
        </p:txBody>
      </p:sp>
      <p:sp>
        <p:nvSpPr>
          <p:cNvPr id="26" name="TextBox 25::TC[T4|neutral]"/>
          <p:cNvSpPr txBox="1"/>
          <p:nvPr/>
        </p:nvSpPr>
        <p:spPr>
          <a:xfrm>
            <a:off x="4341368" y="4408474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WP1 and WP5 — explains ~$2.9m per clinic against a $1.5m AVMA average</a:t>
            </a:r>
          </a:p>
        </p:txBody>
      </p:sp>
      <p:sp>
        <p:nvSpPr>
          <p:cNvPr id="27" name="TextBox 26::TC[T4|neutral]"/>
          <p:cNvSpPr txBox="1"/>
          <p:nvPr/>
        </p:nvSpPr>
        <p:spPr>
          <a:xfrm>
            <a:off x="7996936" y="4408474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The Committee sees a revenue base at 1.8–1.9× the benchmark with no stated reason</a:t>
            </a:r>
          </a:p>
        </p:txBody>
      </p:sp>
      <p:sp>
        <p:nvSpPr>
          <p:cNvPr id="28" name="Rectangle 27::TC[T5|furniture]"/>
          <p:cNvSpPr/>
          <p:nvPr/>
        </p:nvSpPr>
        <p:spPr>
          <a:xfrm>
            <a:off x="612648" y="4993157"/>
            <a:ext cx="10966704" cy="584682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::TC[T4|neutral]"/>
          <p:cNvSpPr txBox="1"/>
          <p:nvPr/>
        </p:nvSpPr>
        <p:spPr>
          <a:xfrm>
            <a:off x="685800" y="4993157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P1-f · Visit frequency by pet-age cohort, from the practice-management system</a:t>
            </a:r>
          </a:p>
        </p:txBody>
      </p:sp>
      <p:sp>
        <p:nvSpPr>
          <p:cNvPr id="30" name="TextBox 29::TC[T4|neutral]"/>
          <p:cNvSpPr txBox="1"/>
          <p:nvPr/>
        </p:nvSpPr>
        <p:spPr>
          <a:xfrm>
            <a:off x="4341368" y="4993157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WP1 and WP5 — separates cohort ageing from affordability</a:t>
            </a:r>
          </a:p>
        </p:txBody>
      </p:sp>
      <p:sp>
        <p:nvSpPr>
          <p:cNvPr id="31" name="TextBox 30::TC[T4|neutral]"/>
          <p:cNvSpPr txBox="1"/>
          <p:nvPr/>
        </p:nvSpPr>
        <p:spPr>
          <a:xfrm>
            <a:off x="7996936" y="4993157"/>
            <a:ext cx="3509264" cy="584682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H2 reaches the Committee unresolved, and the growth bridge carries an unexplained drag</a:t>
            </a:r>
          </a:p>
        </p:txBody>
      </p:sp>
      <p:sp>
        <p:nvSpPr>
          <p:cNvPr id="32" name="Rectangle 31::TC[T5|furniture]"/>
          <p:cNvSpPr/>
          <p:nvPr/>
        </p:nvSpPr>
        <p:spPr>
          <a:xfrm>
            <a:off x="612648" y="5724144"/>
            <a:ext cx="45720" cy="265176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::TC[T3|neutral]"/>
          <p:cNvSpPr txBox="1"/>
          <p:nvPr/>
        </p:nvSpPr>
        <p:spPr>
          <a:xfrm>
            <a:off x="768096" y="5724144"/>
            <a:ext cx="10810951" cy="265176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A request that states its own consequence gets returned faster than one that does not — hence the third column.</a:t>
            </a:r>
          </a:p>
        </p:txBody>
      </p:sp>
      <p:sp>
        <p:nvSpPr>
          <p:cNvPr id="34" name="TextBox 33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engagement methodology WP2 (cohort, event study, value at risk); WP1 note §9. Target figures come from the data room, never an estimate.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1.750,11.993,4.35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No pet owner has been interviewed, so the deck carries a named programme of 6 interview groups —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2 of which need no access from the seller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INTERVIEWS</a:t>
            </a:r>
          </a:p>
        </p:txBody>
      </p:sp>
      <p:sp>
        <p:nvSpPr>
          <p:cNvPr id="4" name="Rectangle 3::TC[T5|furniture]"/>
          <p:cNvSpPr/>
          <p:nvPr/>
        </p:nvSpPr>
        <p:spPr>
          <a:xfrm>
            <a:off x="612648" y="1600200"/>
            <a:ext cx="3545840" cy="1752701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::TC[T5|furniture]"/>
          <p:cNvSpPr/>
          <p:nvPr/>
        </p:nvSpPr>
        <p:spPr>
          <a:xfrm>
            <a:off x="612648" y="1600200"/>
            <a:ext cx="3545840" cy="4572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::TC[T3|neutral]"/>
          <p:cNvSpPr txBox="1"/>
          <p:nvPr/>
        </p:nvSpPr>
        <p:spPr>
          <a:xfrm>
            <a:off x="749808" y="1728216"/>
            <a:ext cx="32715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Founding vets of two earlier tuck-ins</a:t>
            </a:r>
          </a:p>
        </p:txBody>
      </p:sp>
      <p:sp>
        <p:nvSpPr>
          <p:cNvPr id="7" name="TextBox 6::TC[T4|neutral]"/>
          <p:cNvSpPr txBox="1"/>
          <p:nvPr/>
        </p:nvSpPr>
        <p:spPr>
          <a:xfrm>
            <a:off x="749808" y="2075688"/>
            <a:ext cx="3271520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They have already lived the transition being underwritten. Settles whether clients followed them, and over what period. Access through Dana or the seller.</a:t>
            </a:r>
          </a:p>
        </p:txBody>
      </p:sp>
      <p:sp>
        <p:nvSpPr>
          <p:cNvPr id="8" name="Rectangle 7::TC[T5|furniture]"/>
          <p:cNvSpPr/>
          <p:nvPr/>
        </p:nvSpPr>
        <p:spPr>
          <a:xfrm>
            <a:off x="4323080" y="1600200"/>
            <a:ext cx="3545840" cy="1752701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::TC[T5|furniture]"/>
          <p:cNvSpPr/>
          <p:nvPr/>
        </p:nvSpPr>
        <p:spPr>
          <a:xfrm>
            <a:off x="4323080" y="1600200"/>
            <a:ext cx="3545840" cy="4572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::TC[T3|neutral]"/>
          <p:cNvSpPr txBox="1"/>
          <p:nvPr/>
        </p:nvSpPr>
        <p:spPr>
          <a:xfrm>
            <a:off x="4460240" y="1728216"/>
            <a:ext cx="32715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Practice managers at three clinics</a:t>
            </a:r>
          </a:p>
        </p:txBody>
      </p:sp>
      <p:sp>
        <p:nvSpPr>
          <p:cNvPr id="11" name="TextBox 10::TC[T4|neutral]"/>
          <p:cNvSpPr txBox="1"/>
          <p:nvPr/>
        </p:nvSpPr>
        <p:spPr>
          <a:xfrm>
            <a:off x="4460240" y="2075688"/>
            <a:ext cx="3271520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They see churn before it reaches the numbers. Settles what clients actually say when they leave. Requires management access.</a:t>
            </a:r>
          </a:p>
        </p:txBody>
      </p:sp>
      <p:sp>
        <p:nvSpPr>
          <p:cNvPr id="12" name="Rectangle 11::TC[T5|furniture]"/>
          <p:cNvSpPr/>
          <p:nvPr/>
        </p:nvSpPr>
        <p:spPr>
          <a:xfrm>
            <a:off x="8033512" y="1600200"/>
            <a:ext cx="3545840" cy="1752701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::TC[T5|furniture]"/>
          <p:cNvSpPr/>
          <p:nvPr/>
        </p:nvSpPr>
        <p:spPr>
          <a:xfrm>
            <a:off x="8033512" y="1600200"/>
            <a:ext cx="3545840" cy="4572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::TC[T3|neutral]"/>
          <p:cNvSpPr txBox="1"/>
          <p:nvPr/>
        </p:nvSpPr>
        <p:spPr>
          <a:xfrm>
            <a:off x="8170672" y="1728216"/>
            <a:ext cx="32715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Two associate vets who stayed</a:t>
            </a:r>
          </a:p>
        </p:txBody>
      </p:sp>
      <p:sp>
        <p:nvSpPr>
          <p:cNvPr id="15" name="TextBox 14::TC[T4|neutral]"/>
          <p:cNvSpPr txBox="1"/>
          <p:nvPr/>
        </p:nvSpPr>
        <p:spPr>
          <a:xfrm>
            <a:off x="8170672" y="2075688"/>
            <a:ext cx="3271520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The succession case is the mitigation being relied on. Settles what made staying viable after the founder left. Requires management access.</a:t>
            </a:r>
          </a:p>
        </p:txBody>
      </p:sp>
      <p:sp>
        <p:nvSpPr>
          <p:cNvPr id="16" name="Rectangle 15::TC[T5|furniture]"/>
          <p:cNvSpPr/>
          <p:nvPr/>
        </p:nvSpPr>
        <p:spPr>
          <a:xfrm>
            <a:off x="612648" y="3517493"/>
            <a:ext cx="3545840" cy="1752701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::TC[T5|furniture]"/>
          <p:cNvSpPr/>
          <p:nvPr/>
        </p:nvSpPr>
        <p:spPr>
          <a:xfrm>
            <a:off x="612648" y="3517493"/>
            <a:ext cx="3545840" cy="45720"/>
          </a:xfrm>
          <a:prstGeom prst="rect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::TC[T3|narrative_accent#g1]"/>
          <p:cNvSpPr txBox="1"/>
          <p:nvPr/>
        </p:nvSpPr>
        <p:spPr>
          <a:xfrm>
            <a:off x="749808" y="3645509"/>
            <a:ext cx="32715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One regional referral specialist</a:t>
            </a:r>
          </a:p>
        </p:txBody>
      </p:sp>
      <p:sp>
        <p:nvSpPr>
          <p:cNvPr id="19" name="TextBox 18::TC[T4|narrative_accent#g1]"/>
          <p:cNvSpPr txBox="1"/>
          <p:nvPr/>
        </p:nvSpPr>
        <p:spPr>
          <a:xfrm>
            <a:off x="749808" y="3992981"/>
            <a:ext cx="3271520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FFFFFF"/>
                </a:solidFill>
                <a:latin typeface="DM Sans"/>
              </a:rPr>
              <a:t>Sees case flow across several practices at once. Settles where volume goes when a practice changes hands. Needs no permission from the seller.</a:t>
            </a:r>
          </a:p>
        </p:txBody>
      </p:sp>
      <p:sp>
        <p:nvSpPr>
          <p:cNvPr id="20" name="Rectangle 19::TC[T5|furniture]"/>
          <p:cNvSpPr/>
          <p:nvPr/>
        </p:nvSpPr>
        <p:spPr>
          <a:xfrm>
            <a:off x="4323080" y="3517493"/>
            <a:ext cx="3545840" cy="1752701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::TC[T5|furniture]"/>
          <p:cNvSpPr/>
          <p:nvPr/>
        </p:nvSpPr>
        <p:spPr>
          <a:xfrm>
            <a:off x="4323080" y="3517493"/>
            <a:ext cx="3545840" cy="4572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::TC[T3|neutral]"/>
          <p:cNvSpPr txBox="1"/>
          <p:nvPr/>
        </p:nvSpPr>
        <p:spPr>
          <a:xfrm>
            <a:off x="4460240" y="3645509"/>
            <a:ext cx="32715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221E19"/>
                </a:solidFill>
                <a:latin typeface="DM Sans"/>
              </a:rPr>
              <a:t>Eight to ten pet owners, three catchments</a:t>
            </a:r>
          </a:p>
        </p:txBody>
      </p:sp>
      <p:sp>
        <p:nvSpPr>
          <p:cNvPr id="23" name="TextBox 22::TC[T4|neutral]"/>
          <p:cNvSpPr txBox="1"/>
          <p:nvPr/>
        </p:nvSpPr>
        <p:spPr>
          <a:xfrm>
            <a:off x="4460240" y="3992981"/>
            <a:ext cx="3271520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Split lapsed and active. Settles whether these clinics lose visits to price, to a competitor, or to a specific veterinarian's departure.</a:t>
            </a:r>
          </a:p>
        </p:txBody>
      </p:sp>
      <p:sp>
        <p:nvSpPr>
          <p:cNvPr id="24" name="Rectangle 23::TC[T5|furniture]"/>
          <p:cNvSpPr/>
          <p:nvPr/>
        </p:nvSpPr>
        <p:spPr>
          <a:xfrm>
            <a:off x="8033512" y="3517493"/>
            <a:ext cx="3545840" cy="1752701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::TC[T5|furniture]"/>
          <p:cNvSpPr/>
          <p:nvPr/>
        </p:nvSpPr>
        <p:spPr>
          <a:xfrm>
            <a:off x="8033512" y="3517493"/>
            <a:ext cx="3545840" cy="45720"/>
          </a:xfrm>
          <a:prstGeom prst="rect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::TC[T3|narrative_accent#g1]"/>
          <p:cNvSpPr txBox="1"/>
          <p:nvPr/>
        </p:nvSpPr>
        <p:spPr>
          <a:xfrm>
            <a:off x="8170672" y="3645509"/>
            <a:ext cx="32715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Two software or buying-group executives</a:t>
            </a:r>
          </a:p>
        </p:txBody>
      </p:sp>
      <p:sp>
        <p:nvSpPr>
          <p:cNvPr id="27" name="TextBox 26::TC[T4|narrative_accent#g1]"/>
          <p:cNvSpPr txBox="1"/>
          <p:nvPr/>
        </p:nvSpPr>
        <p:spPr>
          <a:xfrm>
            <a:off x="8170672" y="3992981"/>
            <a:ext cx="3271520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FFFFFF"/>
                </a:solidFill>
                <a:latin typeface="DM Sans"/>
              </a:rPr>
              <a:t>Gives a Southeast benchmark against the national Vetsource and IDEXX series. Settles whether the region tracks the national visit decline. No permission needed.</a:t>
            </a:r>
          </a:p>
        </p:txBody>
      </p:sp>
      <p:sp>
        <p:nvSpPr>
          <p:cNvPr id="28" name="Rectangle 27::TC[T5|furniture]"/>
          <p:cNvSpPr/>
          <p:nvPr/>
        </p:nvSpPr>
        <p:spPr>
          <a:xfrm>
            <a:off x="612648" y="5724144"/>
            <a:ext cx="45720" cy="265176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::TC[T3|neutral]"/>
          <p:cNvSpPr txBox="1"/>
          <p:nvPr/>
        </p:nvSpPr>
        <p:spPr>
          <a:xfrm>
            <a:off x="768096" y="5724144"/>
            <a:ext cx="10810951" cy="265176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Two of the six need no permission from the seller, so the programme survives a refusal of decision D2.</a:t>
            </a:r>
          </a:p>
        </p:txBody>
      </p:sp>
      <p:sp>
        <p:nvSpPr>
          <p:cNvPr id="30" name="TextBox 29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RFP §5 (no customer interviews conducted to date); engagement methodology WP2 interview programme; WP1 note §10 additions.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 [1784174345852]">
  <a:themeElements>
    <a:clrScheme name="Office">
      <a:dk1>
        <a:srgbClr val="1A120D"/>
      </a:dk1>
      <a:lt1>
        <a:srgbClr val="F4EBE0"/>
      </a:lt1>
      <a:dk2>
        <a:srgbClr val="8A7865"/>
      </a:dk2>
      <a:lt2>
        <a:srgbClr val="EBE0D0"/>
      </a:lt2>
      <a:accent1>
        <a:srgbClr val="8C6A3F"/>
      </a:accent1>
      <a:accent2>
        <a:srgbClr val="2D8659"/>
      </a:accent2>
      <a:accent3>
        <a:srgbClr val="B3402F"/>
      </a:accent3>
      <a:accent4>
        <a:srgbClr val="5C4A3A"/>
      </a:accent4>
      <a:accent5>
        <a:srgbClr val="6E6B64"/>
      </a:accent5>
      <a:accent6>
        <a:srgbClr val="8A7865"/>
      </a:accent6>
      <a:hlink>
        <a:srgbClr val="467886"/>
      </a:hlink>
      <a:folHlink>
        <a:srgbClr val="96607D"/>
      </a:folHlink>
    </a:clrScheme>
    <a:fontScheme name="Office">
      <a:majorFont>
        <a:latin typeface="Instrument Serif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DM San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'1.0' encoding='UTF-8' standalone='yes'?>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7646534-47AF-084B-8881-43A4F7870443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6f129201-3a2d-4d0a-8e7e-d56daa04a2c2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</TotalTime>
  <Words>83</Words>
  <Application>Microsoft Macintosh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DM Sans</vt:lpstr>
      <vt:lpstr>Instrument Serif</vt:lpstr>
      <vt:lpstr>JetBrains Mono</vt:lpstr>
      <vt:lpstr>Office Theme [1784174345852]</vt:lpstr>
      <vt:lpstr>Where to play, and who to target</vt:lpstr>
      <vt:lpstr>Market map &amp; sizing</vt:lpstr>
      <vt:lpstr>Four segments, two worth entering now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Jean-Christophe Lanoix</dc:creator>
  <cp:lastModifiedBy>Jean-Christophe Lanoix</cp:lastModifiedBy>
  <cp:revision>21</cp:revision>
  <dcterms:created xsi:type="dcterms:W3CDTF">2026-07-15T16:09:50Z</dcterms:created>
  <dcterms:modified xsi:type="dcterms:W3CDTF">2026-07-18T16:09:57Z</dcterms:modified>
</cp:coreProperties>
</file>