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webextensions/taskpanes.xml" ContentType="application/vnd.ms-office.webextensiontaskpanes+xml"/>
  <Override PartName="/ppt/webextensions/webextension1.xml" ContentType="application/vnd.ms-office.webextension+xml"/>
</Types>
</file>

<file path=_rels/.rels><?xml version='1.0' encoding='UTF-8' standalone='yes'?>
<Relationships xmlns="http://schemas.openxmlformats.org/package/2006/relationships"><Relationship Id="rId1" Type="http://schemas.microsoft.com/office/2011/relationships/webextensiontaskpanes" Target="ppt/webextensions/taskpanes.xml"/><Relationship Id="rId2" Type="http://schemas.openxmlformats.org/officeDocument/2006/relationships/officeDocument" Target="ppt/presentation.xml"/><Relationship Id="rId3" Type="http://schemas.openxmlformats.org/package/2006/relationships/metadata/thumbnail" Target="docProps/thumbnail.jpeg"/><Relationship Id="rId4" Type="http://schemas.openxmlformats.org/package/2006/relationships/metadata/core-properties" Target="docProps/core.xml"/><Relationship Id="rId5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8" r:id="rId1"/>
  </p:sldMasterIdLst>
  <p:sldIdLst>
    <p:sldId id="256" r:id="rId5"/>
    <p:sldId id="257" r:id="rId4"/>
    <p:sldId id="258" r:id="rId3"/>
    <p:sldId id="259" r:id="rId2"/>
    <p:sldId id="260" r:id="rId10"/>
    <p:sldId id="261" r:id="rId11"/>
    <p:sldId id="262" r:id="rId12"/>
    <p:sldId id="263" r:id="rId13"/>
  </p:sldIdLst>
  <p:sldSz cx="12192000" cy="6858000"/>
  <p:notesSz cx="6858000" cy="9144000"/>
  <p:defaultTextStyle>
    <a:defPPr>
      <a:defRPr lang="en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62"/>
    <p:restoredTop sz="94658"/>
  </p:normalViewPr>
  <p:slideViewPr>
    <p:cSldViewPr snapToGrid="0">
      <p:cViewPr varScale="1">
        <p:scale>
          <a:sx n="120" d="100"/>
          <a:sy n="120" d="100"/>
        </p:scale>
        <p:origin x="78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4.xml"/><Relationship Id="rId3" Type="http://schemas.openxmlformats.org/officeDocument/2006/relationships/slide" Target="slides/slide3.xml"/><Relationship Id="rId4" Type="http://schemas.openxmlformats.org/officeDocument/2006/relationships/slide" Target="slides/slide2.xml"/><Relationship Id="rId5" Type="http://schemas.openxmlformats.org/officeDocument/2006/relationships/slide" Target="slides/slide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F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Wordmark"/>
          <p:cNvSpPr txBox="1"/>
          <p:nvPr/>
        </p:nvSpPr>
        <p:spPr>
          <a:xfrm>
            <a:off x="609600" y="609600"/>
            <a:ext cx="5080000" cy="355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r>
              <a:rPr lang="fr-FR" sz="3600" b="0" dirty="0" err="1">
                <a:solidFill>
                  <a:srgbClr val="1A120D"/>
                </a:solidFill>
                <a:latin typeface="Instrument Serif"/>
              </a:rPr>
              <a:t>Turboconsultant</a:t>
            </a:r>
            <a:r>
              <a:rPr lang="fr-FR" sz="1800" b="0" dirty="0">
                <a:solidFill>
                  <a:srgbClr val="8C6A3F"/>
                </a:solidFill>
                <a:latin typeface="Instrument Serif"/>
              </a:rPr>
              <a:t>.</a:t>
            </a:r>
          </a:p>
        </p:txBody>
      </p:sp>
      <p:sp>
        <p:nvSpPr>
          <p:cNvPr id="11" name="Filet"/>
          <p:cNvSpPr/>
          <p:nvPr/>
        </p:nvSpPr>
        <p:spPr>
          <a:xfrm>
            <a:off x="609600" y="3454400"/>
            <a:ext cx="660400" cy="25400"/>
          </a:xfrm>
          <a:prstGeom prst="rect">
            <a:avLst/>
          </a:prstGeom>
          <a:solidFill>
            <a:srgbClr val="8C6A3F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2" name="Titre"/>
          <p:cNvSpPr>
            <a:spLocks noGrp="1"/>
          </p:cNvSpPr>
          <p:nvPr>
            <p:ph type="title" hasCustomPrompt="1"/>
          </p:nvPr>
        </p:nvSpPr>
        <p:spPr>
          <a:xfrm>
            <a:off x="609600" y="2489200"/>
            <a:ext cx="10414000" cy="762000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algn="l">
              <a:buNone/>
              <a:defRPr sz="4000" b="0">
                <a:solidFill>
                  <a:srgbClr val="1A120D"/>
                </a:solidFill>
                <a:latin typeface="Instrument Serif"/>
              </a:defRPr>
            </a:lvl1pPr>
          </a:lstStyle>
          <a:p>
            <a:pPr algn="l">
              <a:buNone/>
            </a:pPr>
            <a:r>
              <a:rPr lang="fr-FR" sz="4000" b="0" dirty="0" err="1">
                <a:solidFill>
                  <a:srgbClr val="1A120D"/>
                </a:solidFill>
                <a:latin typeface="Instrument Serif"/>
              </a:rPr>
              <a:t>Thank</a:t>
            </a:r>
            <a:r>
              <a:rPr lang="fr-FR" sz="4000" b="0" dirty="0">
                <a:solidFill>
                  <a:srgbClr val="1A120D"/>
                </a:solidFill>
                <a:latin typeface="Instrument Serif"/>
              </a:rPr>
              <a:t> </a:t>
            </a:r>
            <a:r>
              <a:rPr lang="fr-FR" sz="4000" b="0" dirty="0" err="1">
                <a:solidFill>
                  <a:srgbClr val="1A120D"/>
                </a:solidFill>
                <a:latin typeface="Instrument Serif"/>
              </a:rPr>
              <a:t>you</a:t>
            </a:r>
            <a:r>
              <a:rPr lang="fr-FR" sz="4000" b="0" dirty="0">
                <a:solidFill>
                  <a:srgbClr val="1A120D"/>
                </a:solidFill>
                <a:latin typeface="Instrument Serif"/>
              </a:rPr>
              <a:t> for </a:t>
            </a:r>
            <a:r>
              <a:rPr lang="fr-FR" sz="4000" b="0" dirty="0" err="1">
                <a:solidFill>
                  <a:srgbClr val="1A120D"/>
                </a:solidFill>
                <a:latin typeface="Instrument Serif"/>
              </a:rPr>
              <a:t>your</a:t>
            </a:r>
            <a:r>
              <a:rPr lang="fr-FR" sz="4000" b="0" dirty="0">
                <a:solidFill>
                  <a:srgbClr val="1A120D"/>
                </a:solidFill>
                <a:latin typeface="Instrument Serif"/>
              </a:rPr>
              <a:t> attention</a:t>
            </a:r>
          </a:p>
        </p:txBody>
      </p:sp>
      <p:sp>
        <p:nvSpPr>
          <p:cNvPr id="13" name="Nom"/>
          <p:cNvSpPr>
            <a:spLocks noGrp="1"/>
          </p:cNvSpPr>
          <p:nvPr>
            <p:ph type="body" idx="1" hasCustomPrompt="1"/>
          </p:nvPr>
        </p:nvSpPr>
        <p:spPr>
          <a:xfrm>
            <a:off x="609600" y="3810000"/>
            <a:ext cx="8890000" cy="381000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algn="l">
              <a:buNone/>
              <a:defRPr sz="1800" b="0">
                <a:solidFill>
                  <a:srgbClr val="1A120D"/>
                </a:solidFill>
                <a:latin typeface="Instrument Serif"/>
              </a:defRPr>
            </a:lvl1pPr>
          </a:lstStyle>
          <a:p>
            <a:pPr algn="l">
              <a:buNone/>
            </a:pPr>
            <a:r>
              <a:rPr lang="fr-FR" sz="1800" b="0" dirty="0">
                <a:solidFill>
                  <a:srgbClr val="1A120D"/>
                </a:solidFill>
                <a:latin typeface="Instrument Serif"/>
              </a:rPr>
              <a:t>Jean-Christophe Lanoix</a:t>
            </a:r>
          </a:p>
        </p:txBody>
      </p:sp>
      <p:sp>
        <p:nvSpPr>
          <p:cNvPr id="14" name="Rôle"/>
          <p:cNvSpPr>
            <a:spLocks noGrp="1"/>
          </p:cNvSpPr>
          <p:nvPr>
            <p:ph type="body" idx="2" hasCustomPrompt="1"/>
          </p:nvPr>
        </p:nvSpPr>
        <p:spPr>
          <a:xfrm>
            <a:off x="609600" y="4318000"/>
            <a:ext cx="8890000" cy="254000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algn="l">
              <a:buNone/>
              <a:defRPr sz="1000" spc="160">
                <a:solidFill>
                  <a:srgbClr val="8A7865"/>
                </a:solidFill>
                <a:latin typeface="JetBrains Mono"/>
              </a:defRPr>
            </a:lvl1pPr>
          </a:lstStyle>
          <a:p>
            <a:pPr algn="l">
              <a:buNone/>
            </a:pPr>
            <a:r>
              <a:rPr lang="fr-FR" sz="1000" spc="160" dirty="0">
                <a:solidFill>
                  <a:srgbClr val="8A7865"/>
                </a:solidFill>
                <a:latin typeface="JetBrains Mono"/>
              </a:rPr>
              <a:t>FOUNDER · TURBOCONSULTANT</a:t>
            </a:r>
          </a:p>
        </p:txBody>
      </p:sp>
      <p:sp>
        <p:nvSpPr>
          <p:cNvPr id="15" name="Email"/>
          <p:cNvSpPr>
            <a:spLocks noGrp="1"/>
          </p:cNvSpPr>
          <p:nvPr>
            <p:ph type="body" idx="3" hasCustomPrompt="1"/>
          </p:nvPr>
        </p:nvSpPr>
        <p:spPr>
          <a:xfrm>
            <a:off x="609600" y="4648200"/>
            <a:ext cx="8890000" cy="304800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algn="l">
              <a:buNone/>
              <a:defRPr sz="1300">
                <a:solidFill>
                  <a:srgbClr val="1A120D"/>
                </a:solidFill>
                <a:latin typeface="JetBrains Mono"/>
              </a:defRPr>
            </a:lvl1pPr>
          </a:lstStyle>
          <a:p>
            <a:pPr algn="l">
              <a:buNone/>
            </a:pPr>
            <a:r>
              <a:rPr lang="fr-FR" sz="1300" dirty="0" err="1">
                <a:solidFill>
                  <a:srgbClr val="1A120D"/>
                </a:solidFill>
                <a:latin typeface="JetBrains Mono"/>
              </a:rPr>
              <a:t>jcl@turboconsultant.com</a:t>
            </a:r>
            <a:endParaRPr lang="fr-FR" sz="1300" dirty="0">
              <a:solidFill>
                <a:srgbClr val="1A120D"/>
              </a:solidFill>
              <a:latin typeface="JetBrains Mono"/>
            </a:endParaRPr>
          </a:p>
        </p:txBody>
      </p:sp>
      <p:sp>
        <p:nvSpPr>
          <p:cNvPr id="16" name="Domaine"/>
          <p:cNvSpPr txBox="1"/>
          <p:nvPr/>
        </p:nvSpPr>
        <p:spPr>
          <a:xfrm>
            <a:off x="609600" y="5003800"/>
            <a:ext cx="8890000" cy="2794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r>
              <a:rPr lang="fr-FR" sz="1200" b="1">
                <a:solidFill>
                  <a:srgbClr val="8C6A3F"/>
                </a:solidFill>
                <a:latin typeface="JetBrains Mono"/>
              </a:rPr>
              <a:t>turboconsultant.com</a:t>
            </a:r>
          </a:p>
        </p:txBody>
      </p:sp>
    </p:spTree>
    <p:extLst>
      <p:ext uri="{BB962C8B-B14F-4D97-AF65-F5344CB8AC3E}">
        <p14:creationId xmlns:p14="http://schemas.microsoft.com/office/powerpoint/2010/main" val="2800711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Séparat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Wordmark"/>
          <p:cNvSpPr txBox="1"/>
          <p:nvPr/>
        </p:nvSpPr>
        <p:spPr>
          <a:xfrm>
            <a:off x="609600" y="609600"/>
            <a:ext cx="5080000" cy="3302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r>
              <a:rPr lang="fr-FR" sz="3600" b="0" dirty="0" err="1">
                <a:solidFill>
                  <a:srgbClr val="1A120D"/>
                </a:solidFill>
                <a:latin typeface="Instrument Serif"/>
              </a:rPr>
              <a:t>Turboconsultant</a:t>
            </a:r>
            <a:r>
              <a:rPr lang="fr-FR" sz="3600" b="0" dirty="0">
                <a:solidFill>
                  <a:srgbClr val="8C6A3F"/>
                </a:solidFill>
                <a:latin typeface="Instrument Serif"/>
              </a:rPr>
              <a:t>.</a:t>
            </a:r>
          </a:p>
        </p:txBody>
      </p:sp>
      <p:sp>
        <p:nvSpPr>
          <p:cNvPr id="11" name="Filet"/>
          <p:cNvSpPr/>
          <p:nvPr/>
        </p:nvSpPr>
        <p:spPr>
          <a:xfrm>
            <a:off x="609600" y="3683000"/>
            <a:ext cx="558800" cy="25400"/>
          </a:xfrm>
          <a:prstGeom prst="rect">
            <a:avLst/>
          </a:prstGeom>
          <a:solidFill>
            <a:srgbClr val="8C6A3F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2" name="Numéro"/>
          <p:cNvSpPr>
            <a:spLocks noGrp="1"/>
          </p:cNvSpPr>
          <p:nvPr>
            <p:ph type="body" idx="1"/>
          </p:nvPr>
        </p:nvSpPr>
        <p:spPr>
          <a:xfrm>
            <a:off x="609600" y="2616200"/>
            <a:ext cx="2794000" cy="990600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algn="l">
              <a:buNone/>
              <a:defRPr sz="5600">
                <a:solidFill>
                  <a:srgbClr val="8C6A3F"/>
                </a:solidFill>
                <a:latin typeface="Instrument Serif"/>
              </a:defRPr>
            </a:lvl1pPr>
          </a:lstStyle>
          <a:p>
            <a:pPr algn="l">
              <a:buNone/>
            </a:pPr>
            <a:r>
              <a:rPr lang="fr-FR" sz="5600">
                <a:solidFill>
                  <a:srgbClr val="8C6A3F"/>
                </a:solidFill>
                <a:latin typeface="Instrument Serif"/>
              </a:rPr>
              <a:t>01</a:t>
            </a:r>
          </a:p>
        </p:txBody>
      </p:sp>
      <p:sp>
        <p:nvSpPr>
          <p:cNvPr id="13" name="Titre"/>
          <p:cNvSpPr>
            <a:spLocks noGrp="1"/>
          </p:cNvSpPr>
          <p:nvPr>
            <p:ph type="title"/>
          </p:nvPr>
        </p:nvSpPr>
        <p:spPr>
          <a:xfrm>
            <a:off x="609600" y="3810000"/>
            <a:ext cx="10414000" cy="660400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algn="l">
              <a:buNone/>
              <a:defRPr sz="3400" b="0">
                <a:solidFill>
                  <a:srgbClr val="1A120D"/>
                </a:solidFill>
                <a:latin typeface="Instrument Serif"/>
              </a:defRPr>
            </a:lvl1pPr>
          </a:lstStyle>
          <a:p>
            <a:pPr algn="l">
              <a:buNone/>
            </a:pPr>
            <a:r>
              <a:rPr lang="fr-FR" sz="3400" b="0">
                <a:solidFill>
                  <a:srgbClr val="1A120D"/>
                </a:solidFill>
                <a:latin typeface="Instrument Serif"/>
              </a:rPr>
              <a:t>Titre de section</a:t>
            </a:r>
          </a:p>
        </p:txBody>
      </p:sp>
      <p:sp>
        <p:nvSpPr>
          <p:cNvPr id="14" name="Sous-titre"/>
          <p:cNvSpPr>
            <a:spLocks noGrp="1"/>
          </p:cNvSpPr>
          <p:nvPr>
            <p:ph type="body" idx="2"/>
          </p:nvPr>
        </p:nvSpPr>
        <p:spPr>
          <a:xfrm>
            <a:off x="609600" y="4597400"/>
            <a:ext cx="9144000" cy="330200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algn="l">
              <a:buNone/>
              <a:defRPr sz="1500">
                <a:solidFill>
                  <a:srgbClr val="8A7865"/>
                </a:solidFill>
                <a:latin typeface="DM Sans"/>
              </a:defRPr>
            </a:lvl1pPr>
          </a:lstStyle>
          <a:p>
            <a:pPr algn="l">
              <a:buNone/>
            </a:pPr>
            <a:r>
              <a:rPr lang="fr-FR" sz="1500">
                <a:solidFill>
                  <a:srgbClr val="8A7865"/>
                </a:solidFill>
                <a:latin typeface="DM Sans"/>
              </a:rPr>
              <a:t>Sous-titre optionnel</a:t>
            </a:r>
          </a:p>
        </p:txBody>
      </p:sp>
      <p:sp>
        <p:nvSpPr>
          <p:cNvPr id="15" name="Pied"/>
          <p:cNvSpPr txBox="1"/>
          <p:nvPr/>
        </p:nvSpPr>
        <p:spPr>
          <a:xfrm>
            <a:off x="609600" y="6400800"/>
            <a:ext cx="8128000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r>
              <a:rPr lang="fr-FR" sz="900" spc="160">
                <a:solidFill>
                  <a:srgbClr val="8A7865"/>
                </a:solidFill>
                <a:latin typeface="JetBrains Mono"/>
              </a:rPr>
              <a:t>TURBOCONSULTANT · turboconsultant.com</a:t>
            </a:r>
          </a:p>
        </p:txBody>
      </p:sp>
    </p:spTree>
    <p:extLst>
      <p:ext uri="{BB962C8B-B14F-4D97-AF65-F5344CB8AC3E}">
        <p14:creationId xmlns:p14="http://schemas.microsoft.com/office/powerpoint/2010/main" val="1610689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Wordmark"/>
          <p:cNvSpPr txBox="1"/>
          <p:nvPr/>
        </p:nvSpPr>
        <p:spPr>
          <a:xfrm>
            <a:off x="609600" y="609600"/>
            <a:ext cx="5334000" cy="381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r>
              <a:rPr lang="fr-FR" sz="3600" b="0">
                <a:solidFill>
                  <a:srgbClr val="1A120D"/>
                </a:solidFill>
                <a:latin typeface="Instrument Serif"/>
              </a:rPr>
              <a:t>Turboconsultant</a:t>
            </a:r>
            <a:r>
              <a:rPr lang="fr-FR" sz="3600" b="0">
                <a:solidFill>
                  <a:srgbClr val="8C6A3F"/>
                </a:solidFill>
                <a:latin typeface="Instrument Serif"/>
              </a:rPr>
              <a:t>.</a:t>
            </a:r>
          </a:p>
        </p:txBody>
      </p:sp>
      <p:sp>
        <p:nvSpPr>
          <p:cNvPr id="11" name="Titre"/>
          <p:cNvSpPr>
            <a:spLocks noGrp="1"/>
          </p:cNvSpPr>
          <p:nvPr>
            <p:ph type="title"/>
          </p:nvPr>
        </p:nvSpPr>
        <p:spPr>
          <a:xfrm>
            <a:off x="609600" y="2997200"/>
            <a:ext cx="10464800" cy="1905000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algn="l">
              <a:buNone/>
              <a:defRPr sz="3400" b="0">
                <a:solidFill>
                  <a:srgbClr val="1A120D"/>
                </a:solidFill>
                <a:latin typeface="Instrument Serif"/>
              </a:defRPr>
            </a:lvl1pPr>
          </a:lstStyle>
          <a:p>
            <a:pPr algn="l">
              <a:buNone/>
            </a:pPr>
            <a:r>
              <a:rPr lang="fr-FR" sz="3400" b="0">
                <a:solidFill>
                  <a:srgbClr val="1A120D"/>
                </a:solidFill>
                <a:latin typeface="Instrument Serif"/>
              </a:rPr>
              <a:t>Titre de la présentation</a:t>
            </a:r>
          </a:p>
        </p:txBody>
      </p:sp>
      <p:sp>
        <p:nvSpPr>
          <p:cNvPr id="12" name="Date"/>
          <p:cNvSpPr>
            <a:spLocks noGrp="1"/>
          </p:cNvSpPr>
          <p:nvPr>
            <p:ph type="body" idx="1"/>
          </p:nvPr>
        </p:nvSpPr>
        <p:spPr>
          <a:xfrm>
            <a:off x="609600" y="2616200"/>
            <a:ext cx="6604000" cy="279400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algn="l">
              <a:buNone/>
              <a:defRPr sz="1100" spc="160">
                <a:solidFill>
                  <a:srgbClr val="8A7865"/>
                </a:solidFill>
                <a:latin typeface="JetBrains Mono"/>
              </a:defRPr>
            </a:lvl1pPr>
          </a:lstStyle>
          <a:p>
            <a:pPr algn="l">
              <a:buNone/>
            </a:pPr>
            <a:r>
              <a:rPr lang="fr-FR" sz="1100" spc="160">
                <a:solidFill>
                  <a:srgbClr val="8A7865"/>
                </a:solidFill>
                <a:latin typeface="JetBrains Mono"/>
              </a:rPr>
              <a:t>3 JUILLET 2026</a:t>
            </a:r>
          </a:p>
        </p:txBody>
      </p:sp>
      <p:sp>
        <p:nvSpPr>
          <p:cNvPr id="13" name="Méta"/>
          <p:cNvSpPr>
            <a:spLocks noGrp="1"/>
          </p:cNvSpPr>
          <p:nvPr>
            <p:ph type="body" idx="2"/>
          </p:nvPr>
        </p:nvSpPr>
        <p:spPr>
          <a:xfrm>
            <a:off x="609600" y="6248400"/>
            <a:ext cx="8128000" cy="431800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algn="l">
              <a:buNone/>
              <a:defRPr sz="1050">
                <a:solidFill>
                  <a:srgbClr val="8A7865"/>
                </a:solidFill>
                <a:latin typeface="JetBrains Mono"/>
              </a:defRPr>
            </a:lvl1pPr>
          </a:lstStyle>
          <a:p>
            <a:pPr algn="l">
              <a:buNone/>
            </a:pPr>
            <a:r>
              <a:rPr lang="fr-FR" sz="1050">
                <a:solidFill>
                  <a:srgbClr val="8A7865"/>
                </a:solidFill>
                <a:latin typeface="JetBrains Mono"/>
              </a:rPr>
              <a:t>Turboconsultant · Auteur · Confidentiel</a:t>
            </a:r>
          </a:p>
        </p:txBody>
      </p:sp>
    </p:spTree>
    <p:extLst>
      <p:ext uri="{BB962C8B-B14F-4D97-AF65-F5344CB8AC3E}">
        <p14:creationId xmlns:p14="http://schemas.microsoft.com/office/powerpoint/2010/main" val="836074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"/>
          <p:cNvSpPr>
            <a:spLocks noGrp="1"/>
          </p:cNvSpPr>
          <p:nvPr>
            <p:ph type="title"/>
          </p:nvPr>
        </p:nvSpPr>
        <p:spPr>
          <a:xfrm>
            <a:off x="609600" y="558800"/>
            <a:ext cx="10972800" cy="635000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algn="l">
              <a:buNone/>
              <a:defRPr sz="2800" b="0">
                <a:solidFill>
                  <a:srgbClr val="1A120D"/>
                </a:solidFill>
                <a:latin typeface="Instrument Serif"/>
              </a:defRPr>
            </a:lvl1pPr>
          </a:lstStyle>
          <a:p>
            <a:pPr algn="l">
              <a:buNone/>
            </a:pPr>
            <a:r>
              <a:rPr lang="fr-FR" sz="2800" b="0">
                <a:solidFill>
                  <a:srgbClr val="1A120D"/>
                </a:solidFill>
                <a:latin typeface="Instrument Serif"/>
              </a:rPr>
              <a:t>Titre-action : un finding, pas un sujet</a:t>
            </a:r>
          </a:p>
        </p:txBody>
      </p:sp>
      <p:sp>
        <p:nvSpPr>
          <p:cNvPr id="12" name="Corps"/>
          <p:cNvSpPr>
            <a:spLocks noGrp="1"/>
          </p:cNvSpPr>
          <p:nvPr>
            <p:ph type="body" idx="1"/>
          </p:nvPr>
        </p:nvSpPr>
        <p:spPr>
          <a:xfrm>
            <a:off x="609600" y="1676400"/>
            <a:ext cx="10972800" cy="4191000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algn="l">
              <a:lnSpc>
                <a:spcPct val="130000"/>
              </a:lnSpc>
              <a:buNone/>
              <a:defRPr sz="1500">
                <a:solidFill>
                  <a:srgbClr val="1A120D"/>
                </a:solidFill>
                <a:latin typeface="DM Sans"/>
              </a:defRPr>
            </a:lvl1pPr>
          </a:lstStyle>
          <a:p>
            <a:pPr algn="l">
              <a:lnSpc>
                <a:spcPct val="130000"/>
              </a:lnSpc>
              <a:buNone/>
            </a:pPr>
            <a:r>
              <a:rPr lang="fr-FR" sz="1500" dirty="0">
                <a:solidFill>
                  <a:srgbClr val="1A120D"/>
                </a:solidFill>
                <a:latin typeface="DM Sans"/>
              </a:rPr>
              <a:t>Point clé — développez en une ligne.</a:t>
            </a:r>
          </a:p>
        </p:txBody>
      </p:sp>
      <p:sp>
        <p:nvSpPr>
          <p:cNvPr id="13" name="Pied"/>
          <p:cNvSpPr txBox="1"/>
          <p:nvPr/>
        </p:nvSpPr>
        <p:spPr>
          <a:xfrm>
            <a:off x="609600" y="6400800"/>
            <a:ext cx="8128000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r>
              <a:rPr lang="fr-FR" sz="900" spc="160">
                <a:solidFill>
                  <a:srgbClr val="8A7865"/>
                </a:solidFill>
                <a:latin typeface="JetBrains Mono"/>
              </a:rPr>
              <a:t>TURBOCONSULTANT · turboconsultant.com</a:t>
            </a:r>
          </a:p>
        </p:txBody>
      </p:sp>
      <p:sp>
        <p:nvSpPr>
          <p:cNvPr id="2" name="Filet">
            <a:extLst>
              <a:ext uri="{FF2B5EF4-FFF2-40B4-BE49-F238E27FC236}">
                <a16:creationId xmlns:a16="http://schemas.microsoft.com/office/drawing/2014/main" id="{731CF112-E7FC-5BA0-7B61-5388C6C40EAD}"/>
              </a:ext>
            </a:extLst>
          </p:cNvPr>
          <p:cNvSpPr/>
          <p:nvPr userDrawn="1"/>
        </p:nvSpPr>
        <p:spPr>
          <a:xfrm>
            <a:off x="609600" y="1277731"/>
            <a:ext cx="558800" cy="25400"/>
          </a:xfrm>
          <a:prstGeom prst="rect">
            <a:avLst/>
          </a:prstGeom>
          <a:solidFill>
            <a:srgbClr val="8C6A3F"/>
          </a:solidFill>
          <a:ln>
            <a:noFill/>
          </a:ln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70203717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B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F60D5BE-B99D-2D7F-0D51-EB0B642198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BC7970-B565-E294-22C5-A3D0EE23EF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1318906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kern="1200">
          <a:solidFill>
            <a:srgbClr val="1A120D"/>
          </a:solidFill>
          <a:latin typeface="Instrument Serif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30000"/>
        </a:lnSpc>
        <a:spcBef>
          <a:spcPts val="1000"/>
        </a:spcBef>
        <a:buNone/>
        <a:defRPr sz="1500" kern="1200">
          <a:solidFill>
            <a:srgbClr val="1A120D"/>
          </a:solidFill>
          <a:latin typeface="DM Sans"/>
          <a:ea typeface="+mn-ea"/>
          <a:cs typeface="+mn-cs"/>
        </a:defRPr>
      </a:lvl1pPr>
      <a:lvl2pPr marL="228600" indent="0" algn="l" defTabSz="914400" rtl="0" eaLnBrk="1" latinLnBrk="0" hangingPunct="1">
        <a:lnSpc>
          <a:spcPct val="130000"/>
        </a:lnSpc>
        <a:spcBef>
          <a:spcPts val="500"/>
        </a:spcBef>
        <a:buNone/>
        <a:defRPr sz="2400" kern="1200">
          <a:solidFill>
            <a:srgbClr val="1A120D"/>
          </a:solidFill>
          <a:latin typeface="DM Sans"/>
          <a:ea typeface="+mn-ea"/>
          <a:cs typeface="+mn-cs"/>
        </a:defRPr>
      </a:lvl2pPr>
      <a:lvl3pPr marL="457200" indent="0" algn="l" defTabSz="914400" rtl="0" eaLnBrk="1" latinLnBrk="0" hangingPunct="1">
        <a:lnSpc>
          <a:spcPct val="130000"/>
        </a:lnSpc>
        <a:spcBef>
          <a:spcPts val="500"/>
        </a:spcBef>
        <a:buNone/>
        <a:defRPr sz="2000" kern="1200">
          <a:solidFill>
            <a:srgbClr val="1A120D"/>
          </a:solidFill>
          <a:latin typeface="DM Sans"/>
          <a:ea typeface="+mn-ea"/>
          <a:cs typeface="+mn-cs"/>
        </a:defRPr>
      </a:lvl3pPr>
      <a:lvl4pPr marL="685800" indent="0" algn="l" defTabSz="914400" rtl="0" eaLnBrk="1" latinLnBrk="0" hangingPunct="1">
        <a:lnSpc>
          <a:spcPct val="130000"/>
        </a:lnSpc>
        <a:spcBef>
          <a:spcPts val="500"/>
        </a:spcBef>
        <a:buNone/>
        <a:defRPr sz="1800" kern="1200">
          <a:solidFill>
            <a:srgbClr val="1A120D"/>
          </a:solidFill>
          <a:latin typeface="DM Sans"/>
          <a:ea typeface="+mn-ea"/>
          <a:cs typeface="+mn-cs"/>
        </a:defRPr>
      </a:lvl4pPr>
      <a:lvl5pPr marL="914400" indent="0" algn="l" defTabSz="914400" rtl="0" eaLnBrk="1" latinLnBrk="0" hangingPunct="1">
        <a:lnSpc>
          <a:spcPct val="130000"/>
        </a:lnSpc>
        <a:spcBef>
          <a:spcPts val="500"/>
        </a:spcBef>
        <a:buNone/>
        <a:defRPr sz="1800" kern="1200">
          <a:solidFill>
            <a:srgbClr val="1A120D"/>
          </a:solidFill>
          <a:latin typeface="DM Sans"/>
          <a:ea typeface="+mn-ea"/>
          <a:cs typeface="+mn-cs"/>
        </a:defRPr>
      </a:lvl5pPr>
      <a:lvl6pPr marL="1143000" indent="0" algn="l" defTabSz="914400" rtl="0" eaLnBrk="1" latinLnBrk="0" hangingPunct="1">
        <a:lnSpc>
          <a:spcPct val="130000"/>
        </a:lnSpc>
        <a:spcBef>
          <a:spcPts val="500"/>
        </a:spcBef>
        <a:buNone/>
        <a:defRPr sz="1800" kern="1200">
          <a:solidFill>
            <a:srgbClr val="1A120D"/>
          </a:solidFill>
          <a:latin typeface="DM Sans"/>
          <a:ea typeface="+mn-ea"/>
          <a:cs typeface="+mn-cs"/>
        </a:defRPr>
      </a:lvl6pPr>
      <a:lvl7pPr marL="1371600" indent="0" algn="l" defTabSz="914400" rtl="0" eaLnBrk="1" latinLnBrk="0" hangingPunct="1">
        <a:lnSpc>
          <a:spcPct val="130000"/>
        </a:lnSpc>
        <a:spcBef>
          <a:spcPts val="500"/>
        </a:spcBef>
        <a:buNone/>
        <a:defRPr sz="1800" kern="1200">
          <a:solidFill>
            <a:srgbClr val="1A120D"/>
          </a:solidFill>
          <a:latin typeface="DM Sans"/>
          <a:ea typeface="+mn-ea"/>
          <a:cs typeface="+mn-cs"/>
        </a:defRPr>
      </a:lvl7pPr>
      <a:lvl8pPr marL="1600200" indent="0" algn="l" defTabSz="914400" rtl="0" eaLnBrk="1" latinLnBrk="0" hangingPunct="1">
        <a:lnSpc>
          <a:spcPct val="130000"/>
        </a:lnSpc>
        <a:spcBef>
          <a:spcPts val="500"/>
        </a:spcBef>
        <a:buNone/>
        <a:defRPr sz="1800" kern="1200">
          <a:solidFill>
            <a:srgbClr val="1A120D"/>
          </a:solidFill>
          <a:latin typeface="DM Sans"/>
          <a:ea typeface="+mn-ea"/>
          <a:cs typeface="+mn-cs"/>
        </a:defRPr>
      </a:lvl8pPr>
      <a:lvl9pPr marL="1828800" indent="0" algn="l" defTabSz="914400" rtl="0" eaLnBrk="1" latinLnBrk="0" hangingPunct="1">
        <a:lnSpc>
          <a:spcPct val="130000"/>
        </a:lnSpc>
        <a:spcBef>
          <a:spcPts val="500"/>
        </a:spcBef>
        <a:buNone/>
        <a:defRPr sz="1800" kern="1200">
          <a:solidFill>
            <a:srgbClr val="1A120D"/>
          </a:solidFill>
          <a:latin typeface="DM Sans"/>
          <a:ea typeface="+mn-ea"/>
          <a:cs typeface="+mn-cs"/>
        </a:defRPr>
      </a:lvl9pPr>
    </p:bodyStyle>
    <p:otherStyle>
      <a:defPPr>
        <a:defRPr lang="en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DM Sans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DM Sans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DM Sans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DM Sans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DM Sans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DM Sans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DM Sans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DM Sans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DM Sans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::TC[T2|neutral]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buNone/>
            </a:pPr>
            <a:r>
              <a:t>Project Paws — commercial due diligence</a:t>
            </a:r>
          </a:p>
        </p:txBody>
      </p:sp>
      <p:sp>
        <p:nvSpPr>
          <p:cNvPr id="3" name="Text Placeholder 2::TC[T4|neutral]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t>29 July 2026</a:t>
            </a:r>
          </a:p>
        </p:txBody>
      </p:sp>
      <p:sp>
        <p:nvSpPr>
          <p:cNvPr id="4" name="Text Placeholder 3::TC[T4|neutral]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pPr>
              <a:buNone/>
            </a:pPr>
            <a:r>
              <a:t>Proposal to Kestrel Ridge Partners · Investment Committee, 21 August 2026 · Private and confidential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 name="TCZONE[0.670,1.750,11.993,4.900]">
    <p:spTree>
      <p:nvGrpSpPr>
        <p:cNvPr id="1" name=""/>
        <p:cNvGrpSpPr/>
        <p:nvPr/>
      </p:nvGrpSpPr>
      <p:grpSpPr/>
      <p:sp>
        <p:nvSpPr>
          <p:cNvPr id="2" name="Title 1::TC[T2|neutral]"/>
          <p:cNvSpPr>
            <a:spLocks noGrp="1"/>
          </p:cNvSpPr>
          <p:nvPr>
            <p:ph type="title"/>
          </p:nvPr>
        </p:nvSpPr>
        <p:spPr>
          <a:xfrm>
            <a:off x="612648" y="530352"/>
            <a:ext cx="10963656" cy="694944"/>
          </a:xfrm>
        </p:spPr>
        <p:txBody>
          <a:bodyPr anchor="b"/>
          <a:lstStyle/>
          <a:p>
            <a:pPr algn="l">
              <a:buNone/>
            </a:pPr>
            <a:r>
              <a:rPr sz="2200" b="0">
                <a:solidFill>
                  <a:srgbClr val="221E19"/>
                </a:solidFill>
                <a:latin typeface="Instrument Serif"/>
              </a:rPr>
              <a:t>Two of your five questions decide this deal — retention and the 6-8% claim — </a:t>
            </a:r>
            <a:r>
              <a:rPr sz="2200" b="0" i="1">
                <a:solidFill>
                  <a:srgbClr val="8C6A3F"/>
                </a:solidFill>
                <a:latin typeface="Instrument Serif"/>
              </a:rPr>
              <a:t>and neither can be answered from the data room alone</a:t>
            </a:r>
          </a:p>
        </p:txBody>
      </p:sp>
      <p:sp>
        <p:nvSpPr>
          <p:cNvPr id="3" name="TextBox 2::TC[T1|neutral]"/>
          <p:cNvSpPr txBox="1"/>
          <p:nvPr/>
        </p:nvSpPr>
        <p:spPr>
          <a:xfrm>
            <a:off x="612648" y="274320"/>
            <a:ext cx="10963656" cy="219456"/>
          </a:xfrm>
          <a:prstGeom prst="rect">
            <a:avLst/>
          </a:prstGeom>
          <a:noFill/>
        </p:spPr>
        <p:txBody>
          <a:bodyPr wrap="none" anchor="t" lIns="25400" rIns="25400" tIns="12700" bIns="12700">
            <a:noAutofit/>
          </a:bodyPr>
          <a:lstStyle/>
          <a:p>
            <a:pPr algn="l">
              <a:buNone/>
            </a:pPr>
            <a:r>
              <a:rPr sz="1050" b="1">
                <a:solidFill>
                  <a:srgbClr val="625E5A"/>
                </a:solidFill>
                <a:latin typeface="JetBrains Mono"/>
              </a:rPr>
              <a:t>THE READ</a:t>
            </a:r>
          </a:p>
        </p:txBody>
      </p:sp>
      <p:sp>
        <p:nvSpPr>
          <p:cNvPr id="4" name="Oval 3::TC[ANCHOR]"/>
          <p:cNvSpPr/>
          <p:nvPr/>
        </p:nvSpPr>
        <p:spPr>
          <a:xfrm>
            <a:off x="667512" y="1691640"/>
            <a:ext cx="329184" cy="329184"/>
          </a:xfrm>
          <a:prstGeom prst="ellipse">
            <a:avLst/>
          </a:prstGeom>
          <a:solidFill>
            <a:srgbClr val="221E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2700" rIns="12700" tIns="0" bIns="0">
            <a:noAutofit/>
          </a:bodyPr>
          <a:lstStyle/>
          <a:p>
            <a:pPr algn="ctr">
              <a:buNone/>
            </a:pPr>
            <a:r>
              <a:rPr sz="1100" b="1">
                <a:solidFill>
                  <a:srgbClr val="FFFFFF"/>
                </a:solidFill>
                <a:latin typeface="DM Sans"/>
              </a:rPr>
              <a:t>1</a:t>
            </a:r>
          </a:p>
        </p:txBody>
      </p:sp>
      <p:sp>
        <p:nvSpPr>
          <p:cNvPr id="5" name="TextBox 4::TC[T4|neutral]"/>
          <p:cNvSpPr txBox="1"/>
          <p:nvPr/>
        </p:nvSpPr>
        <p:spPr>
          <a:xfrm>
            <a:off x="1161288" y="1645920"/>
            <a:ext cx="10326624" cy="274320"/>
          </a:xfrm>
          <a:prstGeom prst="rect">
            <a:avLst/>
          </a:prstGeom>
          <a:noFill/>
        </p:spPr>
        <p:txBody>
          <a:bodyPr wrap="none" anchor="t" lIns="25400" rIns="25400" tIns="12700" bIns="12700">
            <a:noAutofit/>
          </a:bodyPr>
          <a:lstStyle/>
          <a:p>
            <a:pPr algn="l">
              <a:buNone/>
            </a:pPr>
            <a:r>
              <a:rPr sz="1200" b="1">
                <a:solidFill>
                  <a:srgbClr val="221E19"/>
                </a:solidFill>
                <a:latin typeface="DM Sans"/>
              </a:rPr>
              <a:t>Q2 and Q5 are the two that decide this deal</a:t>
            </a:r>
          </a:p>
        </p:txBody>
      </p:sp>
      <p:sp>
        <p:nvSpPr>
          <p:cNvPr id="6" name="TextBox 5::TC[T4|neutral]"/>
          <p:cNvSpPr txBox="1"/>
          <p:nvPr/>
        </p:nvSpPr>
        <p:spPr>
          <a:xfrm>
            <a:off x="1161288" y="1929384"/>
            <a:ext cx="10326624" cy="736092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625E5A"/>
                </a:solidFill>
                <a:latin typeface="DM Sans"/>
              </a:rPr>
              <a:t>Market growth, the corporate threat and acquisition runway shape the price of 42 clinics. Retention after a founder leaves, and the 6-8% claim, decide whether there is a deal at all.</a:t>
            </a:r>
          </a:p>
        </p:txBody>
      </p:sp>
      <p:sp>
        <p:nvSpPr>
          <p:cNvPr id="7" name="Oval 6::TC[ANCHOR]"/>
          <p:cNvSpPr/>
          <p:nvPr/>
        </p:nvSpPr>
        <p:spPr>
          <a:xfrm>
            <a:off x="667512" y="2811779"/>
            <a:ext cx="329184" cy="329184"/>
          </a:xfrm>
          <a:prstGeom prst="ellipse">
            <a:avLst/>
          </a:prstGeom>
          <a:solidFill>
            <a:srgbClr val="221E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2700" rIns="12700" tIns="0" bIns="0">
            <a:noAutofit/>
          </a:bodyPr>
          <a:lstStyle/>
          <a:p>
            <a:pPr algn="ctr">
              <a:buNone/>
            </a:pPr>
            <a:r>
              <a:rPr sz="1100" b="1">
                <a:solidFill>
                  <a:srgbClr val="FFFFFF"/>
                </a:solidFill>
                <a:latin typeface="DM Sans"/>
              </a:rPr>
              <a:t>2</a:t>
            </a:r>
          </a:p>
        </p:txBody>
      </p:sp>
      <p:sp>
        <p:nvSpPr>
          <p:cNvPr id="8" name="TextBox 7::TC[T4|neutral]"/>
          <p:cNvSpPr txBox="1"/>
          <p:nvPr/>
        </p:nvSpPr>
        <p:spPr>
          <a:xfrm>
            <a:off x="1161288" y="2766060"/>
            <a:ext cx="10326624" cy="274320"/>
          </a:xfrm>
          <a:prstGeom prst="rect">
            <a:avLst/>
          </a:prstGeom>
          <a:noFill/>
        </p:spPr>
        <p:txBody>
          <a:bodyPr wrap="none" anchor="t" lIns="25400" rIns="25400" tIns="12700" bIns="12700">
            <a:noAutofit/>
          </a:bodyPr>
          <a:lstStyle/>
          <a:p>
            <a:pPr algn="l">
              <a:buNone/>
            </a:pPr>
            <a:r>
              <a:rPr sz="1200" b="1">
                <a:solidFill>
                  <a:srgbClr val="221E19"/>
                </a:solidFill>
                <a:latin typeface="DM Sans"/>
              </a:rPr>
              <a:t>The data room alone cannot answer them</a:t>
            </a:r>
          </a:p>
        </p:txBody>
      </p:sp>
      <p:sp>
        <p:nvSpPr>
          <p:cNvPr id="9" name="TextBox 8::TC[T4|neutral]"/>
          <p:cNvSpPr txBox="1"/>
          <p:nvPr/>
        </p:nvSpPr>
        <p:spPr>
          <a:xfrm>
            <a:off x="1161288" y="3049524"/>
            <a:ext cx="10326624" cy="736092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625E5A"/>
                </a:solidFill>
                <a:latin typeface="DM Sans"/>
              </a:rPr>
              <a:t>Financials, a client list and the memorandum establish what happened, not why. No customer interview has been conducted, so a loyalty read built on revenue trends is correlation sold as cause.</a:t>
            </a:r>
          </a:p>
        </p:txBody>
      </p:sp>
      <p:sp>
        <p:nvSpPr>
          <p:cNvPr id="10" name="Oval 9::TC[ANCHOR]"/>
          <p:cNvSpPr/>
          <p:nvPr/>
        </p:nvSpPr>
        <p:spPr>
          <a:xfrm>
            <a:off x="667512" y="3931920"/>
            <a:ext cx="329184" cy="329184"/>
          </a:xfrm>
          <a:prstGeom prst="ellipse">
            <a:avLst/>
          </a:prstGeom>
          <a:solidFill>
            <a:srgbClr val="221E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2700" rIns="12700" tIns="0" bIns="0">
            <a:noAutofit/>
          </a:bodyPr>
          <a:lstStyle/>
          <a:p>
            <a:pPr algn="ctr">
              <a:buNone/>
            </a:pPr>
            <a:r>
              <a:rPr sz="1100" b="1">
                <a:solidFill>
                  <a:srgbClr val="FFFFFF"/>
                </a:solidFill>
                <a:latin typeface="DM Sans"/>
              </a:rPr>
              <a:t>3</a:t>
            </a:r>
          </a:p>
        </p:txBody>
      </p:sp>
      <p:sp>
        <p:nvSpPr>
          <p:cNvPr id="11" name="TextBox 10::TC[T4|neutral]"/>
          <p:cNvSpPr txBox="1"/>
          <p:nvPr/>
        </p:nvSpPr>
        <p:spPr>
          <a:xfrm>
            <a:off x="1161288" y="3886200"/>
            <a:ext cx="10326624" cy="274320"/>
          </a:xfrm>
          <a:prstGeom prst="rect">
            <a:avLst/>
          </a:prstGeom>
          <a:noFill/>
        </p:spPr>
        <p:txBody>
          <a:bodyPr wrap="none" anchor="t" lIns="25400" rIns="25400" tIns="12700" bIns="12700">
            <a:noAutofit/>
          </a:bodyPr>
          <a:lstStyle/>
          <a:p>
            <a:pPr algn="l">
              <a:buNone/>
            </a:pPr>
            <a:r>
              <a:rPr sz="1200" b="1">
                <a:solidFill>
                  <a:srgbClr val="221E19"/>
                </a:solidFill>
                <a:latin typeface="DM Sans"/>
              </a:rPr>
              <a:t>Your own record is the test bed</a:t>
            </a:r>
          </a:p>
        </p:txBody>
      </p:sp>
      <p:sp>
        <p:nvSpPr>
          <p:cNvPr id="12" name="TextBox 11::TC[T4|neutral]"/>
          <p:cNvSpPr txBox="1"/>
          <p:nvPr/>
        </p:nvSpPr>
        <p:spPr>
          <a:xfrm>
            <a:off x="1161288" y="4169664"/>
            <a:ext cx="10326624" cy="736092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625E5A"/>
                </a:solidFill>
                <a:latin typeface="DM Sans"/>
              </a:rPr>
              <a:t>8 years of one-at-a-time deals give a staggered series of founder exits. Read against the client file, attrition becomes measurable; 30 owner interviews then establish why.</a:t>
            </a:r>
          </a:p>
        </p:txBody>
      </p:sp>
      <p:sp>
        <p:nvSpPr>
          <p:cNvPr id="13" name="Oval 12::TC[ANCHOR]"/>
          <p:cNvSpPr/>
          <p:nvPr/>
        </p:nvSpPr>
        <p:spPr>
          <a:xfrm>
            <a:off x="667512" y="5052060"/>
            <a:ext cx="329184" cy="329184"/>
          </a:xfrm>
          <a:prstGeom prst="ellipse">
            <a:avLst/>
          </a:prstGeom>
          <a:solidFill>
            <a:srgbClr val="221E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2700" rIns="12700" tIns="0" bIns="0">
            <a:noAutofit/>
          </a:bodyPr>
          <a:lstStyle/>
          <a:p>
            <a:pPr algn="ctr">
              <a:buNone/>
            </a:pPr>
            <a:r>
              <a:rPr sz="1100" b="1">
                <a:solidFill>
                  <a:srgbClr val="FFFFFF"/>
                </a:solidFill>
                <a:latin typeface="DM Sans"/>
              </a:rPr>
              <a:t>4</a:t>
            </a:r>
          </a:p>
        </p:txBody>
      </p:sp>
      <p:sp>
        <p:nvSpPr>
          <p:cNvPr id="14" name="TextBox 13::TC[T4|neutral]"/>
          <p:cNvSpPr txBox="1"/>
          <p:nvPr/>
        </p:nvSpPr>
        <p:spPr>
          <a:xfrm>
            <a:off x="1161288" y="5006340"/>
            <a:ext cx="10326624" cy="274320"/>
          </a:xfrm>
          <a:prstGeom prst="rect">
            <a:avLst/>
          </a:prstGeom>
          <a:noFill/>
        </p:spPr>
        <p:txBody>
          <a:bodyPr wrap="none" anchor="t" lIns="25400" rIns="25400" tIns="12700" bIns="12700">
            <a:noAutofit/>
          </a:bodyPr>
          <a:lstStyle/>
          <a:p>
            <a:pPr algn="l">
              <a:buNone/>
            </a:pPr>
            <a:r>
              <a:rPr sz="1200" b="1">
                <a:solidFill>
                  <a:srgbClr val="221E19"/>
                </a:solidFill>
                <a:latin typeface="DM Sans"/>
              </a:rPr>
              <a:t>One senior, 14 working days, $75,000 fixed</a:t>
            </a:r>
          </a:p>
        </p:txBody>
      </p:sp>
      <p:sp>
        <p:nvSpPr>
          <p:cNvPr id="15" name="TextBox 14::TC[T4|neutral]"/>
          <p:cNvSpPr txBox="1"/>
          <p:nvPr/>
        </p:nvSpPr>
        <p:spPr>
          <a:xfrm>
            <a:off x="1161288" y="5289804"/>
            <a:ext cx="10326624" cy="736092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625E5A"/>
                </a:solidFill>
                <a:latin typeface="DM Sans"/>
              </a:rPr>
              <a:t>The same person frames, analyses and presents, with a draft readout on 18 August. If owner access is refused the engagement is $58,000 for a data-room-only read on Q2.</a:t>
            </a:r>
          </a:p>
        </p:txBody>
      </p:sp>
      <p:sp>
        <p:nvSpPr>
          <p:cNvPr id="16" name="TextBox 15::TC[T5|neutral]"/>
          <p:cNvSpPr txBox="1"/>
          <p:nvPr/>
        </p:nvSpPr>
        <p:spPr>
          <a:xfrm>
            <a:off x="612648" y="6108192"/>
            <a:ext cx="10966704" cy="219456"/>
          </a:xfrm>
          <a:prstGeom prst="rect">
            <a:avLst/>
          </a:prstGeom>
          <a:noFill/>
        </p:spPr>
        <p:txBody>
          <a:bodyPr wrap="none" anchor="t" lIns="25400" rIns="25400" tIns="12700" bIns="12700">
            <a:noAutofit/>
          </a:bodyPr>
          <a:lstStyle/>
          <a:p>
            <a:pPr algn="l">
              <a:buNone/>
            </a:pPr>
            <a:r>
              <a:rPr sz="950" b="0">
                <a:solidFill>
                  <a:srgbClr val="625E5A"/>
                </a:solidFill>
                <a:latin typeface="JetBrains Mono"/>
              </a:rPr>
              <a:t>Source: Kestrel Ridge Partners RfP, 26 July 2026. Fee and workplan as proposed.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 name="TCZONE[0.670,2.070,6.992,3.790]">
    <p:spTree>
      <p:nvGrpSpPr>
        <p:cNvPr id="1" name=""/>
        <p:cNvGrpSpPr/>
        <p:nvPr/>
      </p:nvGrpSpPr>
      <p:grpSpPr/>
      <p:sp>
        <p:nvSpPr>
          <p:cNvPr id="2" name="Title 1::TC[T2|neutral]"/>
          <p:cNvSpPr>
            <a:spLocks noGrp="1"/>
          </p:cNvSpPr>
          <p:nvPr>
            <p:ph type="title"/>
          </p:nvPr>
        </p:nvSpPr>
        <p:spPr>
          <a:xfrm>
            <a:off x="612648" y="530352"/>
            <a:ext cx="10963656" cy="694944"/>
          </a:xfrm>
        </p:spPr>
        <p:txBody>
          <a:bodyPr anchor="b"/>
          <a:lstStyle/>
          <a:p>
            <a:pPr algn="l">
              <a:buNone/>
            </a:pPr>
            <a:r>
              <a:rPr sz="2200" b="0">
                <a:solidFill>
                  <a:srgbClr val="221E19"/>
                </a:solidFill>
                <a:latin typeface="Instrument Serif"/>
              </a:rPr>
              <a:t>Sector growth is price-led, not volume-led, so the seller's 6-8% claim cannot be read against a rising market — </a:t>
            </a:r>
            <a:r>
              <a:rPr sz="2200" b="0" i="1">
                <a:solidFill>
                  <a:srgbClr val="8C6A3F"/>
                </a:solidFill>
                <a:latin typeface="Instrument Serif"/>
              </a:rPr>
              <a:t>it has to be decomposed</a:t>
            </a:r>
          </a:p>
        </p:txBody>
      </p:sp>
      <p:sp>
        <p:nvSpPr>
          <p:cNvPr id="3" name="TextBox 2::TC[T1|neutral]"/>
          <p:cNvSpPr txBox="1"/>
          <p:nvPr/>
        </p:nvSpPr>
        <p:spPr>
          <a:xfrm>
            <a:off x="612648" y="274320"/>
            <a:ext cx="10963656" cy="219456"/>
          </a:xfrm>
          <a:prstGeom prst="rect">
            <a:avLst/>
          </a:prstGeom>
          <a:noFill/>
        </p:spPr>
        <p:txBody>
          <a:bodyPr wrap="none" anchor="t" lIns="25400" rIns="25400" tIns="12700" bIns="12700">
            <a:noAutofit/>
          </a:bodyPr>
          <a:lstStyle/>
          <a:p>
            <a:pPr algn="l">
              <a:buNone/>
            </a:pPr>
            <a:r>
              <a:rPr sz="1050" b="1">
                <a:solidFill>
                  <a:srgbClr val="625E5A"/>
                </a:solidFill>
                <a:latin typeface="JetBrains Mono"/>
              </a:rPr>
              <a:t>THE READ — Q1 AND Q5</a:t>
            </a:r>
          </a:p>
        </p:txBody>
      </p:sp>
      <p:sp>
        <p:nvSpPr>
          <p:cNvPr id="4" name="TextBox 3::TC[T3|neutral]"/>
          <p:cNvSpPr txBox="1"/>
          <p:nvPr/>
        </p:nvSpPr>
        <p:spPr>
          <a:xfrm>
            <a:off x="612648" y="1600200"/>
            <a:ext cx="6393484" cy="237744"/>
          </a:xfrm>
          <a:prstGeom prst="rect">
            <a:avLst/>
          </a:prstGeom>
          <a:noFill/>
        </p:spPr>
        <p:txBody>
          <a:bodyPr wrap="non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1">
                <a:solidFill>
                  <a:srgbClr val="221E19"/>
                </a:solidFill>
                <a:latin typeface="DM Sans"/>
              </a:rPr>
              <a:t>US VETERINARY PRACTICE REVENUE GROWTH DECOMPOSITION, 2024-2025, %</a:t>
            </a:r>
          </a:p>
        </p:txBody>
      </p:sp>
      <p:sp>
        <p:nvSpPr>
          <p:cNvPr id="5" name="Rectangle 4"/>
          <p:cNvSpPr/>
          <p:nvPr/>
        </p:nvSpPr>
        <p:spPr>
          <a:xfrm>
            <a:off x="1736196" y="2048758"/>
            <a:ext cx="907022" cy="2997723"/>
          </a:xfrm>
          <a:prstGeom prst="rect">
            <a:avLst/>
          </a:prstGeom>
          <a:solidFill>
            <a:srgbClr val="221E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379866" y="1792726"/>
            <a:ext cx="1619682" cy="219456"/>
          </a:xfrm>
          <a:prstGeom prst="rect">
            <a:avLst/>
          </a:prstGeom>
          <a:noFill/>
        </p:spPr>
        <p:txBody>
          <a:bodyPr wrap="none" anchor="t" lIns="25400" rIns="25400" tIns="12700" bIns="12700">
            <a:noAutofit/>
          </a:bodyPr>
          <a:lstStyle/>
          <a:p>
            <a:pPr algn="ctr">
              <a:buNone/>
            </a:pPr>
            <a:r>
              <a:rPr sz="950" b="1">
                <a:solidFill>
                  <a:srgbClr val="221E19"/>
                </a:solidFill>
                <a:latin typeface="DM Sans"/>
              </a:rPr>
              <a:t>+6.6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9866" y="5110490"/>
            <a:ext cx="1619682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ctr">
              <a:buNone/>
            </a:pPr>
            <a:r>
              <a:rPr sz="900" b="0">
                <a:solidFill>
                  <a:srgbClr val="4E4B47"/>
                </a:solidFill>
                <a:latin typeface="DM Sans"/>
              </a:rPr>
              <a:t>Service price</a:t>
            </a:r>
          </a:p>
        </p:txBody>
      </p:sp>
      <p:sp>
        <p:nvSpPr>
          <p:cNvPr id="8" name="Rectangle 7"/>
          <p:cNvSpPr/>
          <p:nvPr/>
        </p:nvSpPr>
        <p:spPr>
          <a:xfrm>
            <a:off x="3355879" y="2048758"/>
            <a:ext cx="907022" cy="545040"/>
          </a:xfrm>
          <a:prstGeom prst="rect">
            <a:avLst/>
          </a:prstGeom>
          <a:solidFill>
            <a:srgbClr val="B4B2B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999548" y="1792726"/>
            <a:ext cx="1619682" cy="219456"/>
          </a:xfrm>
          <a:prstGeom prst="rect">
            <a:avLst/>
          </a:prstGeom>
          <a:noFill/>
        </p:spPr>
        <p:txBody>
          <a:bodyPr wrap="none" anchor="t" lIns="25400" rIns="25400" tIns="12700" bIns="12700">
            <a:noAutofit/>
          </a:bodyPr>
          <a:lstStyle/>
          <a:p>
            <a:pPr algn="ctr">
              <a:buNone/>
            </a:pPr>
            <a:r>
              <a:rPr sz="950" b="1">
                <a:solidFill>
                  <a:srgbClr val="221E19"/>
                </a:solidFill>
                <a:latin typeface="DM Sans"/>
              </a:rPr>
              <a:t>-1.2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999548" y="5110490"/>
            <a:ext cx="1619682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ctr">
              <a:buNone/>
            </a:pPr>
            <a:r>
              <a:rPr sz="900" b="0">
                <a:solidFill>
                  <a:srgbClr val="4E4B47"/>
                </a:solidFill>
                <a:latin typeface="DM Sans"/>
              </a:rPr>
              <a:t>Volume and mix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2643218" y="2048758"/>
            <a:ext cx="712661" cy="0"/>
          </a:xfrm>
          <a:prstGeom prst="line">
            <a:avLst/>
          </a:prstGeom>
          <a:ln w="9525">
            <a:solidFill>
              <a:srgbClr val="D3D2D1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4975562" y="2593799"/>
            <a:ext cx="907022" cy="2452682"/>
          </a:xfrm>
          <a:prstGeom prst="rect">
            <a:avLst/>
          </a:prstGeom>
          <a:solidFill>
            <a:srgbClr val="221E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619231" y="2337767"/>
            <a:ext cx="1619682" cy="219456"/>
          </a:xfrm>
          <a:prstGeom prst="rect">
            <a:avLst/>
          </a:prstGeom>
          <a:noFill/>
        </p:spPr>
        <p:txBody>
          <a:bodyPr wrap="none" anchor="t" lIns="25400" rIns="25400" tIns="12700" bIns="12700">
            <a:noAutofit/>
          </a:bodyPr>
          <a:lstStyle/>
          <a:p>
            <a:pPr algn="ctr">
              <a:buNone/>
            </a:pPr>
            <a:r>
              <a:rPr sz="950" b="1">
                <a:solidFill>
                  <a:srgbClr val="221E19"/>
                </a:solidFill>
                <a:latin typeface="DM Sans"/>
              </a:rPr>
              <a:t>+5.4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19231" y="5110490"/>
            <a:ext cx="1619682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ctr">
              <a:buNone/>
            </a:pPr>
            <a:r>
              <a:rPr sz="900" b="0">
                <a:solidFill>
                  <a:srgbClr val="4E4B47"/>
                </a:solidFill>
                <a:latin typeface="DM Sans"/>
              </a:rPr>
              <a:t>Revenue growth</a:t>
            </a:r>
          </a:p>
        </p:txBody>
      </p:sp>
      <p:cxnSp>
        <p:nvCxnSpPr>
          <p:cNvPr id="15" name="Connector 14"/>
          <p:cNvCxnSpPr/>
          <p:nvPr/>
        </p:nvCxnSpPr>
        <p:spPr>
          <a:xfrm>
            <a:off x="4262901" y="2593799"/>
            <a:ext cx="712661" cy="0"/>
          </a:xfrm>
          <a:prstGeom prst="line">
            <a:avLst/>
          </a:prstGeom>
          <a:ln w="9525">
            <a:solidFill>
              <a:srgbClr val="D3D2D1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ctor 15"/>
          <p:cNvCxnSpPr/>
          <p:nvPr/>
        </p:nvCxnSpPr>
        <p:spPr>
          <a:xfrm>
            <a:off x="1379866" y="5046482"/>
            <a:ext cx="4859048" cy="0"/>
          </a:xfrm>
          <a:prstGeom prst="line">
            <a:avLst/>
          </a:prstGeom>
          <a:ln w="12700">
            <a:solidFill>
              <a:srgbClr val="D3D2D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::TC[T5|furniture]"/>
          <p:cNvSpPr/>
          <p:nvPr/>
        </p:nvSpPr>
        <p:spPr>
          <a:xfrm>
            <a:off x="612648" y="5504688"/>
            <a:ext cx="45720" cy="484632"/>
          </a:xfrm>
          <a:prstGeom prst="rect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::TC[T3|narrative_accent#g1]"/>
          <p:cNvSpPr txBox="1"/>
          <p:nvPr/>
        </p:nvSpPr>
        <p:spPr>
          <a:xfrm>
            <a:off x="768096" y="5504688"/>
            <a:ext cx="6238036" cy="484632"/>
          </a:xfrm>
          <a:prstGeom prst="rect">
            <a:avLst/>
          </a:prstGeom>
          <a:noFill/>
        </p:spPr>
        <p:txBody>
          <a:bodyPr wrap="square" anchor="b" lIns="25400" rIns="25400" tIns="12700" bIns="12700">
            <a:noAutofit/>
          </a:bodyPr>
          <a:lstStyle/>
          <a:p>
            <a:pPr algn="l">
              <a:buNone/>
            </a:pPr>
            <a:r>
              <a:rPr sz="1300" b="1">
                <a:solidFill>
                  <a:srgbClr val="221E19"/>
                </a:solidFill>
                <a:latin typeface="DM Sans"/>
              </a:rPr>
              <a:t>→  The growth on offer is priced growth — so the seller's 6-8% has to be decomposed before it can be believed</a:t>
            </a:r>
          </a:p>
        </p:txBody>
      </p:sp>
      <p:sp>
        <p:nvSpPr>
          <p:cNvPr id="19" name="Rectangle 18::TC[T5|furniture]"/>
          <p:cNvSpPr/>
          <p:nvPr/>
        </p:nvSpPr>
        <p:spPr>
          <a:xfrm>
            <a:off x="7189012" y="1600200"/>
            <a:ext cx="4390034" cy="2243639"/>
          </a:xfrm>
          <a:prstGeom prst="rect">
            <a:avLst/>
          </a:prstGeom>
          <a:solidFill>
            <a:srgbClr val="F7F5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::TC[T5|furniture]"/>
          <p:cNvSpPr/>
          <p:nvPr/>
        </p:nvSpPr>
        <p:spPr>
          <a:xfrm>
            <a:off x="7189012" y="1600200"/>
            <a:ext cx="4390034" cy="41148"/>
          </a:xfrm>
          <a:prstGeom prst="rect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::TC[T3|neutral]"/>
          <p:cNvSpPr txBox="1"/>
          <p:nvPr/>
        </p:nvSpPr>
        <p:spPr>
          <a:xfrm>
            <a:off x="7335316" y="1719072"/>
            <a:ext cx="4097426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1">
                <a:solidFill>
                  <a:srgbClr val="221E19"/>
                </a:solidFill>
                <a:latin typeface="DM Sans"/>
              </a:rPr>
              <a:t>WHAT THE SECTOR DATA ESTABLISHES</a:t>
            </a:r>
          </a:p>
        </p:txBody>
      </p:sp>
      <p:sp>
        <p:nvSpPr>
          <p:cNvPr id="22" name="TextBox 21::TC[T4|neutral]"/>
          <p:cNvSpPr txBox="1"/>
          <p:nvPr/>
        </p:nvSpPr>
        <p:spPr>
          <a:xfrm>
            <a:off x="7335316" y="2075688"/>
            <a:ext cx="4097426" cy="603504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•  Prices rose 6.6% in 2024-25 while revenue rose 5.4% — the gap is volume and mix, and it is negative.</a:t>
            </a:r>
          </a:p>
        </p:txBody>
      </p:sp>
      <p:sp>
        <p:nvSpPr>
          <p:cNvPr id="23" name="TextBox 22::TC[T4|neutral]"/>
          <p:cNvSpPr txBox="1"/>
          <p:nvPr/>
        </p:nvSpPr>
        <p:spPr>
          <a:xfrm>
            <a:off x="7335316" y="2780895"/>
            <a:ext cx="4097426" cy="420624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•  Visits fell 3.5%, 1.4%, 2.6% and 3.1% across 2022-2025 — four straight years of decline.</a:t>
            </a:r>
          </a:p>
        </p:txBody>
      </p:sp>
      <p:sp>
        <p:nvSpPr>
          <p:cNvPr id="24" name="TextBox 23::TC[T4|neutral]"/>
          <p:cNvSpPr txBox="1"/>
          <p:nvPr/>
        </p:nvSpPr>
        <p:spPr>
          <a:xfrm>
            <a:off x="7335316" y="3303223"/>
            <a:ext cx="4097426" cy="420624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•  Category spend still grew to $41bn in 2025: the market expands on price, not on visits.</a:t>
            </a:r>
          </a:p>
        </p:txBody>
      </p:sp>
      <p:sp>
        <p:nvSpPr>
          <p:cNvPr id="25" name="Rectangle 24::TC[T5|furniture]"/>
          <p:cNvSpPr/>
          <p:nvPr/>
        </p:nvSpPr>
        <p:spPr>
          <a:xfrm>
            <a:off x="7189012" y="4026719"/>
            <a:ext cx="4390034" cy="2054040"/>
          </a:xfrm>
          <a:prstGeom prst="rect">
            <a:avLst/>
          </a:prstGeom>
          <a:solidFill>
            <a:srgbClr val="F7F5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::TC[T5|furniture]"/>
          <p:cNvSpPr/>
          <p:nvPr/>
        </p:nvSpPr>
        <p:spPr>
          <a:xfrm>
            <a:off x="7189012" y="4026719"/>
            <a:ext cx="4390034" cy="41148"/>
          </a:xfrm>
          <a:prstGeom prst="rect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::TC[T3|neutral]"/>
          <p:cNvSpPr txBox="1"/>
          <p:nvPr/>
        </p:nvSpPr>
        <p:spPr>
          <a:xfrm>
            <a:off x="7335316" y="4145591"/>
            <a:ext cx="4097426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1">
                <a:solidFill>
                  <a:srgbClr val="221E19"/>
                </a:solidFill>
                <a:latin typeface="DM Sans"/>
              </a:rPr>
              <a:t>WHAT IT MEANS FOR THE SELLER'S CLAIM</a:t>
            </a:r>
          </a:p>
        </p:txBody>
      </p:sp>
      <p:sp>
        <p:nvSpPr>
          <p:cNvPr id="28" name="TextBox 27::TC[T4|neutral]"/>
          <p:cNvSpPr txBox="1"/>
          <p:nvPr/>
        </p:nvSpPr>
        <p:spPr>
          <a:xfrm>
            <a:off x="7335316" y="4502207"/>
            <a:ext cx="4097426" cy="420624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•  A 6-8% organic claim needs pricing above market or volume against a falling tide.</a:t>
            </a:r>
          </a:p>
        </p:txBody>
      </p:sp>
      <p:sp>
        <p:nvSpPr>
          <p:cNvPr id="29" name="TextBox 28::TC[T4|neutral]"/>
          <p:cNvSpPr txBox="1"/>
          <p:nvPr/>
        </p:nvSpPr>
        <p:spPr>
          <a:xfrm>
            <a:off x="7335316" y="5022295"/>
            <a:ext cx="4097426" cy="420624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•  Both series are sector-level; we test whether they share a perimeter before leaning on the gap.</a:t>
            </a:r>
          </a:p>
        </p:txBody>
      </p:sp>
      <p:sp>
        <p:nvSpPr>
          <p:cNvPr id="30" name="TextBox 29::TC[T4|neutral]"/>
          <p:cNvSpPr txBox="1"/>
          <p:nvPr/>
        </p:nvSpPr>
        <p:spPr>
          <a:xfrm>
            <a:off x="7335316" y="5542383"/>
            <a:ext cx="4097426" cy="420624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•  We bridge same-store growth into price, volume, mix and acquired revenue, clinic by clinic.</a:t>
            </a:r>
          </a:p>
        </p:txBody>
      </p:sp>
      <p:sp>
        <p:nvSpPr>
          <p:cNvPr id="31" name="TextBox 30::TC[T5|neutral]"/>
          <p:cNvSpPr txBox="1"/>
          <p:nvPr/>
        </p:nvSpPr>
        <p:spPr>
          <a:xfrm>
            <a:off x="612648" y="6108192"/>
            <a:ext cx="10966704" cy="219456"/>
          </a:xfrm>
          <a:prstGeom prst="rect">
            <a:avLst/>
          </a:prstGeom>
          <a:noFill/>
        </p:spPr>
        <p:txBody>
          <a:bodyPr wrap="none" anchor="t" lIns="25400" rIns="25400" tIns="12700" bIns="12700">
            <a:noAutofit/>
          </a:bodyPr>
          <a:lstStyle/>
          <a:p>
            <a:pPr algn="l">
              <a:buNone/>
            </a:pPr>
            <a:r>
              <a:rPr sz="950" b="0">
                <a:solidFill>
                  <a:srgbClr val="625E5A"/>
                </a:solidFill>
                <a:latin typeface="JetBrains Mono"/>
              </a:rPr>
              <a:t>Sources: Vetsource 2026 pricing data reported by Provet; Vetsource visit white paper, January 2026 vintage; APPA 2026.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 name="TCZONE[0.670,2.070,6.992,3.790]">
    <p:spTree>
      <p:nvGrpSpPr>
        <p:cNvPr id="1" name=""/>
        <p:cNvGrpSpPr/>
        <p:nvPr/>
      </p:nvGrpSpPr>
      <p:grpSpPr/>
      <p:sp>
        <p:nvSpPr>
          <p:cNvPr id="2" name="Title 1::TC[T2|neutral]"/>
          <p:cNvSpPr>
            <a:spLocks noGrp="1"/>
          </p:cNvSpPr>
          <p:nvPr>
            <p:ph type="title"/>
          </p:nvPr>
        </p:nvSpPr>
        <p:spPr>
          <a:xfrm>
            <a:off x="612648" y="530352"/>
            <a:ext cx="10963656" cy="694944"/>
          </a:xfrm>
        </p:spPr>
        <p:txBody>
          <a:bodyPr anchor="b"/>
          <a:lstStyle/>
          <a:p>
            <a:pPr algn="l">
              <a:buNone/>
            </a:pPr>
            <a:r>
              <a:rPr sz="2200" b="0">
                <a:solidFill>
                  <a:srgbClr val="221E19"/>
                </a:solidFill>
                <a:latin typeface="Instrument Serif"/>
              </a:rPr>
              <a:t>Eight years of one-at-a-time deals give a staggered series of founder exits — </a:t>
            </a:r>
            <a:r>
              <a:rPr sz="2200" b="0" i="1">
                <a:solidFill>
                  <a:srgbClr val="8C6A3F"/>
                </a:solidFill>
                <a:latin typeface="Instrument Serif"/>
              </a:rPr>
              <a:t>we read them as a cohort, then ask owners why</a:t>
            </a:r>
          </a:p>
        </p:txBody>
      </p:sp>
      <p:sp>
        <p:nvSpPr>
          <p:cNvPr id="3" name="TextBox 2::TC[T1|neutral]"/>
          <p:cNvSpPr txBox="1"/>
          <p:nvPr/>
        </p:nvSpPr>
        <p:spPr>
          <a:xfrm>
            <a:off x="612648" y="274320"/>
            <a:ext cx="10963656" cy="219456"/>
          </a:xfrm>
          <a:prstGeom prst="rect">
            <a:avLst/>
          </a:prstGeom>
          <a:noFill/>
        </p:spPr>
        <p:txBody>
          <a:bodyPr wrap="none" anchor="t" lIns="25400" rIns="25400" tIns="12700" bIns="12700">
            <a:noAutofit/>
          </a:bodyPr>
          <a:lstStyle/>
          <a:p>
            <a:pPr algn="l">
              <a:buNone/>
            </a:pPr>
            <a:r>
              <a:rPr sz="1050" b="1">
                <a:solidFill>
                  <a:srgbClr val="625E5A"/>
                </a:solidFill>
                <a:latin typeface="JetBrains Mono"/>
              </a:rPr>
              <a:t>APPROACH — Q2</a:t>
            </a:r>
          </a:p>
        </p:txBody>
      </p:sp>
      <p:sp>
        <p:nvSpPr>
          <p:cNvPr id="4" name="TextBox 3::TC[T3|neutral]"/>
          <p:cNvSpPr txBox="1"/>
          <p:nvPr/>
        </p:nvSpPr>
        <p:spPr>
          <a:xfrm>
            <a:off x="612648" y="1600200"/>
            <a:ext cx="6393484" cy="237744"/>
          </a:xfrm>
          <a:prstGeom prst="rect">
            <a:avLst/>
          </a:prstGeom>
          <a:noFill/>
        </p:spPr>
        <p:txBody>
          <a:bodyPr wrap="non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1">
                <a:solidFill>
                  <a:srgbClr val="221E19"/>
                </a:solidFill>
                <a:latin typeface="DM Sans"/>
              </a:rPr>
              <a:t>ANSWERING Q2 — YOUR OWN RECORD, THEN THE OWNERS</a:t>
            </a:r>
          </a:p>
        </p:txBody>
      </p:sp>
      <p:sp>
        <p:nvSpPr>
          <p:cNvPr id="5" name="Rectangle 4"/>
          <p:cNvSpPr/>
          <p:nvPr/>
        </p:nvSpPr>
        <p:spPr>
          <a:xfrm>
            <a:off x="1060191" y="2759202"/>
            <a:ext cx="5702988" cy="727770"/>
          </a:xfrm>
          <a:prstGeom prst="rect">
            <a:avLst/>
          </a:prstGeom>
          <a:solidFill>
            <a:srgbClr val="F7F5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6" name="Connector 5"/>
          <p:cNvCxnSpPr/>
          <p:nvPr/>
        </p:nvCxnSpPr>
        <p:spPr>
          <a:xfrm>
            <a:off x="1060191" y="2759202"/>
            <a:ext cx="5702989" cy="0"/>
          </a:xfrm>
          <a:prstGeom prst="line">
            <a:avLst/>
          </a:prstGeom>
          <a:ln w="10160">
            <a:solidFill>
              <a:srgbClr val="B4B2B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124126" y="2759202"/>
            <a:ext cx="735250" cy="72777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noAutofit/>
          </a:bodyPr>
          <a:lstStyle/>
          <a:p>
            <a:pPr algn="l">
              <a:buNone/>
            </a:pPr>
            <a:r>
              <a:rPr sz="1100" b="1">
                <a:solidFill>
                  <a:srgbClr val="221E19"/>
                </a:solidFill>
                <a:latin typeface="DM Sans"/>
              </a:rPr>
              <a:t>From the data room</a:t>
            </a:r>
          </a:p>
        </p:txBody>
      </p:sp>
      <p:sp>
        <p:nvSpPr>
          <p:cNvPr id="8" name="Rectangle 7"/>
          <p:cNvSpPr/>
          <p:nvPr/>
        </p:nvSpPr>
        <p:spPr>
          <a:xfrm>
            <a:off x="1060191" y="3486972"/>
            <a:ext cx="5702988" cy="727770"/>
          </a:xfrm>
          <a:prstGeom prst="rect">
            <a:avLst/>
          </a:prstGeom>
          <a:solidFill>
            <a:srgbClr val="EDE7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9" name="Connector 8"/>
          <p:cNvCxnSpPr/>
          <p:nvPr/>
        </p:nvCxnSpPr>
        <p:spPr>
          <a:xfrm>
            <a:off x="1060191" y="3486972"/>
            <a:ext cx="5702989" cy="0"/>
          </a:xfrm>
          <a:prstGeom prst="line">
            <a:avLst/>
          </a:prstGeom>
          <a:ln w="10160">
            <a:solidFill>
              <a:srgbClr val="B4B2B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124126" y="3486972"/>
            <a:ext cx="735250" cy="72777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noAutofit/>
          </a:bodyPr>
          <a:lstStyle/>
          <a:p>
            <a:pPr algn="l">
              <a:buNone/>
            </a:pPr>
            <a:r>
              <a:rPr sz="1100" b="1">
                <a:solidFill>
                  <a:srgbClr val="221E19"/>
                </a:solidFill>
                <a:latin typeface="DM Sans"/>
              </a:rPr>
              <a:t>From the field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60191" y="4214743"/>
            <a:ext cx="5702988" cy="727770"/>
          </a:xfrm>
          <a:prstGeom prst="rect">
            <a:avLst/>
          </a:prstGeom>
          <a:solidFill>
            <a:srgbClr val="F7F5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2" name="Connector 11"/>
          <p:cNvCxnSpPr/>
          <p:nvPr/>
        </p:nvCxnSpPr>
        <p:spPr>
          <a:xfrm>
            <a:off x="1060191" y="4214743"/>
            <a:ext cx="5702989" cy="0"/>
          </a:xfrm>
          <a:prstGeom prst="line">
            <a:avLst/>
          </a:prstGeom>
          <a:ln w="10160">
            <a:solidFill>
              <a:srgbClr val="B4B2B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124126" y="4214743"/>
            <a:ext cx="735250" cy="72777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noAutofit/>
          </a:bodyPr>
          <a:lstStyle/>
          <a:p>
            <a:pPr algn="l">
              <a:buNone/>
            </a:pPr>
            <a:r>
              <a:rPr sz="1100" b="1">
                <a:solidFill>
                  <a:srgbClr val="221E19"/>
                </a:solidFill>
                <a:latin typeface="DM Sans"/>
              </a:rPr>
              <a:t>Into the model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1060191" y="4942514"/>
            <a:ext cx="5702989" cy="0"/>
          </a:xfrm>
          <a:prstGeom prst="line">
            <a:avLst/>
          </a:prstGeom>
          <a:ln w="10160">
            <a:solidFill>
              <a:srgbClr val="B4B2B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ctor 14"/>
          <p:cNvCxnSpPr/>
          <p:nvPr/>
        </p:nvCxnSpPr>
        <p:spPr>
          <a:xfrm>
            <a:off x="1923312" y="2759202"/>
            <a:ext cx="0" cy="2183312"/>
          </a:xfrm>
          <a:prstGeom prst="line">
            <a:avLst/>
          </a:prstGeom>
          <a:ln w="10160">
            <a:solidFill>
              <a:srgbClr val="B4B2B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ctor 15"/>
          <p:cNvCxnSpPr/>
          <p:nvPr/>
        </p:nvCxnSpPr>
        <p:spPr>
          <a:xfrm>
            <a:off x="2827351" y="3123087"/>
            <a:ext cx="127869" cy="0"/>
          </a:xfrm>
          <a:prstGeom prst="line">
            <a:avLst/>
          </a:prstGeom>
          <a:ln w="15240">
            <a:solidFill>
              <a:srgbClr val="B4B2B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or 16"/>
          <p:cNvCxnSpPr/>
          <p:nvPr/>
        </p:nvCxnSpPr>
        <p:spPr>
          <a:xfrm>
            <a:off x="3795324" y="3123087"/>
            <a:ext cx="127870" cy="0"/>
          </a:xfrm>
          <a:prstGeom prst="line">
            <a:avLst/>
          </a:prstGeom>
          <a:ln w="15240">
            <a:solidFill>
              <a:srgbClr val="B4B2B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or 17"/>
          <p:cNvCxnSpPr/>
          <p:nvPr/>
        </p:nvCxnSpPr>
        <p:spPr>
          <a:xfrm flipH="1">
            <a:off x="4343246" y="3123087"/>
            <a:ext cx="420052" cy="0"/>
          </a:xfrm>
          <a:prstGeom prst="line">
            <a:avLst/>
          </a:prstGeom>
          <a:ln w="15240">
            <a:solidFill>
              <a:srgbClr val="B4B2B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18"/>
          <p:cNvCxnSpPr/>
          <p:nvPr/>
        </p:nvCxnSpPr>
        <p:spPr>
          <a:xfrm>
            <a:off x="4343246" y="3123087"/>
            <a:ext cx="0" cy="727771"/>
          </a:xfrm>
          <a:prstGeom prst="line">
            <a:avLst/>
          </a:prstGeom>
          <a:ln w="15240">
            <a:solidFill>
              <a:srgbClr val="B4B2B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ctor 19"/>
          <p:cNvCxnSpPr/>
          <p:nvPr/>
        </p:nvCxnSpPr>
        <p:spPr>
          <a:xfrm flipH="1">
            <a:off x="3923194" y="3850858"/>
            <a:ext cx="420052" cy="0"/>
          </a:xfrm>
          <a:prstGeom prst="line">
            <a:avLst/>
          </a:prstGeom>
          <a:ln w="15240">
            <a:solidFill>
              <a:srgbClr val="B4B2B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or 20"/>
          <p:cNvCxnSpPr/>
          <p:nvPr/>
        </p:nvCxnSpPr>
        <p:spPr>
          <a:xfrm>
            <a:off x="4763298" y="3850858"/>
            <a:ext cx="127870" cy="0"/>
          </a:xfrm>
          <a:prstGeom prst="line">
            <a:avLst/>
          </a:prstGeom>
          <a:ln w="15240">
            <a:solidFill>
              <a:srgbClr val="B4B2B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ctor 21"/>
          <p:cNvCxnSpPr/>
          <p:nvPr/>
        </p:nvCxnSpPr>
        <p:spPr>
          <a:xfrm>
            <a:off x="5731271" y="3850858"/>
            <a:ext cx="63935" cy="0"/>
          </a:xfrm>
          <a:prstGeom prst="line">
            <a:avLst/>
          </a:prstGeom>
          <a:ln w="15240">
            <a:solidFill>
              <a:srgbClr val="B4B2B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ctor 22"/>
          <p:cNvCxnSpPr/>
          <p:nvPr/>
        </p:nvCxnSpPr>
        <p:spPr>
          <a:xfrm>
            <a:off x="5795206" y="3850858"/>
            <a:ext cx="0" cy="727771"/>
          </a:xfrm>
          <a:prstGeom prst="line">
            <a:avLst/>
          </a:prstGeom>
          <a:ln w="15240">
            <a:solidFill>
              <a:srgbClr val="B4B2B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ctor 23"/>
          <p:cNvCxnSpPr/>
          <p:nvPr/>
        </p:nvCxnSpPr>
        <p:spPr>
          <a:xfrm>
            <a:off x="5795206" y="4578629"/>
            <a:ext cx="63935" cy="0"/>
          </a:xfrm>
          <a:prstGeom prst="line">
            <a:avLst/>
          </a:prstGeom>
          <a:ln w="15240">
            <a:solidFill>
              <a:srgbClr val="B4B2B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1987247" y="2919311"/>
            <a:ext cx="840103" cy="407551"/>
          </a:xfrm>
          <a:prstGeom prst="rect">
            <a:avLst/>
          </a:prstGeom>
          <a:solidFill>
            <a:srgbClr val="FFFFFF"/>
          </a:solidFill>
          <a:ln w="7620">
            <a:solidFill>
              <a:srgbClr val="221E1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2038395" y="2919311"/>
            <a:ext cx="737808" cy="407551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noAutofit/>
          </a:bodyPr>
          <a:lstStyle/>
          <a:p>
            <a:pPr algn="ctr">
              <a:buNone/>
            </a:pPr>
            <a:r>
              <a:rPr sz="1100" b="1">
                <a:solidFill>
                  <a:srgbClr val="221E19"/>
                </a:solidFill>
                <a:latin typeface="DM Sans"/>
              </a:rPr>
              <a:t>Client list</a:t>
            </a:r>
          </a:p>
        </p:txBody>
      </p:sp>
      <p:sp>
        <p:nvSpPr>
          <p:cNvPr id="27" name="Rectangle 26"/>
          <p:cNvSpPr/>
          <p:nvPr/>
        </p:nvSpPr>
        <p:spPr>
          <a:xfrm>
            <a:off x="2955220" y="2919311"/>
            <a:ext cx="840103" cy="407551"/>
          </a:xfrm>
          <a:prstGeom prst="rect">
            <a:avLst/>
          </a:prstGeom>
          <a:solidFill>
            <a:srgbClr val="FFFFFF"/>
          </a:solidFill>
          <a:ln w="7620">
            <a:solidFill>
              <a:srgbClr val="221E1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3006368" y="2919311"/>
            <a:ext cx="737808" cy="407551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noAutofit/>
          </a:bodyPr>
          <a:lstStyle/>
          <a:p>
            <a:pPr algn="ctr">
              <a:buNone/>
            </a:pPr>
            <a:r>
              <a:rPr sz="1100" b="1">
                <a:solidFill>
                  <a:srgbClr val="221E19"/>
                </a:solidFill>
                <a:latin typeface="DM Sans"/>
              </a:rPr>
              <a:t>12m attrition</a:t>
            </a:r>
          </a:p>
        </p:txBody>
      </p:sp>
      <p:sp>
        <p:nvSpPr>
          <p:cNvPr id="29" name="Rectangle 28"/>
          <p:cNvSpPr/>
          <p:nvPr/>
        </p:nvSpPr>
        <p:spPr>
          <a:xfrm>
            <a:off x="3923194" y="2919311"/>
            <a:ext cx="840103" cy="407551"/>
          </a:xfrm>
          <a:prstGeom prst="rect">
            <a:avLst/>
          </a:prstGeom>
          <a:solidFill>
            <a:srgbClr val="FFFFFF"/>
          </a:solidFill>
          <a:ln w="7620">
            <a:solidFill>
              <a:srgbClr val="221E1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3974342" y="2919311"/>
            <a:ext cx="737808" cy="407551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noAutofit/>
          </a:bodyPr>
          <a:lstStyle/>
          <a:p>
            <a:pPr algn="ctr">
              <a:buNone/>
            </a:pPr>
            <a:r>
              <a:rPr sz="1100" b="1">
                <a:solidFill>
                  <a:srgbClr val="221E19"/>
                </a:solidFill>
                <a:latin typeface="DM Sans"/>
              </a:rPr>
              <a:t>Cause split</a:t>
            </a:r>
          </a:p>
        </p:txBody>
      </p:sp>
      <p:sp>
        <p:nvSpPr>
          <p:cNvPr id="31" name="Rectangle 30"/>
          <p:cNvSpPr/>
          <p:nvPr/>
        </p:nvSpPr>
        <p:spPr>
          <a:xfrm>
            <a:off x="3923194" y="3647082"/>
            <a:ext cx="840103" cy="407551"/>
          </a:xfrm>
          <a:prstGeom prst="rect">
            <a:avLst/>
          </a:prstGeom>
          <a:solidFill>
            <a:srgbClr val="E6DED5"/>
          </a:solidFill>
          <a:ln w="16510">
            <a:solidFill>
              <a:srgbClr val="8C6A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3974342" y="3647082"/>
            <a:ext cx="737808" cy="407551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noAutofit/>
          </a:bodyPr>
          <a:lstStyle/>
          <a:p>
            <a:pPr algn="ctr">
              <a:buNone/>
            </a:pPr>
            <a:r>
              <a:rPr sz="1176" b="1">
                <a:solidFill>
                  <a:srgbClr val="221E19"/>
                </a:solidFill>
                <a:latin typeface="DM Sans"/>
              </a:rPr>
              <a:t>30 owners</a:t>
            </a:r>
          </a:p>
        </p:txBody>
      </p:sp>
      <p:sp>
        <p:nvSpPr>
          <p:cNvPr id="33" name="Rectangle 32"/>
          <p:cNvSpPr/>
          <p:nvPr/>
        </p:nvSpPr>
        <p:spPr>
          <a:xfrm>
            <a:off x="4891168" y="3647082"/>
            <a:ext cx="840103" cy="407551"/>
          </a:xfrm>
          <a:prstGeom prst="rect">
            <a:avLst/>
          </a:prstGeom>
          <a:solidFill>
            <a:srgbClr val="FFFFFF"/>
          </a:solidFill>
          <a:ln w="7620">
            <a:solidFill>
              <a:srgbClr val="221E1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4942315" y="3647082"/>
            <a:ext cx="737808" cy="407551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noAutofit/>
          </a:bodyPr>
          <a:lstStyle/>
          <a:p>
            <a:pPr algn="ctr">
              <a:buNone/>
            </a:pPr>
            <a:r>
              <a:rPr sz="1176" b="1">
                <a:solidFill>
                  <a:srgbClr val="221E19"/>
                </a:solidFill>
                <a:latin typeface="DM Sans"/>
              </a:rPr>
              <a:t>6 ex-vets</a:t>
            </a:r>
          </a:p>
        </p:txBody>
      </p:sp>
      <p:sp>
        <p:nvSpPr>
          <p:cNvPr id="35" name="Rectangle 34"/>
          <p:cNvSpPr/>
          <p:nvPr/>
        </p:nvSpPr>
        <p:spPr>
          <a:xfrm>
            <a:off x="5859141" y="4374853"/>
            <a:ext cx="840103" cy="407551"/>
          </a:xfrm>
          <a:prstGeom prst="rect">
            <a:avLst/>
          </a:prstGeom>
          <a:solidFill>
            <a:srgbClr val="FFFFFF"/>
          </a:solidFill>
          <a:ln w="7620">
            <a:solidFill>
              <a:srgbClr val="221E1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5910289" y="4374853"/>
            <a:ext cx="737808" cy="407551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noAutofit/>
          </a:bodyPr>
          <a:lstStyle/>
          <a:p>
            <a:pPr algn="ctr">
              <a:buNone/>
            </a:pPr>
            <a:r>
              <a:rPr sz="1100" b="1">
                <a:solidFill>
                  <a:srgbClr val="221E19"/>
                </a:solidFill>
                <a:latin typeface="DM Sans"/>
              </a:rPr>
              <a:t>Risk bands</a:t>
            </a:r>
          </a:p>
        </p:txBody>
      </p:sp>
      <p:sp>
        <p:nvSpPr>
          <p:cNvPr id="37" name="Rectangle 36::TC[T5|furniture]"/>
          <p:cNvSpPr/>
          <p:nvPr/>
        </p:nvSpPr>
        <p:spPr>
          <a:xfrm>
            <a:off x="612648" y="5504688"/>
            <a:ext cx="45720" cy="484632"/>
          </a:xfrm>
          <a:prstGeom prst="rect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::TC[T3|narrative_accent#g1]"/>
          <p:cNvSpPr txBox="1"/>
          <p:nvPr/>
        </p:nvSpPr>
        <p:spPr>
          <a:xfrm>
            <a:off x="768096" y="5504688"/>
            <a:ext cx="6238036" cy="484632"/>
          </a:xfrm>
          <a:prstGeom prst="rect">
            <a:avLst/>
          </a:prstGeom>
          <a:noFill/>
        </p:spPr>
        <p:txBody>
          <a:bodyPr wrap="square" anchor="b" lIns="25400" rIns="25400" tIns="12700" bIns="12700">
            <a:noAutofit/>
          </a:bodyPr>
          <a:lstStyle/>
          <a:p>
            <a:pPr algn="l">
              <a:buNone/>
            </a:pPr>
            <a:r>
              <a:rPr sz="1300" b="1">
                <a:solidFill>
                  <a:srgbClr val="221E19"/>
                </a:solidFill>
                <a:latin typeface="DM Sans"/>
              </a:rPr>
              <a:t>→  You get a banded retention risk you can price — not a causal claim the evidence cannot carry</a:t>
            </a:r>
          </a:p>
        </p:txBody>
      </p:sp>
      <p:sp>
        <p:nvSpPr>
          <p:cNvPr id="39" name="Rectangle 38::TC[T5|furniture]"/>
          <p:cNvSpPr/>
          <p:nvPr/>
        </p:nvSpPr>
        <p:spPr>
          <a:xfrm>
            <a:off x="7189012" y="1600200"/>
            <a:ext cx="4390034" cy="2148840"/>
          </a:xfrm>
          <a:prstGeom prst="rect">
            <a:avLst/>
          </a:prstGeom>
          <a:solidFill>
            <a:srgbClr val="F7F5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ectangle 39::TC[T5|furniture]"/>
          <p:cNvSpPr/>
          <p:nvPr/>
        </p:nvSpPr>
        <p:spPr>
          <a:xfrm>
            <a:off x="7189012" y="1600200"/>
            <a:ext cx="4390034" cy="41148"/>
          </a:xfrm>
          <a:prstGeom prst="rect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::TC[T3|neutral]"/>
          <p:cNvSpPr txBox="1"/>
          <p:nvPr/>
        </p:nvSpPr>
        <p:spPr>
          <a:xfrm>
            <a:off x="7335316" y="1719072"/>
            <a:ext cx="4097426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1">
                <a:solidFill>
                  <a:srgbClr val="221E19"/>
                </a:solidFill>
                <a:latin typeface="DM Sans"/>
              </a:rPr>
              <a:t>WHAT YOUR OWN RECORD CAN SETTLE</a:t>
            </a:r>
          </a:p>
        </p:txBody>
      </p:sp>
      <p:sp>
        <p:nvSpPr>
          <p:cNvPr id="42" name="TextBox 41::TC[T4|neutral]"/>
          <p:cNvSpPr txBox="1"/>
          <p:nvPr/>
        </p:nvSpPr>
        <p:spPr>
          <a:xfrm>
            <a:off x="7335316" y="2075688"/>
            <a:ext cx="4097426" cy="420624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•  42 acquisitions, less those inside 12 months and those with a system migration, give the events.</a:t>
            </a:r>
          </a:p>
        </p:txBody>
      </p:sp>
      <p:sp>
        <p:nvSpPr>
          <p:cNvPr id="43" name="TextBox 42::TC[T4|neutral]"/>
          <p:cNvSpPr txBox="1"/>
          <p:nvPr/>
        </p:nvSpPr>
        <p:spPr>
          <a:xfrm>
            <a:off x="7335316" y="2627376"/>
            <a:ext cx="4097426" cy="420624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•  Each exit is read 12 months either side, against clinics where the founder stayed.</a:t>
            </a:r>
          </a:p>
        </p:txBody>
      </p:sp>
      <p:sp>
        <p:nvSpPr>
          <p:cNvPr id="44" name="TextBox 43::TC[T4|neutral]"/>
          <p:cNvSpPr txBox="1"/>
          <p:nvPr/>
        </p:nvSpPr>
        <p:spPr>
          <a:xfrm>
            <a:off x="7335316" y="3179064"/>
            <a:ext cx="4097426" cy="420624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•  We size both arms on day 3; on a plausible split the usable cohort is 12-16 events.</a:t>
            </a:r>
          </a:p>
        </p:txBody>
      </p:sp>
      <p:sp>
        <p:nvSpPr>
          <p:cNvPr id="45" name="Rectangle 44::TC[T5|furniture]"/>
          <p:cNvSpPr/>
          <p:nvPr/>
        </p:nvSpPr>
        <p:spPr>
          <a:xfrm>
            <a:off x="7189012" y="3931920"/>
            <a:ext cx="4390034" cy="2148840"/>
          </a:xfrm>
          <a:prstGeom prst="rect">
            <a:avLst/>
          </a:prstGeom>
          <a:solidFill>
            <a:srgbClr val="F7F5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Rectangle 45::TC[T5|furniture]"/>
          <p:cNvSpPr/>
          <p:nvPr/>
        </p:nvSpPr>
        <p:spPr>
          <a:xfrm>
            <a:off x="7189012" y="3931920"/>
            <a:ext cx="4390034" cy="41148"/>
          </a:xfrm>
          <a:prstGeom prst="rect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::TC[T3|neutral]"/>
          <p:cNvSpPr txBox="1"/>
          <p:nvPr/>
        </p:nvSpPr>
        <p:spPr>
          <a:xfrm>
            <a:off x="7335316" y="4050792"/>
            <a:ext cx="4097426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1">
                <a:solidFill>
                  <a:srgbClr val="221E19"/>
                </a:solidFill>
                <a:latin typeface="DM Sans"/>
              </a:rPr>
              <a:t>WHAT OWNERS SETTLE, AND WHAT STAYS UNCERTAIN</a:t>
            </a:r>
          </a:p>
        </p:txBody>
      </p:sp>
      <p:sp>
        <p:nvSpPr>
          <p:cNvPr id="48" name="TextBox 47::TC[T4|neutral]"/>
          <p:cNvSpPr txBox="1"/>
          <p:nvPr/>
        </p:nvSpPr>
        <p:spPr>
          <a:xfrm>
            <a:off x="7335316" y="4407408"/>
            <a:ext cx="4097426" cy="420624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•  30 interviews across 4 Southeast markets say whether the vet, the price or the wait drove it.</a:t>
            </a:r>
          </a:p>
        </p:txBody>
      </p:sp>
      <p:sp>
        <p:nvSpPr>
          <p:cNvPr id="49" name="TextBox 48::TC[T4|neutral]"/>
          <p:cNvSpPr txBox="1"/>
          <p:nvPr/>
        </p:nvSpPr>
        <p:spPr>
          <a:xfrm>
            <a:off x="7335316" y="4959096"/>
            <a:ext cx="4097426" cy="420624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•  6 conversations with departed vets on why clients followed them, or did not.</a:t>
            </a:r>
          </a:p>
        </p:txBody>
      </p:sp>
      <p:sp>
        <p:nvSpPr>
          <p:cNvPr id="50" name="TextBox 49::TC[T4|neutral]"/>
          <p:cNvSpPr txBox="1"/>
          <p:nvPr/>
        </p:nvSpPr>
        <p:spPr>
          <a:xfrm>
            <a:off x="7335316" y="5510784"/>
            <a:ext cx="4097426" cy="420624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•  The output is a banded retention risk, not causal proof: price resets travel with exits.</a:t>
            </a:r>
          </a:p>
        </p:txBody>
      </p:sp>
      <p:sp>
        <p:nvSpPr>
          <p:cNvPr id="51" name="TextBox 50::TC[T5|neutral]"/>
          <p:cNvSpPr txBox="1"/>
          <p:nvPr/>
        </p:nvSpPr>
        <p:spPr>
          <a:xfrm>
            <a:off x="612648" y="6108192"/>
            <a:ext cx="10966704" cy="219456"/>
          </a:xfrm>
          <a:prstGeom prst="rect">
            <a:avLst/>
          </a:prstGeom>
          <a:noFill/>
        </p:spPr>
        <p:txBody>
          <a:bodyPr wrap="none" anchor="t" lIns="25400" rIns="25400" tIns="12700" bIns="12700">
            <a:noAutofit/>
          </a:bodyPr>
          <a:lstStyle/>
          <a:p>
            <a:pPr algn="l">
              <a:buNone/>
            </a:pPr>
            <a:r>
              <a:rPr sz="950" b="0">
                <a:solidFill>
                  <a:srgbClr val="625E5A"/>
                </a:solidFill>
                <a:latin typeface="JetBrains Mono"/>
              </a:rPr>
              <a:t>Source: RfP section 5. Identification rests on exits staggered across the eight years, and on data sufficiency.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 name="TCZONE[0.670,2.070,6.992,3.560]">
    <p:spTree>
      <p:nvGrpSpPr>
        <p:cNvPr id="1" name=""/>
        <p:cNvGrpSpPr/>
        <p:nvPr/>
      </p:nvGrpSpPr>
      <p:grpSpPr/>
      <p:sp>
        <p:nvSpPr>
          <p:cNvPr id="2" name="Title 1::TC[T2|neutral]"/>
          <p:cNvSpPr>
            <a:spLocks noGrp="1"/>
          </p:cNvSpPr>
          <p:nvPr>
            <p:ph type="title"/>
          </p:nvPr>
        </p:nvSpPr>
        <p:spPr>
          <a:xfrm>
            <a:off x="612648" y="530352"/>
            <a:ext cx="10963656" cy="694944"/>
          </a:xfrm>
        </p:spPr>
        <p:txBody>
          <a:bodyPr anchor="b"/>
          <a:lstStyle/>
          <a:p>
            <a:pPr algn="l">
              <a:buNone/>
            </a:pPr>
            <a:r>
              <a:rPr sz="2200" b="0">
                <a:solidFill>
                  <a:srgbClr val="221E19"/>
                </a:solidFill>
                <a:latin typeface="Instrument Serif"/>
              </a:rPr>
              <a:t>Retention runs from day one and carries no float — </a:t>
            </a:r>
            <a:r>
              <a:rPr sz="2200" b="0" i="1">
                <a:solidFill>
                  <a:srgbClr val="8C6A3F"/>
                </a:solidFill>
                <a:latin typeface="Instrument Serif"/>
              </a:rPr>
              <a:t>the other four workstreams are sequenced behind it</a:t>
            </a:r>
          </a:p>
        </p:txBody>
      </p:sp>
      <p:sp>
        <p:nvSpPr>
          <p:cNvPr id="3" name="TextBox 2::TC[T1|neutral]"/>
          <p:cNvSpPr txBox="1"/>
          <p:nvPr/>
        </p:nvSpPr>
        <p:spPr>
          <a:xfrm>
            <a:off x="612648" y="274320"/>
            <a:ext cx="10963656" cy="219456"/>
          </a:xfrm>
          <a:prstGeom prst="rect">
            <a:avLst/>
          </a:prstGeom>
          <a:noFill/>
        </p:spPr>
        <p:txBody>
          <a:bodyPr wrap="none" anchor="t" lIns="25400" rIns="25400" tIns="12700" bIns="12700">
            <a:noAutofit/>
          </a:bodyPr>
          <a:lstStyle/>
          <a:p>
            <a:pPr algn="l">
              <a:buNone/>
            </a:pPr>
            <a:r>
              <a:rPr sz="1050" b="1">
                <a:solidFill>
                  <a:srgbClr val="625E5A"/>
                </a:solidFill>
                <a:latin typeface="JetBrains Mono"/>
              </a:rPr>
              <a:t>APPROACH — WORKPLAN</a:t>
            </a:r>
          </a:p>
        </p:txBody>
      </p:sp>
      <p:sp>
        <p:nvSpPr>
          <p:cNvPr id="4" name="TextBox 3::TC[T3|neutral]"/>
          <p:cNvSpPr txBox="1"/>
          <p:nvPr/>
        </p:nvSpPr>
        <p:spPr>
          <a:xfrm>
            <a:off x="612648" y="1600200"/>
            <a:ext cx="6393484" cy="237744"/>
          </a:xfrm>
          <a:prstGeom prst="rect">
            <a:avLst/>
          </a:prstGeom>
          <a:noFill/>
        </p:spPr>
        <p:txBody>
          <a:bodyPr wrap="non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1">
                <a:solidFill>
                  <a:srgbClr val="221E19"/>
                </a:solidFill>
                <a:latin typeface="DM Sans"/>
              </a:rPr>
              <a:t>WORKPLAN, 3-20 AUGUST 2026 (14 WORKING DAYS), COMMITTEE 21 AUGUST</a:t>
            </a:r>
          </a:p>
        </p:txBody>
      </p:sp>
      <p:sp>
        <p:nvSpPr>
          <p:cNvPr id="5" name="Rectangle 4"/>
          <p:cNvSpPr/>
          <p:nvPr/>
        </p:nvSpPr>
        <p:spPr>
          <a:xfrm>
            <a:off x="1060191" y="2882408"/>
            <a:ext cx="5702988" cy="375006"/>
          </a:xfrm>
          <a:prstGeom prst="rect">
            <a:avLst/>
          </a:prstGeom>
          <a:solidFill>
            <a:srgbClr val="F7F5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6" name="Connector 5"/>
          <p:cNvCxnSpPr/>
          <p:nvPr/>
        </p:nvCxnSpPr>
        <p:spPr>
          <a:xfrm>
            <a:off x="1060191" y="2882408"/>
            <a:ext cx="5702989" cy="0"/>
          </a:xfrm>
          <a:prstGeom prst="line">
            <a:avLst/>
          </a:prstGeom>
          <a:ln w="7620">
            <a:solidFill>
              <a:srgbClr val="B4B2B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1060191" y="3257414"/>
            <a:ext cx="5702988" cy="375006"/>
          </a:xfrm>
          <a:prstGeom prst="rect">
            <a:avLst/>
          </a:prstGeom>
          <a:solidFill>
            <a:srgbClr val="F9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8" name="Connector 7"/>
          <p:cNvCxnSpPr/>
          <p:nvPr/>
        </p:nvCxnSpPr>
        <p:spPr>
          <a:xfrm>
            <a:off x="1060191" y="3257414"/>
            <a:ext cx="5702989" cy="0"/>
          </a:xfrm>
          <a:prstGeom prst="line">
            <a:avLst/>
          </a:prstGeom>
          <a:ln w="7620">
            <a:solidFill>
              <a:srgbClr val="B4B2B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1060191" y="3632421"/>
            <a:ext cx="5702988" cy="375006"/>
          </a:xfrm>
          <a:prstGeom prst="rect">
            <a:avLst/>
          </a:prstGeom>
          <a:solidFill>
            <a:srgbClr val="F7F5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0" name="Connector 9"/>
          <p:cNvCxnSpPr/>
          <p:nvPr/>
        </p:nvCxnSpPr>
        <p:spPr>
          <a:xfrm>
            <a:off x="1060191" y="3632421"/>
            <a:ext cx="5702989" cy="0"/>
          </a:xfrm>
          <a:prstGeom prst="line">
            <a:avLst/>
          </a:prstGeom>
          <a:ln w="7620">
            <a:solidFill>
              <a:srgbClr val="B4B2B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1060191" y="4007427"/>
            <a:ext cx="5702988" cy="375006"/>
          </a:xfrm>
          <a:prstGeom prst="rect">
            <a:avLst/>
          </a:prstGeom>
          <a:solidFill>
            <a:srgbClr val="F9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2" name="Connector 11"/>
          <p:cNvCxnSpPr/>
          <p:nvPr/>
        </p:nvCxnSpPr>
        <p:spPr>
          <a:xfrm>
            <a:off x="1060191" y="4007427"/>
            <a:ext cx="5702989" cy="0"/>
          </a:xfrm>
          <a:prstGeom prst="line">
            <a:avLst/>
          </a:prstGeom>
          <a:ln w="7620">
            <a:solidFill>
              <a:srgbClr val="B4B2B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1060191" y="4382433"/>
            <a:ext cx="5702988" cy="375006"/>
          </a:xfrm>
          <a:prstGeom prst="rect">
            <a:avLst/>
          </a:prstGeom>
          <a:solidFill>
            <a:srgbClr val="F7F5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4" name="Connector 13"/>
          <p:cNvCxnSpPr/>
          <p:nvPr/>
        </p:nvCxnSpPr>
        <p:spPr>
          <a:xfrm>
            <a:off x="1060191" y="4382433"/>
            <a:ext cx="5702989" cy="0"/>
          </a:xfrm>
          <a:prstGeom prst="line">
            <a:avLst/>
          </a:prstGeom>
          <a:ln w="7620">
            <a:solidFill>
              <a:srgbClr val="B4B2B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2019214" y="2706624"/>
            <a:ext cx="4743965" cy="175784"/>
          </a:xfrm>
          <a:prstGeom prst="rect">
            <a:avLst/>
          </a:prstGeom>
          <a:solidFill>
            <a:srgbClr val="F7F5F2"/>
          </a:solidFill>
          <a:ln w="9525">
            <a:solidFill>
              <a:srgbClr val="B4B2B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2019214" y="2706624"/>
            <a:ext cx="1185991" cy="175784"/>
          </a:xfrm>
          <a:prstGeom prst="rect">
            <a:avLst/>
          </a:prstGeom>
          <a:noFill/>
        </p:spPr>
        <p:txBody>
          <a:bodyPr wrap="none" anchor="ctr" lIns="25400" rIns="25400" tIns="12700" bIns="12700">
            <a:noAutofit/>
          </a:bodyPr>
          <a:lstStyle/>
          <a:p>
            <a:pPr algn="ctr">
              <a:buNone/>
            </a:pPr>
            <a:r>
              <a:rPr sz="1100" b="1">
                <a:solidFill>
                  <a:srgbClr val="221E19"/>
                </a:solidFill>
                <a:latin typeface="DM Sans"/>
              </a:rPr>
              <a:t>Aug 3-7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2019214" y="2882408"/>
            <a:ext cx="0" cy="1875032"/>
          </a:xfrm>
          <a:prstGeom prst="line">
            <a:avLst/>
          </a:prstGeom>
          <a:ln w="6350">
            <a:solidFill>
              <a:srgbClr val="B4B2B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3205206" y="2706624"/>
            <a:ext cx="1185991" cy="175784"/>
          </a:xfrm>
          <a:prstGeom prst="rect">
            <a:avLst/>
          </a:prstGeom>
          <a:noFill/>
        </p:spPr>
        <p:txBody>
          <a:bodyPr wrap="none" anchor="ctr" lIns="25400" rIns="25400" tIns="12700" bIns="12700">
            <a:noAutofit/>
          </a:bodyPr>
          <a:lstStyle/>
          <a:p>
            <a:pPr algn="ctr">
              <a:buNone/>
            </a:pPr>
            <a:r>
              <a:rPr sz="1100" b="1">
                <a:solidFill>
                  <a:srgbClr val="221E19"/>
                </a:solidFill>
                <a:latin typeface="DM Sans"/>
              </a:rPr>
              <a:t>Aug 10-14</a:t>
            </a:r>
          </a:p>
        </p:txBody>
      </p:sp>
      <p:cxnSp>
        <p:nvCxnSpPr>
          <p:cNvPr id="19" name="Connector 18"/>
          <p:cNvCxnSpPr/>
          <p:nvPr/>
        </p:nvCxnSpPr>
        <p:spPr>
          <a:xfrm>
            <a:off x="3205206" y="2882408"/>
            <a:ext cx="0" cy="1875032"/>
          </a:xfrm>
          <a:prstGeom prst="line">
            <a:avLst/>
          </a:prstGeom>
          <a:ln w="6350">
            <a:solidFill>
              <a:srgbClr val="B4B2B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4391197" y="2706624"/>
            <a:ext cx="1185991" cy="175784"/>
          </a:xfrm>
          <a:prstGeom prst="rect">
            <a:avLst/>
          </a:prstGeom>
          <a:noFill/>
        </p:spPr>
        <p:txBody>
          <a:bodyPr wrap="none" anchor="ctr" lIns="25400" rIns="25400" tIns="12700" bIns="12700">
            <a:noAutofit/>
          </a:bodyPr>
          <a:lstStyle/>
          <a:p>
            <a:pPr algn="ctr">
              <a:buNone/>
            </a:pPr>
            <a:r>
              <a:rPr sz="1100" b="1">
                <a:solidFill>
                  <a:srgbClr val="221E19"/>
                </a:solidFill>
                <a:latin typeface="DM Sans"/>
              </a:rPr>
              <a:t>Aug 17-20</a:t>
            </a:r>
          </a:p>
        </p:txBody>
      </p:sp>
      <p:cxnSp>
        <p:nvCxnSpPr>
          <p:cNvPr id="21" name="Connector 20"/>
          <p:cNvCxnSpPr/>
          <p:nvPr/>
        </p:nvCxnSpPr>
        <p:spPr>
          <a:xfrm>
            <a:off x="4391197" y="2882408"/>
            <a:ext cx="0" cy="1875032"/>
          </a:xfrm>
          <a:prstGeom prst="line">
            <a:avLst/>
          </a:prstGeom>
          <a:ln w="6350">
            <a:solidFill>
              <a:srgbClr val="B4B2B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577188" y="2706624"/>
            <a:ext cx="1185991" cy="175784"/>
          </a:xfrm>
          <a:prstGeom prst="rect">
            <a:avLst/>
          </a:prstGeom>
          <a:noFill/>
        </p:spPr>
        <p:txBody>
          <a:bodyPr wrap="none" anchor="ctr" lIns="25400" rIns="25400" tIns="12700" bIns="12700">
            <a:noAutofit/>
          </a:bodyPr>
          <a:lstStyle/>
          <a:p>
            <a:pPr algn="ctr">
              <a:buNone/>
            </a:pPr>
            <a:r>
              <a:rPr sz="1100" b="1">
                <a:solidFill>
                  <a:srgbClr val="221E19"/>
                </a:solidFill>
                <a:latin typeface="DM Sans"/>
              </a:rPr>
              <a:t>IC Aug 21</a:t>
            </a:r>
          </a:p>
        </p:txBody>
      </p:sp>
      <p:cxnSp>
        <p:nvCxnSpPr>
          <p:cNvPr id="23" name="Connector 22"/>
          <p:cNvCxnSpPr/>
          <p:nvPr/>
        </p:nvCxnSpPr>
        <p:spPr>
          <a:xfrm>
            <a:off x="5577188" y="2882408"/>
            <a:ext cx="0" cy="1875032"/>
          </a:xfrm>
          <a:prstGeom prst="line">
            <a:avLst/>
          </a:prstGeom>
          <a:ln w="6350">
            <a:solidFill>
              <a:srgbClr val="B4B2B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ctor 23"/>
          <p:cNvCxnSpPr/>
          <p:nvPr/>
        </p:nvCxnSpPr>
        <p:spPr>
          <a:xfrm>
            <a:off x="1060191" y="4757440"/>
            <a:ext cx="5702989" cy="0"/>
          </a:xfrm>
          <a:prstGeom prst="line">
            <a:avLst/>
          </a:prstGeom>
          <a:ln w="7620">
            <a:solidFill>
              <a:srgbClr val="B4B2B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ctor 24"/>
          <p:cNvCxnSpPr/>
          <p:nvPr/>
        </p:nvCxnSpPr>
        <p:spPr>
          <a:xfrm>
            <a:off x="2019214" y="2706624"/>
            <a:ext cx="0" cy="2050816"/>
          </a:xfrm>
          <a:prstGeom prst="line">
            <a:avLst/>
          </a:prstGeom>
          <a:ln w="7620">
            <a:solidFill>
              <a:srgbClr val="B4B2B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1124126" y="2882408"/>
            <a:ext cx="831153" cy="375006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noAutofit/>
          </a:bodyPr>
          <a:lstStyle/>
          <a:p>
            <a:pPr algn="l">
              <a:buNone/>
            </a:pPr>
            <a:r>
              <a:rPr sz="1100" b="1">
                <a:solidFill>
                  <a:srgbClr val="221E19"/>
                </a:solidFill>
                <a:latin typeface="DM Sans"/>
              </a:rPr>
              <a:t>WS1 Market</a:t>
            </a:r>
          </a:p>
        </p:txBody>
      </p:sp>
      <p:sp>
        <p:nvSpPr>
          <p:cNvPr id="27" name="Rectangle 26"/>
          <p:cNvSpPr/>
          <p:nvPr/>
        </p:nvSpPr>
        <p:spPr>
          <a:xfrm>
            <a:off x="2019214" y="2976159"/>
            <a:ext cx="1185991" cy="187503"/>
          </a:xfrm>
          <a:prstGeom prst="rect">
            <a:avLst/>
          </a:prstGeom>
          <a:solidFill>
            <a:srgbClr val="EDE7E0"/>
          </a:solidFill>
          <a:ln w="6350">
            <a:solidFill>
              <a:srgbClr val="221E1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2070362" y="2976159"/>
            <a:ext cx="1096482" cy="187503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noAutofit/>
          </a:bodyPr>
          <a:lstStyle/>
          <a:p>
            <a:pPr algn="ctr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Price/vol</a:t>
            </a:r>
          </a:p>
        </p:txBody>
      </p:sp>
      <p:sp>
        <p:nvSpPr>
          <p:cNvPr id="29" name="Rectangle 28"/>
          <p:cNvSpPr/>
          <p:nvPr/>
        </p:nvSpPr>
        <p:spPr>
          <a:xfrm>
            <a:off x="3205206" y="2976159"/>
            <a:ext cx="1185991" cy="187503"/>
          </a:xfrm>
          <a:prstGeom prst="rect">
            <a:avLst/>
          </a:prstGeom>
          <a:solidFill>
            <a:srgbClr val="EDE7E0"/>
          </a:solidFill>
          <a:ln w="6350">
            <a:solidFill>
              <a:srgbClr val="221E1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3256353" y="2976159"/>
            <a:ext cx="1096482" cy="187503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noAutofit/>
          </a:bodyPr>
          <a:lstStyle/>
          <a:p>
            <a:pPr algn="ctr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Region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124126" y="3257414"/>
            <a:ext cx="831153" cy="375006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noAutofit/>
          </a:bodyPr>
          <a:lstStyle/>
          <a:p>
            <a:pPr algn="l">
              <a:buNone/>
            </a:pPr>
            <a:r>
              <a:rPr sz="1100" b="1">
                <a:solidFill>
                  <a:srgbClr val="221E19"/>
                </a:solidFill>
                <a:latin typeface="DM Sans"/>
              </a:rPr>
              <a:t>WS2 Retention</a:t>
            </a:r>
          </a:p>
        </p:txBody>
      </p:sp>
      <p:sp>
        <p:nvSpPr>
          <p:cNvPr id="32" name="Rectangle 31"/>
          <p:cNvSpPr/>
          <p:nvPr/>
        </p:nvSpPr>
        <p:spPr>
          <a:xfrm>
            <a:off x="2019214" y="3351166"/>
            <a:ext cx="1185991" cy="187503"/>
          </a:xfrm>
          <a:prstGeom prst="rect">
            <a:avLst/>
          </a:prstGeom>
          <a:solidFill>
            <a:srgbClr val="DCD2C5"/>
          </a:solidFill>
          <a:ln w="6350">
            <a:solidFill>
              <a:srgbClr val="221E1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2070362" y="3351166"/>
            <a:ext cx="1096482" cy="187503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noAutofit/>
          </a:bodyPr>
          <a:lstStyle/>
          <a:p>
            <a:pPr algn="ctr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Cohort</a:t>
            </a:r>
          </a:p>
        </p:txBody>
      </p:sp>
      <p:sp>
        <p:nvSpPr>
          <p:cNvPr id="34" name="Rectangle 33"/>
          <p:cNvSpPr/>
          <p:nvPr/>
        </p:nvSpPr>
        <p:spPr>
          <a:xfrm>
            <a:off x="3205206" y="3351166"/>
            <a:ext cx="1185991" cy="187503"/>
          </a:xfrm>
          <a:prstGeom prst="rect">
            <a:avLst/>
          </a:prstGeom>
          <a:solidFill>
            <a:srgbClr val="DCD2C5"/>
          </a:solidFill>
          <a:ln w="6350">
            <a:solidFill>
              <a:srgbClr val="221E1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3256353" y="3351166"/>
            <a:ext cx="1096482" cy="187503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noAutofit/>
          </a:bodyPr>
          <a:lstStyle/>
          <a:p>
            <a:pPr algn="ctr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Interviews</a:t>
            </a:r>
          </a:p>
        </p:txBody>
      </p:sp>
      <p:sp>
        <p:nvSpPr>
          <p:cNvPr id="36" name="Rectangle 35"/>
          <p:cNvSpPr/>
          <p:nvPr/>
        </p:nvSpPr>
        <p:spPr>
          <a:xfrm>
            <a:off x="4391197" y="3351166"/>
            <a:ext cx="1185991" cy="187503"/>
          </a:xfrm>
          <a:prstGeom prst="rect">
            <a:avLst/>
          </a:prstGeom>
          <a:solidFill>
            <a:srgbClr val="EDE7E0"/>
          </a:solidFill>
          <a:ln w="6350">
            <a:solidFill>
              <a:srgbClr val="221E1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4442345" y="3351166"/>
            <a:ext cx="1096482" cy="187503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noAutofit/>
          </a:bodyPr>
          <a:lstStyle/>
          <a:p>
            <a:pPr algn="ctr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Synthesis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24126" y="3632421"/>
            <a:ext cx="831153" cy="375006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noAutofit/>
          </a:bodyPr>
          <a:lstStyle/>
          <a:p>
            <a:pPr algn="l">
              <a:buNone/>
            </a:pPr>
            <a:r>
              <a:rPr sz="1100" b="1">
                <a:solidFill>
                  <a:srgbClr val="221E19"/>
                </a:solidFill>
                <a:latin typeface="DM Sans"/>
              </a:rPr>
              <a:t>WS3 Chains</a:t>
            </a:r>
          </a:p>
        </p:txBody>
      </p:sp>
      <p:sp>
        <p:nvSpPr>
          <p:cNvPr id="39" name="Rectangle 38"/>
          <p:cNvSpPr/>
          <p:nvPr/>
        </p:nvSpPr>
        <p:spPr>
          <a:xfrm>
            <a:off x="3205206" y="3726172"/>
            <a:ext cx="1185991" cy="187503"/>
          </a:xfrm>
          <a:prstGeom prst="rect">
            <a:avLst/>
          </a:prstGeom>
          <a:solidFill>
            <a:srgbClr val="EDE7E0"/>
          </a:solidFill>
          <a:ln w="6350">
            <a:solidFill>
              <a:srgbClr val="221E1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3256353" y="3726172"/>
            <a:ext cx="1096482" cy="187503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noAutofit/>
          </a:bodyPr>
          <a:lstStyle/>
          <a:p>
            <a:pPr algn="ctr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Catchment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124126" y="4007427"/>
            <a:ext cx="831153" cy="375006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noAutofit/>
          </a:bodyPr>
          <a:lstStyle/>
          <a:p>
            <a:pPr algn="l">
              <a:buNone/>
            </a:pPr>
            <a:r>
              <a:rPr sz="1100" b="1">
                <a:solidFill>
                  <a:srgbClr val="221E19"/>
                </a:solidFill>
                <a:latin typeface="DM Sans"/>
              </a:rPr>
              <a:t>WS4 Runway</a:t>
            </a:r>
          </a:p>
        </p:txBody>
      </p:sp>
      <p:sp>
        <p:nvSpPr>
          <p:cNvPr id="42" name="Rectangle 41"/>
          <p:cNvSpPr/>
          <p:nvPr/>
        </p:nvSpPr>
        <p:spPr>
          <a:xfrm>
            <a:off x="3205206" y="4101179"/>
            <a:ext cx="1185991" cy="187503"/>
          </a:xfrm>
          <a:prstGeom prst="rect">
            <a:avLst/>
          </a:prstGeom>
          <a:solidFill>
            <a:srgbClr val="EDE7E0"/>
          </a:solidFill>
          <a:ln w="6350">
            <a:solidFill>
              <a:srgbClr val="221E1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3256353" y="4101179"/>
            <a:ext cx="1096482" cy="187503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noAutofit/>
          </a:bodyPr>
          <a:lstStyle/>
          <a:p>
            <a:pPr algn="ctr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Density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124126" y="4382433"/>
            <a:ext cx="831153" cy="375006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noAutofit/>
          </a:bodyPr>
          <a:lstStyle/>
          <a:p>
            <a:pPr algn="l">
              <a:buNone/>
            </a:pPr>
            <a:r>
              <a:rPr sz="1100" b="1">
                <a:solidFill>
                  <a:srgbClr val="221E19"/>
                </a:solidFill>
                <a:latin typeface="DM Sans"/>
              </a:rPr>
              <a:t>WS5 Thesis</a:t>
            </a:r>
          </a:p>
        </p:txBody>
      </p:sp>
      <p:sp>
        <p:nvSpPr>
          <p:cNvPr id="45" name="Rectangle 44"/>
          <p:cNvSpPr/>
          <p:nvPr/>
        </p:nvSpPr>
        <p:spPr>
          <a:xfrm>
            <a:off x="3205206" y="4476185"/>
            <a:ext cx="1185991" cy="187503"/>
          </a:xfrm>
          <a:prstGeom prst="rect">
            <a:avLst/>
          </a:prstGeom>
          <a:solidFill>
            <a:srgbClr val="EDE7E0"/>
          </a:solidFill>
          <a:ln w="6350">
            <a:solidFill>
              <a:srgbClr val="221E1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3256353" y="4476185"/>
            <a:ext cx="1096482" cy="187503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noAutofit/>
          </a:bodyPr>
          <a:lstStyle/>
          <a:p>
            <a:pPr algn="ctr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Bridge</a:t>
            </a:r>
          </a:p>
        </p:txBody>
      </p:sp>
      <p:sp>
        <p:nvSpPr>
          <p:cNvPr id="47" name="Rectangle 46"/>
          <p:cNvSpPr/>
          <p:nvPr/>
        </p:nvSpPr>
        <p:spPr>
          <a:xfrm>
            <a:off x="4391197" y="4476185"/>
            <a:ext cx="1185991" cy="187503"/>
          </a:xfrm>
          <a:prstGeom prst="rect">
            <a:avLst/>
          </a:prstGeom>
          <a:solidFill>
            <a:srgbClr val="EDE7E0"/>
          </a:solidFill>
          <a:ln w="6350">
            <a:solidFill>
              <a:srgbClr val="221E1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4442345" y="4476185"/>
            <a:ext cx="1096482" cy="187503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noAutofit/>
          </a:bodyPr>
          <a:lstStyle/>
          <a:p>
            <a:pPr algn="ctr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Readout</a:t>
            </a:r>
          </a:p>
        </p:txBody>
      </p:sp>
      <p:sp>
        <p:nvSpPr>
          <p:cNvPr id="49" name="Rectangle 48"/>
          <p:cNvSpPr/>
          <p:nvPr/>
        </p:nvSpPr>
        <p:spPr>
          <a:xfrm>
            <a:off x="5577188" y="4476185"/>
            <a:ext cx="1185991" cy="187503"/>
          </a:xfrm>
          <a:prstGeom prst="rect">
            <a:avLst/>
          </a:prstGeom>
          <a:solidFill>
            <a:srgbClr val="EDE7E0"/>
          </a:solidFill>
          <a:ln w="6350">
            <a:solidFill>
              <a:srgbClr val="221E1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5628336" y="4476185"/>
            <a:ext cx="1096482" cy="187503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noAutofit/>
          </a:bodyPr>
          <a:lstStyle/>
          <a:p>
            <a:pPr algn="ctr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IC pack</a:t>
            </a:r>
          </a:p>
        </p:txBody>
      </p:sp>
      <p:sp>
        <p:nvSpPr>
          <p:cNvPr id="51" name="Rectangle 50::TC[T5|furniture]"/>
          <p:cNvSpPr/>
          <p:nvPr/>
        </p:nvSpPr>
        <p:spPr>
          <a:xfrm>
            <a:off x="612648" y="5294376"/>
            <a:ext cx="45720" cy="694944"/>
          </a:xfrm>
          <a:prstGeom prst="rect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TextBox 51::TC[T3|narrative_accent#g1]"/>
          <p:cNvSpPr txBox="1"/>
          <p:nvPr/>
        </p:nvSpPr>
        <p:spPr>
          <a:xfrm>
            <a:off x="768096" y="5294376"/>
            <a:ext cx="6238036" cy="694944"/>
          </a:xfrm>
          <a:prstGeom prst="rect">
            <a:avLst/>
          </a:prstGeom>
          <a:noFill/>
        </p:spPr>
        <p:txBody>
          <a:bodyPr wrap="square" anchor="b" lIns="25400" rIns="25400" tIns="12700" bIns="12700">
            <a:noAutofit/>
          </a:bodyPr>
          <a:lstStyle/>
          <a:p>
            <a:pPr algn="l">
              <a:buNone/>
            </a:pPr>
            <a:r>
              <a:rPr sz="1300" b="1">
                <a:solidFill>
                  <a:srgbClr val="221E19"/>
                </a:solidFill>
                <a:latin typeface="DM Sans"/>
              </a:rPr>
              <a:t>→  Retention is the only workstream with no float — so the client list and the interview ruling are what we need on day one, not in week two</a:t>
            </a:r>
          </a:p>
        </p:txBody>
      </p:sp>
      <p:sp>
        <p:nvSpPr>
          <p:cNvPr id="53" name="Rectangle 52::TC[T5|furniture]"/>
          <p:cNvSpPr/>
          <p:nvPr/>
        </p:nvSpPr>
        <p:spPr>
          <a:xfrm>
            <a:off x="7189012" y="1600200"/>
            <a:ext cx="4390034" cy="2148840"/>
          </a:xfrm>
          <a:prstGeom prst="rect">
            <a:avLst/>
          </a:prstGeom>
          <a:solidFill>
            <a:srgbClr val="F7F5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Rectangle 53::TC[T5|furniture]"/>
          <p:cNvSpPr/>
          <p:nvPr/>
        </p:nvSpPr>
        <p:spPr>
          <a:xfrm>
            <a:off x="7189012" y="1600200"/>
            <a:ext cx="4390034" cy="41148"/>
          </a:xfrm>
          <a:prstGeom prst="rect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TextBox 54::TC[T3|neutral]"/>
          <p:cNvSpPr txBox="1"/>
          <p:nvPr/>
        </p:nvSpPr>
        <p:spPr>
          <a:xfrm>
            <a:off x="7335316" y="1719072"/>
            <a:ext cx="4097426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1">
                <a:solidFill>
                  <a:srgbClr val="221E19"/>
                </a:solidFill>
                <a:latin typeface="DM Sans"/>
              </a:rPr>
              <a:t>WHAT WE NEED IN THE FIRST 48 HOURS</a:t>
            </a:r>
          </a:p>
        </p:txBody>
      </p:sp>
      <p:sp>
        <p:nvSpPr>
          <p:cNvPr id="56" name="TextBox 55::TC[T4|neutral]"/>
          <p:cNvSpPr txBox="1"/>
          <p:nvPr/>
        </p:nvSpPr>
        <p:spPr>
          <a:xfrm>
            <a:off x="7335316" y="2075688"/>
            <a:ext cx="4097426" cy="420624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•  Data room access 3 August, financials by clinic and the memorandum in native format.</a:t>
            </a:r>
          </a:p>
        </p:txBody>
      </p:sp>
      <p:sp>
        <p:nvSpPr>
          <p:cNvPr id="57" name="TextBox 56::TC[T4|neutral]"/>
          <p:cNvSpPr txBox="1"/>
          <p:nvPr/>
        </p:nvSpPr>
        <p:spPr>
          <a:xfrm>
            <a:off x="7335316" y="2627376"/>
            <a:ext cx="4097426" cy="420624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•  Client list with clinic identifier, visit dates, and the clients who have lapsed.</a:t>
            </a:r>
          </a:p>
        </p:txBody>
      </p:sp>
      <p:sp>
        <p:nvSpPr>
          <p:cNvPr id="58" name="TextBox 57::TC[T4|neutral]"/>
          <p:cNvSpPr txBox="1"/>
          <p:nvPr/>
        </p:nvSpPr>
        <p:spPr>
          <a:xfrm>
            <a:off x="7335316" y="3179064"/>
            <a:ext cx="4097426" cy="420624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•  Vet roster with dates, total practices ever acquired, and your ruling on owner outreach.</a:t>
            </a:r>
          </a:p>
        </p:txBody>
      </p:sp>
      <p:sp>
        <p:nvSpPr>
          <p:cNvPr id="59" name="Rectangle 58::TC[T5|furniture]"/>
          <p:cNvSpPr/>
          <p:nvPr/>
        </p:nvSpPr>
        <p:spPr>
          <a:xfrm>
            <a:off x="7189012" y="3931920"/>
            <a:ext cx="4390034" cy="2148840"/>
          </a:xfrm>
          <a:prstGeom prst="rect">
            <a:avLst/>
          </a:prstGeom>
          <a:solidFill>
            <a:srgbClr val="F7F5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Rectangle 59::TC[T5|furniture]"/>
          <p:cNvSpPr/>
          <p:nvPr/>
        </p:nvSpPr>
        <p:spPr>
          <a:xfrm>
            <a:off x="7189012" y="3931920"/>
            <a:ext cx="4390034" cy="41148"/>
          </a:xfrm>
          <a:prstGeom prst="rect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1" name="TextBox 60::TC[T3|neutral]"/>
          <p:cNvSpPr txBox="1"/>
          <p:nvPr/>
        </p:nvSpPr>
        <p:spPr>
          <a:xfrm>
            <a:off x="7335316" y="4050792"/>
            <a:ext cx="4097426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1">
                <a:solidFill>
                  <a:srgbClr val="221E19"/>
                </a:solidFill>
                <a:latin typeface="DM Sans"/>
              </a:rPr>
              <a:t>WHAT GOVERNS THE PACE</a:t>
            </a:r>
          </a:p>
        </p:txBody>
      </p:sp>
      <p:sp>
        <p:nvSpPr>
          <p:cNvPr id="62" name="TextBox 61::TC[T4|neutral]"/>
          <p:cNvSpPr txBox="1"/>
          <p:nvPr/>
        </p:nvSpPr>
        <p:spPr>
          <a:xfrm>
            <a:off x="7335316" y="4407408"/>
            <a:ext cx="4097426" cy="420624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•  Retention starts day one: interview recruitment, not analysis, is the constraint.</a:t>
            </a:r>
          </a:p>
        </p:txBody>
      </p:sp>
      <p:sp>
        <p:nvSpPr>
          <p:cNvPr id="63" name="TextBox 62::TC[T4|neutral]"/>
          <p:cNvSpPr txBox="1"/>
          <p:nvPr/>
        </p:nvSpPr>
        <p:spPr>
          <a:xfrm>
            <a:off x="7335316" y="4959096"/>
            <a:ext cx="4097426" cy="420624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•  Q3 maps chain clinics, pricing and hours per catchment; Q4, independents and prices paid.</a:t>
            </a:r>
          </a:p>
        </p:txBody>
      </p:sp>
      <p:sp>
        <p:nvSpPr>
          <p:cNvPr id="64" name="TextBox 63::TC[T4|neutral]"/>
          <p:cNvSpPr txBox="1"/>
          <p:nvPr/>
        </p:nvSpPr>
        <p:spPr>
          <a:xfrm>
            <a:off x="7335316" y="5510784"/>
            <a:ext cx="4097426" cy="420624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•  We deliver the Committee pack on 20 August; say if your pre-read needs it earlier.</a:t>
            </a:r>
          </a:p>
        </p:txBody>
      </p:sp>
      <p:sp>
        <p:nvSpPr>
          <p:cNvPr id="65" name="TextBox 64::TC[T5|neutral]"/>
          <p:cNvSpPr txBox="1"/>
          <p:nvPr/>
        </p:nvSpPr>
        <p:spPr>
          <a:xfrm>
            <a:off x="612648" y="6108192"/>
            <a:ext cx="10966704" cy="219456"/>
          </a:xfrm>
          <a:prstGeom prst="rect">
            <a:avLst/>
          </a:prstGeom>
          <a:noFill/>
        </p:spPr>
        <p:txBody>
          <a:bodyPr wrap="none" anchor="t" lIns="25400" rIns="25400" tIns="12700" bIns="12700">
            <a:noAutofit/>
          </a:bodyPr>
          <a:lstStyle/>
          <a:p>
            <a:pPr algn="l">
              <a:buNone/>
            </a:pPr>
            <a:r>
              <a:rPr sz="950" b="0">
                <a:solidFill>
                  <a:srgbClr val="625E5A"/>
                </a:solidFill>
                <a:latin typeface="JetBrains Mono"/>
              </a:rPr>
              <a:t>Source: RfP sections 4 and 7. Q3 reads catchment overlap with corporate chains; Q4, independent density and prices paid.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 name="TCZONE[0.670,1.750,11.993,4.350]">
    <p:spTree>
      <p:nvGrpSpPr>
        <p:cNvPr id="1" name=""/>
        <p:cNvGrpSpPr/>
        <p:nvPr/>
      </p:nvGrpSpPr>
      <p:grpSpPr/>
      <p:sp>
        <p:nvSpPr>
          <p:cNvPr id="2" name="Title 1::TC[T2|neutral]"/>
          <p:cNvSpPr>
            <a:spLocks noGrp="1"/>
          </p:cNvSpPr>
          <p:nvPr>
            <p:ph type="title"/>
          </p:nvPr>
        </p:nvSpPr>
        <p:spPr>
          <a:xfrm>
            <a:off x="612648" y="530352"/>
            <a:ext cx="10963656" cy="694944"/>
          </a:xfrm>
        </p:spPr>
        <p:txBody>
          <a:bodyPr anchor="b"/>
          <a:lstStyle/>
          <a:p>
            <a:pPr algn="l">
              <a:buNone/>
            </a:pPr>
            <a:r>
              <a:rPr sz="2200" b="0">
                <a:solidFill>
                  <a:srgbClr val="221E19"/>
                </a:solidFill>
                <a:latin typeface="Instrument Serif"/>
              </a:rPr>
              <a:t>Five assumptions carry this workplan. The client list is the one that can break it, </a:t>
            </a:r>
            <a:r>
              <a:rPr sz="2200" b="0" i="1">
                <a:solidFill>
                  <a:srgbClr val="8C6A3F"/>
                </a:solidFill>
                <a:latin typeface="Instrument Serif"/>
              </a:rPr>
              <a:t>so each carries its own fallback</a:t>
            </a:r>
          </a:p>
        </p:txBody>
      </p:sp>
      <p:sp>
        <p:nvSpPr>
          <p:cNvPr id="3" name="TextBox 2::TC[T1|neutral]"/>
          <p:cNvSpPr txBox="1"/>
          <p:nvPr/>
        </p:nvSpPr>
        <p:spPr>
          <a:xfrm>
            <a:off x="612648" y="274320"/>
            <a:ext cx="10963656" cy="219456"/>
          </a:xfrm>
          <a:prstGeom prst="rect">
            <a:avLst/>
          </a:prstGeom>
          <a:noFill/>
        </p:spPr>
        <p:txBody>
          <a:bodyPr wrap="none" anchor="t" lIns="25400" rIns="25400" tIns="12700" bIns="12700">
            <a:noAutofit/>
          </a:bodyPr>
          <a:lstStyle/>
          <a:p>
            <a:pPr algn="l">
              <a:buNone/>
            </a:pPr>
            <a:r>
              <a:rPr sz="1050" b="1">
                <a:solidFill>
                  <a:srgbClr val="625E5A"/>
                </a:solidFill>
                <a:latin typeface="JetBrains Mono"/>
              </a:rPr>
              <a:t>TERMS — ASSUMPTIONS AND RISKS</a:t>
            </a:r>
          </a:p>
        </p:txBody>
      </p:sp>
      <p:sp>
        <p:nvSpPr>
          <p:cNvPr id="4" name="Rectangle 3::TC[T5|furniture]"/>
          <p:cNvSpPr/>
          <p:nvPr/>
        </p:nvSpPr>
        <p:spPr>
          <a:xfrm>
            <a:off x="612648" y="1600200"/>
            <a:ext cx="10966704" cy="384048"/>
          </a:xfrm>
          <a:prstGeom prst="rect">
            <a:avLst/>
          </a:prstGeom>
          <a:solidFill>
            <a:srgbClr val="221E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::TC[T4|neutral]"/>
          <p:cNvSpPr txBox="1"/>
          <p:nvPr/>
        </p:nvSpPr>
        <p:spPr>
          <a:xfrm>
            <a:off x="685800" y="1655064"/>
            <a:ext cx="3509264" cy="274320"/>
          </a:xfrm>
          <a:prstGeom prst="rect">
            <a:avLst/>
          </a:prstGeom>
          <a:noFill/>
        </p:spPr>
        <p:txBody>
          <a:bodyPr wrap="none" anchor="ctr" lIns="25400" rIns="25400" tIns="12700" bIns="12700">
            <a:noAutofit/>
          </a:bodyPr>
          <a:lstStyle/>
          <a:p>
            <a:pPr algn="l">
              <a:buNone/>
            </a:pPr>
            <a:r>
              <a:rPr sz="1100" b="1">
                <a:solidFill>
                  <a:srgbClr val="FFFFFF"/>
                </a:solidFill>
                <a:latin typeface="DM Sans"/>
              </a:rPr>
              <a:t>Assumption</a:t>
            </a:r>
          </a:p>
        </p:txBody>
      </p:sp>
      <p:sp>
        <p:nvSpPr>
          <p:cNvPr id="6" name="TextBox 5::TC[T4|neutral]"/>
          <p:cNvSpPr txBox="1"/>
          <p:nvPr/>
        </p:nvSpPr>
        <p:spPr>
          <a:xfrm>
            <a:off x="4341368" y="1655064"/>
            <a:ext cx="3509264" cy="274320"/>
          </a:xfrm>
          <a:prstGeom prst="rect">
            <a:avLst/>
          </a:prstGeom>
          <a:noFill/>
        </p:spPr>
        <p:txBody>
          <a:bodyPr wrap="none" anchor="ctr" lIns="25400" rIns="25400" tIns="12700" bIns="12700">
            <a:noAutofit/>
          </a:bodyPr>
          <a:lstStyle/>
          <a:p>
            <a:pPr algn="l">
              <a:buNone/>
            </a:pPr>
            <a:r>
              <a:rPr sz="1100" b="1">
                <a:solidFill>
                  <a:srgbClr val="FFFFFF"/>
                </a:solidFill>
                <a:latin typeface="DM Sans"/>
              </a:rPr>
              <a:t>Why it matters here</a:t>
            </a:r>
          </a:p>
        </p:txBody>
      </p:sp>
      <p:sp>
        <p:nvSpPr>
          <p:cNvPr id="7" name="TextBox 6::TC[T4|neutral]"/>
          <p:cNvSpPr txBox="1"/>
          <p:nvPr/>
        </p:nvSpPr>
        <p:spPr>
          <a:xfrm>
            <a:off x="7996936" y="1655064"/>
            <a:ext cx="3509264" cy="274320"/>
          </a:xfrm>
          <a:prstGeom prst="rect">
            <a:avLst/>
          </a:prstGeom>
          <a:noFill/>
        </p:spPr>
        <p:txBody>
          <a:bodyPr wrap="none" anchor="ctr" lIns="25400" rIns="25400" tIns="12700" bIns="12700">
            <a:noAutofit/>
          </a:bodyPr>
          <a:lstStyle/>
          <a:p>
            <a:pPr algn="l">
              <a:buNone/>
            </a:pPr>
            <a:r>
              <a:rPr sz="1100" b="1">
                <a:solidFill>
                  <a:srgbClr val="FFFFFF"/>
                </a:solidFill>
                <a:latin typeface="DM Sans"/>
              </a:rPr>
              <a:t>If it does not hold</a:t>
            </a:r>
          </a:p>
        </p:txBody>
      </p:sp>
      <p:sp>
        <p:nvSpPr>
          <p:cNvPr id="8" name="Rectangle 7::TC[T5|narrative_accent#g1]"/>
          <p:cNvSpPr/>
          <p:nvPr/>
        </p:nvSpPr>
        <p:spPr>
          <a:xfrm>
            <a:off x="612648" y="1984248"/>
            <a:ext cx="10966704" cy="718718"/>
          </a:xfrm>
          <a:prstGeom prst="rect">
            <a:avLst/>
          </a:prstGeom>
          <a:solidFill>
            <a:srgbClr val="E6DE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::TC[T4|narrative_accent#g1]"/>
          <p:cNvSpPr txBox="1"/>
          <p:nvPr/>
        </p:nvSpPr>
        <p:spPr>
          <a:xfrm>
            <a:off x="685800" y="1984248"/>
            <a:ext cx="3509264" cy="718718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noAutofit/>
          </a:bodyPr>
          <a:lstStyle/>
          <a:p>
            <a:pPr algn="l">
              <a:buNone/>
            </a:pPr>
            <a:r>
              <a:rPr sz="1100" b="1">
                <a:solidFill>
                  <a:srgbClr val="221E19"/>
                </a:solidFill>
                <a:latin typeface="DM Sans"/>
              </a:rPr>
              <a:t>The client list carries a clinic identifier, visit dates and lapsed clients</a:t>
            </a:r>
          </a:p>
        </p:txBody>
      </p:sp>
      <p:sp>
        <p:nvSpPr>
          <p:cNvPr id="10" name="TextBox 9::TC[T4|narrative_accent#g1]"/>
          <p:cNvSpPr txBox="1"/>
          <p:nvPr/>
        </p:nvSpPr>
        <p:spPr>
          <a:xfrm>
            <a:off x="4341368" y="1984248"/>
            <a:ext cx="3509264" cy="718718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noAutofit/>
          </a:bodyPr>
          <a:lstStyle/>
          <a:p>
            <a:pPr algn="l">
              <a:buNone/>
            </a:pPr>
            <a:r>
              <a:rPr sz="1100" b="1">
                <a:solidFill>
                  <a:srgbClr val="221E19"/>
                </a:solidFill>
                <a:latin typeface="DM Sans"/>
              </a:rPr>
              <a:t>The cohort is built from client-level behaviour, and the owners who left are the ones the retention question turns on.</a:t>
            </a:r>
          </a:p>
        </p:txBody>
      </p:sp>
      <p:sp>
        <p:nvSpPr>
          <p:cNvPr id="11" name="TextBox 10::TC[T4|narrative_accent#g1]"/>
          <p:cNvSpPr txBox="1"/>
          <p:nvPr/>
        </p:nvSpPr>
        <p:spPr>
          <a:xfrm>
            <a:off x="7996936" y="1984248"/>
            <a:ext cx="3509264" cy="718718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noAutofit/>
          </a:bodyPr>
          <a:lstStyle/>
          <a:p>
            <a:pPr algn="l">
              <a:buNone/>
            </a:pPr>
            <a:r>
              <a:rPr sz="1100" b="1">
                <a:solidFill>
                  <a:srgbClr val="221E19"/>
                </a:solidFill>
                <a:latin typeface="DM Sans"/>
              </a:rPr>
              <a:t>We fall back to a revenue-based attrition estimate and say plainly that it is weaker. Raised on 3 August, not discovered on 18 August.</a:t>
            </a:r>
          </a:p>
        </p:txBody>
      </p:sp>
      <p:sp>
        <p:nvSpPr>
          <p:cNvPr id="12" name="Rectangle 11::TC[T5|furniture]"/>
          <p:cNvSpPr/>
          <p:nvPr/>
        </p:nvSpPr>
        <p:spPr>
          <a:xfrm>
            <a:off x="612648" y="2702966"/>
            <a:ext cx="10966704" cy="867280"/>
          </a:xfrm>
          <a:prstGeom prst="rect">
            <a:avLst/>
          </a:prstGeom>
          <a:solidFill>
            <a:srgbClr val="F7F5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::TC[T4|neutral]"/>
          <p:cNvSpPr txBox="1"/>
          <p:nvPr/>
        </p:nvSpPr>
        <p:spPr>
          <a:xfrm>
            <a:off x="685800" y="2702966"/>
            <a:ext cx="3509264" cy="86728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At least 10 founder exits have 12 clean months either side, with no system migration</a:t>
            </a:r>
          </a:p>
        </p:txBody>
      </p:sp>
      <p:sp>
        <p:nvSpPr>
          <p:cNvPr id="14" name="TextBox 13::TC[T4|neutral]"/>
          <p:cNvSpPr txBox="1"/>
          <p:nvPr/>
        </p:nvSpPr>
        <p:spPr>
          <a:xfrm>
            <a:off x="4341368" y="2702966"/>
            <a:ext cx="3509264" cy="86728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Too few exits means too few events, and a migration destroys the history the design reads. Where the founder left at close, exit and acquisition cannot be separated, so those events are read apart.</a:t>
            </a:r>
          </a:p>
        </p:txBody>
      </p:sp>
      <p:sp>
        <p:nvSpPr>
          <p:cNvPr id="15" name="TextBox 14::TC[T4|neutral]"/>
          <p:cNvSpPr txBox="1"/>
          <p:nvPr/>
        </p:nvSpPr>
        <p:spPr>
          <a:xfrm>
            <a:off x="7996936" y="2702966"/>
            <a:ext cx="3509264" cy="86728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We publish the funnel on day 3 and say plainly that the read has become directional, before any finding rests on it.</a:t>
            </a:r>
          </a:p>
        </p:txBody>
      </p:sp>
      <p:sp>
        <p:nvSpPr>
          <p:cNvPr id="16" name="Rectangle 15::TC[T5|furniture]"/>
          <p:cNvSpPr/>
          <p:nvPr/>
        </p:nvSpPr>
        <p:spPr>
          <a:xfrm>
            <a:off x="612648" y="3570247"/>
            <a:ext cx="10966704" cy="71871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::TC[T4|neutral]"/>
          <p:cNvSpPr txBox="1"/>
          <p:nvPr/>
        </p:nvSpPr>
        <p:spPr>
          <a:xfrm>
            <a:off x="685800" y="3570247"/>
            <a:ext cx="3509264" cy="718718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We may approach pet owners in the group's own markets</a:t>
            </a:r>
          </a:p>
        </p:txBody>
      </p:sp>
      <p:sp>
        <p:nvSpPr>
          <p:cNvPr id="18" name="TextBox 17::TC[T4|neutral]"/>
          <p:cNvSpPr txBox="1"/>
          <p:nvPr/>
        </p:nvSpPr>
        <p:spPr>
          <a:xfrm>
            <a:off x="4341368" y="3570247"/>
            <a:ext cx="3509264" cy="718718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The causal read on Q2 comes from owners explaining their decision. The floor is 24 owner interviews; below it the finding is directional only.</a:t>
            </a:r>
          </a:p>
        </p:txBody>
      </p:sp>
      <p:sp>
        <p:nvSpPr>
          <p:cNvPr id="19" name="TextBox 18::TC[T4|neutral]"/>
          <p:cNvSpPr txBox="1"/>
          <p:nvPr/>
        </p:nvSpPr>
        <p:spPr>
          <a:xfrm>
            <a:off x="7996936" y="3570247"/>
            <a:ext cx="3509264" cy="718718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The engagement becomes $58,000 for a data-room-only read on Q2, and we tell your Committee that read is weaker.</a:t>
            </a:r>
          </a:p>
        </p:txBody>
      </p:sp>
      <p:sp>
        <p:nvSpPr>
          <p:cNvPr id="20" name="Rectangle 19::TC[T5|furniture]"/>
          <p:cNvSpPr/>
          <p:nvPr/>
        </p:nvSpPr>
        <p:spPr>
          <a:xfrm>
            <a:off x="612648" y="4288965"/>
            <a:ext cx="10966704" cy="718718"/>
          </a:xfrm>
          <a:prstGeom prst="rect">
            <a:avLst/>
          </a:prstGeom>
          <a:solidFill>
            <a:srgbClr val="F7F5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::TC[T4|neutral]"/>
          <p:cNvSpPr txBox="1"/>
          <p:nvPr/>
        </p:nvSpPr>
        <p:spPr>
          <a:xfrm>
            <a:off x="685800" y="4288965"/>
            <a:ext cx="3509264" cy="718718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No management access beyond the data room, 0 hours assumed</a:t>
            </a:r>
          </a:p>
        </p:txBody>
      </p:sp>
      <p:sp>
        <p:nvSpPr>
          <p:cNvPr id="22" name="TextBox 21::TC[T4|neutral]"/>
          <p:cNvSpPr txBox="1"/>
          <p:nvPr/>
        </p:nvSpPr>
        <p:spPr>
          <a:xfrm>
            <a:off x="4341368" y="4288965"/>
            <a:ext cx="3509264" cy="718718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The work is priced on that basis. Two hours with the founder would materially tighten the view on the 6-8% claim, and we recommend you seek it.</a:t>
            </a:r>
          </a:p>
        </p:txBody>
      </p:sp>
      <p:sp>
        <p:nvSpPr>
          <p:cNvPr id="23" name="TextBox 22::TC[T4|neutral]"/>
          <p:cNvSpPr txBox="1"/>
          <p:nvPr/>
        </p:nvSpPr>
        <p:spPr>
          <a:xfrm>
            <a:off x="7996936" y="4288965"/>
            <a:ext cx="3509264" cy="718718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If access is granted we use it and tell you what changed. No fee adjustment either way.</a:t>
            </a:r>
          </a:p>
        </p:txBody>
      </p:sp>
      <p:sp>
        <p:nvSpPr>
          <p:cNvPr id="24" name="Rectangle 23::TC[T5|furniture]"/>
          <p:cNvSpPr/>
          <p:nvPr/>
        </p:nvSpPr>
        <p:spPr>
          <a:xfrm>
            <a:off x="612648" y="5007684"/>
            <a:ext cx="10966704" cy="57015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::TC[T4|neutral]"/>
          <p:cNvSpPr txBox="1"/>
          <p:nvPr/>
        </p:nvSpPr>
        <p:spPr>
          <a:xfrm>
            <a:off x="685800" y="5007684"/>
            <a:ext cx="3509264" cy="570155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14 working days, scope as set out on slides 4 and 5</a:t>
            </a:r>
          </a:p>
        </p:txBody>
      </p:sp>
      <p:sp>
        <p:nvSpPr>
          <p:cNvPr id="26" name="TextBox 25::TC[T4|neutral]"/>
          <p:cNvSpPr txBox="1"/>
          <p:nvPr/>
        </p:nvSpPr>
        <p:spPr>
          <a:xfrm>
            <a:off x="4341368" y="5007684"/>
            <a:ext cx="3509264" cy="570155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The Committee date is fixed and the schedule holds only 2 days of float, after the 18 August readout.</a:t>
            </a:r>
          </a:p>
        </p:txBody>
      </p:sp>
      <p:sp>
        <p:nvSpPr>
          <p:cNvPr id="27" name="TextBox 26::TC[T4|neutral]"/>
          <p:cNvSpPr txBox="1"/>
          <p:nvPr/>
        </p:nvSpPr>
        <p:spPr>
          <a:xfrm>
            <a:off x="7996936" y="5007684"/>
            <a:ext cx="3509264" cy="570155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A change in scope, or a data dependency arriving after 5 August, moves the readout day for day. We say so the same day.</a:t>
            </a:r>
          </a:p>
        </p:txBody>
      </p:sp>
      <p:sp>
        <p:nvSpPr>
          <p:cNvPr id="28" name="Rectangle 27::TC[T5|furniture]"/>
          <p:cNvSpPr/>
          <p:nvPr/>
        </p:nvSpPr>
        <p:spPr>
          <a:xfrm>
            <a:off x="612648" y="5724144"/>
            <a:ext cx="45720" cy="265176"/>
          </a:xfrm>
          <a:prstGeom prst="rect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::TC[T3|neutral]"/>
          <p:cNvSpPr txBox="1"/>
          <p:nvPr/>
        </p:nvSpPr>
        <p:spPr>
          <a:xfrm>
            <a:off x="768096" y="5724144"/>
            <a:ext cx="10810951" cy="265176"/>
          </a:xfrm>
          <a:prstGeom prst="rect">
            <a:avLst/>
          </a:prstGeom>
          <a:noFill/>
        </p:spPr>
        <p:txBody>
          <a:bodyPr wrap="square" anchor="b" lIns="25400" rIns="25400" tIns="12700" bIns="12700">
            <a:noAutofit/>
          </a:bodyPr>
          <a:lstStyle/>
          <a:p>
            <a:pPr algn="l">
              <a:buNone/>
            </a:pPr>
            <a:r>
              <a:rPr sz="1300" b="1">
                <a:solidFill>
                  <a:srgbClr val="221E19"/>
                </a:solidFill>
                <a:latin typeface="DM Sans"/>
              </a:rPr>
              <a:t>→  Every one of these is checkable in the first 48 hours, which is when we would rather find out than on 18 August</a:t>
            </a:r>
          </a:p>
        </p:txBody>
      </p:sp>
      <p:sp>
        <p:nvSpPr>
          <p:cNvPr id="30" name="TextBox 29::TC[T5|neutral]"/>
          <p:cNvSpPr txBox="1"/>
          <p:nvPr/>
        </p:nvSpPr>
        <p:spPr>
          <a:xfrm>
            <a:off x="612648" y="6108192"/>
            <a:ext cx="10966704" cy="219456"/>
          </a:xfrm>
          <a:prstGeom prst="rect">
            <a:avLst/>
          </a:prstGeom>
          <a:noFill/>
        </p:spPr>
        <p:txBody>
          <a:bodyPr wrap="none" anchor="t" lIns="25400" rIns="25400" tIns="12700" bIns="12700">
            <a:noAutofit/>
          </a:bodyPr>
          <a:lstStyle/>
          <a:p>
            <a:pPr algn="l">
              <a:buNone/>
            </a:pPr>
            <a:r>
              <a:rPr sz="950" b="0">
                <a:solidFill>
                  <a:srgbClr val="625E5A"/>
                </a:solidFill>
                <a:latin typeface="JetBrains Mono"/>
              </a:rPr>
              <a:t>Assumptions stated as at 29 July 2026, on the basis of the RfP and without data room access.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 name="TCZONE[0.670,1.750,11.993,4.110]">
    <p:spTree>
      <p:nvGrpSpPr>
        <p:cNvPr id="1" name=""/>
        <p:cNvGrpSpPr/>
        <p:nvPr/>
      </p:nvGrpSpPr>
      <p:grpSpPr/>
      <p:sp>
        <p:nvSpPr>
          <p:cNvPr id="2" name="Title 1::TC[T2|neutral]"/>
          <p:cNvSpPr>
            <a:spLocks noGrp="1"/>
          </p:cNvSpPr>
          <p:nvPr>
            <p:ph type="title"/>
          </p:nvPr>
        </p:nvSpPr>
        <p:spPr>
          <a:xfrm>
            <a:off x="612648" y="530352"/>
            <a:ext cx="10963656" cy="694944"/>
          </a:xfrm>
        </p:spPr>
        <p:txBody>
          <a:bodyPr anchor="b"/>
          <a:lstStyle/>
          <a:p>
            <a:pPr algn="l">
              <a:buNone/>
            </a:pPr>
            <a:r>
              <a:rPr sz="2200" b="0">
                <a:solidFill>
                  <a:srgbClr val="221E19"/>
                </a:solidFill>
                <a:latin typeface="Instrument Serif"/>
              </a:rPr>
              <a:t>One senior frames, analyses and presents. You are buying the person who will be in the room on 21 August, </a:t>
            </a:r>
            <a:r>
              <a:rPr sz="2200" b="0" i="1">
                <a:solidFill>
                  <a:srgbClr val="8C6A3F"/>
                </a:solidFill>
                <a:latin typeface="Instrument Serif"/>
              </a:rPr>
              <a:t>not a pyramid</a:t>
            </a:r>
          </a:p>
        </p:txBody>
      </p:sp>
      <p:sp>
        <p:nvSpPr>
          <p:cNvPr id="3" name="TextBox 2::TC[T1|neutral]"/>
          <p:cNvSpPr txBox="1"/>
          <p:nvPr/>
        </p:nvSpPr>
        <p:spPr>
          <a:xfrm>
            <a:off x="612648" y="274320"/>
            <a:ext cx="10963656" cy="219456"/>
          </a:xfrm>
          <a:prstGeom prst="rect">
            <a:avLst/>
          </a:prstGeom>
          <a:noFill/>
        </p:spPr>
        <p:txBody>
          <a:bodyPr wrap="none" anchor="t" lIns="25400" rIns="25400" tIns="12700" bIns="12700">
            <a:noAutofit/>
          </a:bodyPr>
          <a:lstStyle/>
          <a:p>
            <a:pPr algn="l">
              <a:buNone/>
            </a:pPr>
            <a:r>
              <a:rPr sz="1050" b="1">
                <a:solidFill>
                  <a:srgbClr val="625E5A"/>
                </a:solidFill>
                <a:latin typeface="JetBrains Mono"/>
              </a:rPr>
              <a:t>TERMS — TEAM</a:t>
            </a:r>
          </a:p>
        </p:txBody>
      </p:sp>
      <p:sp>
        <p:nvSpPr>
          <p:cNvPr id="4" name="Rectangle 3::TC[T5|furniture]"/>
          <p:cNvSpPr/>
          <p:nvPr/>
        </p:nvSpPr>
        <p:spPr>
          <a:xfrm>
            <a:off x="612648" y="1600200"/>
            <a:ext cx="5401056" cy="1752701"/>
          </a:xfrm>
          <a:prstGeom prst="rect">
            <a:avLst/>
          </a:prstGeom>
          <a:solidFill>
            <a:srgbClr val="F7F5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::TC[T5|furniture]"/>
          <p:cNvSpPr/>
          <p:nvPr/>
        </p:nvSpPr>
        <p:spPr>
          <a:xfrm>
            <a:off x="612648" y="1600200"/>
            <a:ext cx="5401056" cy="45720"/>
          </a:xfrm>
          <a:prstGeom prst="rect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::TC[T3|neutral]"/>
          <p:cNvSpPr txBox="1"/>
          <p:nvPr/>
        </p:nvSpPr>
        <p:spPr>
          <a:xfrm>
            <a:off x="749808" y="1728216"/>
            <a:ext cx="5126736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1">
                <a:solidFill>
                  <a:srgbClr val="221E19"/>
                </a:solidFill>
                <a:latin typeface="DM Sans"/>
              </a:rPr>
              <a:t>Who does the work</a:t>
            </a:r>
          </a:p>
        </p:txBody>
      </p:sp>
      <p:sp>
        <p:nvSpPr>
          <p:cNvPr id="7" name="TextBox 6::TC[T4|neutral]"/>
          <p:cNvSpPr txBox="1"/>
          <p:nvPr/>
        </p:nvSpPr>
        <p:spPr>
          <a:xfrm>
            <a:off x="749808" y="2075688"/>
            <a:ext cx="5126736" cy="1185773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[REPLACE BEFORE SENDING - your name], former Engagement Manager at a top-tier strategy firm, now independent. 1 senior, 0 handovers between the model and your Committee on 21 August.</a:t>
            </a:r>
          </a:p>
        </p:txBody>
      </p:sp>
      <p:sp>
        <p:nvSpPr>
          <p:cNvPr id="8" name="Rectangle 7::TC[T5|furniture]"/>
          <p:cNvSpPr/>
          <p:nvPr/>
        </p:nvSpPr>
        <p:spPr>
          <a:xfrm>
            <a:off x="6178296" y="1600200"/>
            <a:ext cx="5401056" cy="1752701"/>
          </a:xfrm>
          <a:prstGeom prst="rect">
            <a:avLst/>
          </a:prstGeom>
          <a:solidFill>
            <a:srgbClr val="F7F5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::TC[T5|furniture]"/>
          <p:cNvSpPr/>
          <p:nvPr/>
        </p:nvSpPr>
        <p:spPr>
          <a:xfrm>
            <a:off x="6178296" y="1600200"/>
            <a:ext cx="5401056" cy="45720"/>
          </a:xfrm>
          <a:prstGeom prst="rect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::TC[T3|neutral]"/>
          <p:cNvSpPr txBox="1"/>
          <p:nvPr/>
        </p:nvSpPr>
        <p:spPr>
          <a:xfrm>
            <a:off x="6315456" y="1728216"/>
            <a:ext cx="5126736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1">
                <a:solidFill>
                  <a:srgbClr val="221E19"/>
                </a:solidFill>
                <a:latin typeface="DM Sans"/>
              </a:rPr>
              <a:t>Why that matters on this timetable</a:t>
            </a:r>
          </a:p>
        </p:txBody>
      </p:sp>
      <p:sp>
        <p:nvSpPr>
          <p:cNvPr id="11" name="TextBox 10::TC[T4|neutral]"/>
          <p:cNvSpPr txBox="1"/>
          <p:nvPr/>
        </p:nvSpPr>
        <p:spPr>
          <a:xfrm>
            <a:off x="6315456" y="2075688"/>
            <a:ext cx="5126736" cy="1185773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14 working days leave no room for a handover between an analyst who found the pattern and a partner who explains it. Senior-only delivery is a schedule decision as much as a quality one.</a:t>
            </a:r>
          </a:p>
        </p:txBody>
      </p:sp>
      <p:sp>
        <p:nvSpPr>
          <p:cNvPr id="12" name="Rectangle 11::TC[T5|furniture]"/>
          <p:cNvSpPr/>
          <p:nvPr/>
        </p:nvSpPr>
        <p:spPr>
          <a:xfrm>
            <a:off x="612648" y="3517493"/>
            <a:ext cx="5401056" cy="1752701"/>
          </a:xfrm>
          <a:prstGeom prst="rect">
            <a:avLst/>
          </a:prstGeom>
          <a:solidFill>
            <a:srgbClr val="F7F5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::TC[T5|furniture]"/>
          <p:cNvSpPr/>
          <p:nvPr/>
        </p:nvSpPr>
        <p:spPr>
          <a:xfrm>
            <a:off x="612648" y="3517493"/>
            <a:ext cx="5401056" cy="45720"/>
          </a:xfrm>
          <a:prstGeom prst="rect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::TC[T3|neutral]"/>
          <p:cNvSpPr txBox="1"/>
          <p:nvPr/>
        </p:nvSpPr>
        <p:spPr>
          <a:xfrm>
            <a:off x="749808" y="3645509"/>
            <a:ext cx="5126736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1">
                <a:solidFill>
                  <a:srgbClr val="221E19"/>
                </a:solidFill>
                <a:latin typeface="DM Sans"/>
              </a:rPr>
              <a:t>Relevant experience</a:t>
            </a:r>
          </a:p>
        </p:txBody>
      </p:sp>
      <p:sp>
        <p:nvSpPr>
          <p:cNvPr id="15" name="TextBox 14::TC[T4|neutral]"/>
          <p:cNvSpPr txBox="1"/>
          <p:nvPr/>
        </p:nvSpPr>
        <p:spPr>
          <a:xfrm>
            <a:off x="749808" y="3992981"/>
            <a:ext cx="5126736" cy="1185773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[REPLACE BEFORE SENDING - two or three comparable engagements with year and scope, for example a commercial due diligence on a multi-site healthcare roll-up. Anonymised references are accepted.]</a:t>
            </a:r>
          </a:p>
        </p:txBody>
      </p:sp>
      <p:sp>
        <p:nvSpPr>
          <p:cNvPr id="16" name="Rectangle 15::TC[T5|furniture]"/>
          <p:cNvSpPr/>
          <p:nvPr/>
        </p:nvSpPr>
        <p:spPr>
          <a:xfrm>
            <a:off x="6178296" y="3517493"/>
            <a:ext cx="5401056" cy="1752701"/>
          </a:xfrm>
          <a:prstGeom prst="rect">
            <a:avLst/>
          </a:prstGeom>
          <a:solidFill>
            <a:srgbClr val="F7F5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::TC[T5|furniture]"/>
          <p:cNvSpPr/>
          <p:nvPr/>
        </p:nvSpPr>
        <p:spPr>
          <a:xfrm>
            <a:off x="6178296" y="3517493"/>
            <a:ext cx="5401056" cy="45720"/>
          </a:xfrm>
          <a:prstGeom prst="rect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::TC[T3|neutral]"/>
          <p:cNvSpPr txBox="1"/>
          <p:nvPr/>
        </p:nvSpPr>
        <p:spPr>
          <a:xfrm>
            <a:off x="6315456" y="3645509"/>
            <a:ext cx="5126736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1">
                <a:solidFill>
                  <a:srgbClr val="221E19"/>
                </a:solidFill>
                <a:latin typeface="DM Sans"/>
              </a:rPr>
              <a:t>What you are not buying</a:t>
            </a:r>
          </a:p>
        </p:txBody>
      </p:sp>
      <p:sp>
        <p:nvSpPr>
          <p:cNvPr id="19" name="TextBox 18::TC[T4|neutral]"/>
          <p:cNvSpPr txBox="1"/>
          <p:nvPr/>
        </p:nvSpPr>
        <p:spPr>
          <a:xfrm>
            <a:off x="6315456" y="3992981"/>
            <a:ext cx="5126736" cy="1185773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No bench, no standing research team, no proprietary owner panel. That is the concentration risk you take, and this proposal does not pretend to cover it: 36 interviews is what one senior can recruit and run in 14 days.</a:t>
            </a:r>
          </a:p>
        </p:txBody>
      </p:sp>
      <p:sp>
        <p:nvSpPr>
          <p:cNvPr id="20" name="Rectangle 19::TC[T5|furniture]"/>
          <p:cNvSpPr/>
          <p:nvPr/>
        </p:nvSpPr>
        <p:spPr>
          <a:xfrm>
            <a:off x="612648" y="5504688"/>
            <a:ext cx="45720" cy="484632"/>
          </a:xfrm>
          <a:prstGeom prst="rect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::TC[T3|neutral]"/>
          <p:cNvSpPr txBox="1"/>
          <p:nvPr/>
        </p:nvSpPr>
        <p:spPr>
          <a:xfrm>
            <a:off x="768096" y="5504688"/>
            <a:ext cx="10810951" cy="484632"/>
          </a:xfrm>
          <a:prstGeom prst="rect">
            <a:avLst/>
          </a:prstGeom>
          <a:noFill/>
        </p:spPr>
        <p:txBody>
          <a:bodyPr wrap="square" anchor="b" lIns="25400" rIns="25400" tIns="12700" bIns="12700">
            <a:noAutofit/>
          </a:bodyPr>
          <a:lstStyle/>
          <a:p>
            <a:pPr algn="l">
              <a:buNone/>
            </a:pPr>
            <a:r>
              <a:rPr sz="1300" b="1">
                <a:solidFill>
                  <a:srgbClr val="221E19"/>
                </a:solidFill>
                <a:latin typeface="DM Sans"/>
              </a:rPr>
              <a:t>→  Senior-only delivery is what makes 14 working days feasible. It is also the concentration risk you take, and we do not pretend otherwise</a:t>
            </a:r>
          </a:p>
        </p:txBody>
      </p:sp>
      <p:sp>
        <p:nvSpPr>
          <p:cNvPr id="22" name="TextBox 21::TC[T5|neutral]"/>
          <p:cNvSpPr txBox="1"/>
          <p:nvPr/>
        </p:nvSpPr>
        <p:spPr>
          <a:xfrm>
            <a:off x="612648" y="6108192"/>
            <a:ext cx="10966704" cy="219456"/>
          </a:xfrm>
          <a:prstGeom prst="rect">
            <a:avLst/>
          </a:prstGeom>
          <a:noFill/>
        </p:spPr>
        <p:txBody>
          <a:bodyPr wrap="none" anchor="t" lIns="25400" rIns="25400" tIns="12700" bIns="12700">
            <a:noAutofit/>
          </a:bodyPr>
          <a:lstStyle/>
          <a:p>
            <a:pPr algn="l">
              <a:buNone/>
            </a:pPr>
            <a:r>
              <a:rPr sz="950" b="0">
                <a:solidFill>
                  <a:srgbClr val="625E5A"/>
                </a:solidFill>
                <a:latin typeface="JetBrains Mono"/>
              </a:rPr>
              <a:t>Team as proposed for Project Paws. Client references available on request.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 name="TCZONE[0.670,2.070,6.992,3.790]">
    <p:spTree>
      <p:nvGrpSpPr>
        <p:cNvPr id="1" name=""/>
        <p:cNvGrpSpPr/>
        <p:nvPr/>
      </p:nvGrpSpPr>
      <p:grpSpPr/>
      <p:sp>
        <p:nvSpPr>
          <p:cNvPr id="2" name="Title 1::TC[T2|neutral]"/>
          <p:cNvSpPr>
            <a:spLocks noGrp="1"/>
          </p:cNvSpPr>
          <p:nvPr>
            <p:ph type="title"/>
          </p:nvPr>
        </p:nvSpPr>
        <p:spPr>
          <a:xfrm>
            <a:off x="612648" y="530352"/>
            <a:ext cx="10963656" cy="694944"/>
          </a:xfrm>
        </p:spPr>
        <p:txBody>
          <a:bodyPr anchor="b"/>
          <a:lstStyle/>
          <a:p>
            <a:pPr algn="l">
              <a:buNone/>
            </a:pPr>
            <a:r>
              <a:rPr sz="2200" b="0">
                <a:solidFill>
                  <a:srgbClr val="221E19"/>
                </a:solidFill>
                <a:latin typeface="Instrument Serif"/>
              </a:rPr>
              <a:t>$75,000 fixed — 14 days of senior time and 36 interviews run personally, $58,000 if owner access is refused</a:t>
            </a:r>
          </a:p>
        </p:txBody>
      </p:sp>
      <p:sp>
        <p:nvSpPr>
          <p:cNvPr id="3" name="TextBox 2::TC[T1|neutral]"/>
          <p:cNvSpPr txBox="1"/>
          <p:nvPr/>
        </p:nvSpPr>
        <p:spPr>
          <a:xfrm>
            <a:off x="612648" y="274320"/>
            <a:ext cx="10963656" cy="219456"/>
          </a:xfrm>
          <a:prstGeom prst="rect">
            <a:avLst/>
          </a:prstGeom>
          <a:noFill/>
        </p:spPr>
        <p:txBody>
          <a:bodyPr wrap="none" anchor="t" lIns="25400" rIns="25400" tIns="12700" bIns="12700">
            <a:noAutofit/>
          </a:bodyPr>
          <a:lstStyle/>
          <a:p>
            <a:pPr algn="l">
              <a:buNone/>
            </a:pPr>
            <a:r>
              <a:rPr sz="1050" b="1">
                <a:solidFill>
                  <a:srgbClr val="625E5A"/>
                </a:solidFill>
                <a:latin typeface="JetBrains Mono"/>
              </a:rPr>
              <a:t>TERMS — FEES</a:t>
            </a:r>
          </a:p>
        </p:txBody>
      </p:sp>
      <p:sp>
        <p:nvSpPr>
          <p:cNvPr id="4" name="TextBox 3::TC[T3|neutral]"/>
          <p:cNvSpPr txBox="1"/>
          <p:nvPr/>
        </p:nvSpPr>
        <p:spPr>
          <a:xfrm>
            <a:off x="612648" y="1600200"/>
            <a:ext cx="6393484" cy="237744"/>
          </a:xfrm>
          <a:prstGeom prst="rect">
            <a:avLst/>
          </a:prstGeom>
          <a:noFill/>
        </p:spPr>
        <p:txBody>
          <a:bodyPr wrap="non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1">
                <a:solidFill>
                  <a:srgbClr val="221E19"/>
                </a:solidFill>
                <a:latin typeface="DM Sans"/>
              </a:rPr>
              <a:t>FEES AND TERMS — PROJECT PAWS, AUGUST 2026</a:t>
            </a:r>
          </a:p>
        </p:txBody>
      </p:sp>
      <p:sp>
        <p:nvSpPr>
          <p:cNvPr id="5" name="Rectangle 4"/>
          <p:cNvSpPr/>
          <p:nvPr/>
        </p:nvSpPr>
        <p:spPr>
          <a:xfrm>
            <a:off x="964289" y="2707218"/>
            <a:ext cx="1336238" cy="1940722"/>
          </a:xfrm>
          <a:prstGeom prst="rect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964289" y="2707218"/>
            <a:ext cx="1336238" cy="34655"/>
          </a:xfrm>
          <a:prstGeom prst="rect">
            <a:avLst/>
          </a:prstGeom>
          <a:solidFill>
            <a:srgbClr val="221E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::TC[ANCHOR]"/>
          <p:cNvSpPr txBox="1"/>
          <p:nvPr/>
        </p:nvSpPr>
        <p:spPr>
          <a:xfrm>
            <a:off x="1041011" y="2863169"/>
            <a:ext cx="1182794" cy="502508"/>
          </a:xfrm>
          <a:prstGeom prst="rect">
            <a:avLst/>
          </a:prstGeom>
          <a:noFill/>
        </p:spPr>
        <p:txBody>
          <a:bodyPr wrap="none" anchor="ctr" lIns="25400" rIns="25400" tIns="12700" bIns="12700">
            <a:noAutofit/>
          </a:bodyPr>
          <a:lstStyle/>
          <a:p>
            <a:pPr algn="l">
              <a:buNone/>
            </a:pPr>
            <a:r>
              <a:rPr sz="1850" b="1">
                <a:solidFill>
                  <a:srgbClr val="FFFFFF"/>
                </a:solidFill>
                <a:latin typeface="DM Sans"/>
              </a:rPr>
              <a:t>$75,000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41011" y="3417661"/>
            <a:ext cx="1182794" cy="207934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050" b="1">
                <a:solidFill>
                  <a:srgbClr val="FFFFFF"/>
                </a:solidFill>
                <a:latin typeface="DM Sans"/>
              </a:rPr>
              <a:t>FIXED FEE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41011" y="3649855"/>
            <a:ext cx="1182794" cy="953033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950" b="0">
                <a:solidFill>
                  <a:srgbClr val="F7F5F2"/>
                </a:solidFill>
                <a:latin typeface="DM Sans"/>
              </a:rPr>
              <a:t>Expenses included</a:t>
            </a:r>
          </a:p>
        </p:txBody>
      </p:sp>
      <p:sp>
        <p:nvSpPr>
          <p:cNvPr id="10" name="Rectangle 9"/>
          <p:cNvSpPr/>
          <p:nvPr/>
        </p:nvSpPr>
        <p:spPr>
          <a:xfrm>
            <a:off x="2415610" y="2707218"/>
            <a:ext cx="1336238" cy="1940722"/>
          </a:xfrm>
          <a:prstGeom prst="rect">
            <a:avLst/>
          </a:prstGeom>
          <a:solidFill>
            <a:srgbClr val="EDE7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2415610" y="2707218"/>
            <a:ext cx="1336238" cy="34655"/>
          </a:xfrm>
          <a:prstGeom prst="rect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::TC[ANCHOR]"/>
          <p:cNvSpPr txBox="1"/>
          <p:nvPr/>
        </p:nvSpPr>
        <p:spPr>
          <a:xfrm>
            <a:off x="2492332" y="2863169"/>
            <a:ext cx="1182794" cy="502508"/>
          </a:xfrm>
          <a:prstGeom prst="rect">
            <a:avLst/>
          </a:prstGeom>
          <a:noFill/>
        </p:spPr>
        <p:txBody>
          <a:bodyPr wrap="none" anchor="ctr" lIns="25400" rIns="25400" tIns="12700" bIns="12700">
            <a:noAutofit/>
          </a:bodyPr>
          <a:lstStyle/>
          <a:p>
            <a:pPr algn="l">
              <a:buNone/>
            </a:pPr>
            <a:r>
              <a:rPr sz="3400" b="1">
                <a:solidFill>
                  <a:srgbClr val="221E19"/>
                </a:solidFill>
                <a:latin typeface="DM Sans"/>
              </a:rPr>
              <a:t>36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492332" y="3417661"/>
            <a:ext cx="1182794" cy="207934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050" b="1">
                <a:solidFill>
                  <a:srgbClr val="221E19"/>
                </a:solidFill>
                <a:latin typeface="DM Sans"/>
              </a:rPr>
              <a:t>INTERVIEWS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492332" y="3649855"/>
            <a:ext cx="1182794" cy="953033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950" b="0">
                <a:solidFill>
                  <a:srgbClr val="4E4B47"/>
                </a:solidFill>
                <a:latin typeface="DM Sans"/>
              </a:rPr>
              <a:t>30 owners, 6 ex-vets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866931" y="2707218"/>
            <a:ext cx="1336238" cy="1940722"/>
          </a:xfrm>
          <a:prstGeom prst="rect">
            <a:avLst/>
          </a:prstGeom>
          <a:solidFill>
            <a:srgbClr val="EDE7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3866931" y="2707218"/>
            <a:ext cx="1336238" cy="34655"/>
          </a:xfrm>
          <a:prstGeom prst="rect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::TC[ANCHOR]"/>
          <p:cNvSpPr txBox="1"/>
          <p:nvPr/>
        </p:nvSpPr>
        <p:spPr>
          <a:xfrm>
            <a:off x="3943653" y="2863169"/>
            <a:ext cx="1182794" cy="502508"/>
          </a:xfrm>
          <a:prstGeom prst="rect">
            <a:avLst/>
          </a:prstGeom>
          <a:noFill/>
        </p:spPr>
        <p:txBody>
          <a:bodyPr wrap="none" anchor="ctr" lIns="25400" rIns="25400" tIns="12700" bIns="12700">
            <a:noAutofit/>
          </a:bodyPr>
          <a:lstStyle/>
          <a:p>
            <a:pPr algn="l">
              <a:buNone/>
            </a:pPr>
            <a:r>
              <a:rPr sz="3400" b="1">
                <a:solidFill>
                  <a:srgbClr val="221E19"/>
                </a:solidFill>
                <a:latin typeface="DM Sans"/>
              </a:rPr>
              <a:t>14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943653" y="3417661"/>
            <a:ext cx="1182794" cy="207934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050" b="1">
                <a:solidFill>
                  <a:srgbClr val="221E19"/>
                </a:solidFill>
                <a:latin typeface="DM Sans"/>
              </a:rPr>
              <a:t>DAYS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943653" y="3649855"/>
            <a:ext cx="1182794" cy="953033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950" b="0">
                <a:solidFill>
                  <a:srgbClr val="4E4B47"/>
                </a:solidFill>
                <a:latin typeface="DM Sans"/>
              </a:rPr>
              <a:t>3-20 Aug, senior only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318252" y="2707218"/>
            <a:ext cx="1336238" cy="1940722"/>
          </a:xfrm>
          <a:prstGeom prst="rect">
            <a:avLst/>
          </a:prstGeom>
          <a:solidFill>
            <a:srgbClr val="EDE7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5318252" y="2707218"/>
            <a:ext cx="1336238" cy="34655"/>
          </a:xfrm>
          <a:prstGeom prst="rect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::TC[ANCHOR]"/>
          <p:cNvSpPr txBox="1"/>
          <p:nvPr/>
        </p:nvSpPr>
        <p:spPr>
          <a:xfrm>
            <a:off x="5394974" y="2863169"/>
            <a:ext cx="1182794" cy="502508"/>
          </a:xfrm>
          <a:prstGeom prst="rect">
            <a:avLst/>
          </a:prstGeom>
          <a:noFill/>
        </p:spPr>
        <p:txBody>
          <a:bodyPr wrap="none" anchor="ctr" lIns="25400" rIns="25400" tIns="12700" bIns="12700">
            <a:noAutofit/>
          </a:bodyPr>
          <a:lstStyle/>
          <a:p>
            <a:pPr algn="l">
              <a:buNone/>
            </a:pPr>
            <a:r>
              <a:rPr sz="2450" b="1">
                <a:solidFill>
                  <a:srgbClr val="221E19"/>
                </a:solidFill>
                <a:latin typeface="DM Sans"/>
              </a:rPr>
              <a:t>50/50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394974" y="3417661"/>
            <a:ext cx="1182794" cy="207934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050" b="1">
                <a:solidFill>
                  <a:srgbClr val="221E19"/>
                </a:solidFill>
                <a:latin typeface="DM Sans"/>
              </a:rPr>
              <a:t>PAYMENT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394974" y="3649855"/>
            <a:ext cx="1182794" cy="953033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950" b="0">
                <a:solidFill>
                  <a:srgbClr val="4E4B47"/>
                </a:solidFill>
                <a:latin typeface="DM Sans"/>
              </a:rPr>
              <a:t>On start, on delivery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41011" y="4744977"/>
            <a:ext cx="5536757" cy="1691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950" b="0">
                <a:solidFill>
                  <a:srgbClr val="4E4B47"/>
                </a:solidFill>
                <a:latin typeface="DM Sans"/>
              </a:rPr>
              <a:t>Project Paws · 42 clinics · Investment Committee 21 August 2026</a:t>
            </a:r>
          </a:p>
        </p:txBody>
      </p:sp>
      <p:sp>
        <p:nvSpPr>
          <p:cNvPr id="26" name="Rectangle 25::TC[T5|furniture]"/>
          <p:cNvSpPr/>
          <p:nvPr/>
        </p:nvSpPr>
        <p:spPr>
          <a:xfrm>
            <a:off x="612648" y="5504688"/>
            <a:ext cx="45720" cy="484632"/>
          </a:xfrm>
          <a:prstGeom prst="rect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::TC[T3|narrative_accent#g1]"/>
          <p:cNvSpPr txBox="1"/>
          <p:nvPr/>
        </p:nvSpPr>
        <p:spPr>
          <a:xfrm>
            <a:off x="768096" y="5504688"/>
            <a:ext cx="6238036" cy="484632"/>
          </a:xfrm>
          <a:prstGeom prst="rect">
            <a:avLst/>
          </a:prstGeom>
          <a:noFill/>
        </p:spPr>
        <p:txBody>
          <a:bodyPr wrap="square" anchor="b" lIns="25400" rIns="25400" tIns="12700" bIns="12700">
            <a:noAutofit/>
          </a:bodyPr>
          <a:lstStyle/>
          <a:p>
            <a:pPr algn="l">
              <a:buNone/>
            </a:pPr>
            <a:r>
              <a:rPr sz="1300" b="1">
                <a:solidFill>
                  <a:srgbClr val="221E19"/>
                </a:solidFill>
                <a:latin typeface="DM Sans"/>
              </a:rPr>
              <a:t>→  The constraint is recruiting 30 owners, not calling them — below 30 we say so the day it is clear</a:t>
            </a:r>
          </a:p>
        </p:txBody>
      </p:sp>
      <p:sp>
        <p:nvSpPr>
          <p:cNvPr id="28" name="Rectangle 27::TC[T5|furniture]"/>
          <p:cNvSpPr/>
          <p:nvPr/>
        </p:nvSpPr>
        <p:spPr>
          <a:xfrm>
            <a:off x="7189012" y="1600200"/>
            <a:ext cx="4390034" cy="2148840"/>
          </a:xfrm>
          <a:prstGeom prst="rect">
            <a:avLst/>
          </a:prstGeom>
          <a:solidFill>
            <a:srgbClr val="F7F5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ectangle 28::TC[T5|furniture]"/>
          <p:cNvSpPr/>
          <p:nvPr/>
        </p:nvSpPr>
        <p:spPr>
          <a:xfrm>
            <a:off x="7189012" y="1600200"/>
            <a:ext cx="4390034" cy="41148"/>
          </a:xfrm>
          <a:prstGeom prst="rect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::TC[T3|neutral]"/>
          <p:cNvSpPr txBox="1"/>
          <p:nvPr/>
        </p:nvSpPr>
        <p:spPr>
          <a:xfrm>
            <a:off x="7335316" y="1719072"/>
            <a:ext cx="4097426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1">
                <a:solidFill>
                  <a:srgbClr val="221E19"/>
                </a:solidFill>
                <a:latin typeface="DM Sans"/>
              </a:rPr>
              <a:t>WHAT THE FEE COVERS</a:t>
            </a:r>
          </a:p>
        </p:txBody>
      </p:sp>
      <p:sp>
        <p:nvSpPr>
          <p:cNvPr id="31" name="TextBox 30::TC[T4|neutral]"/>
          <p:cNvSpPr txBox="1"/>
          <p:nvPr/>
        </p:nvSpPr>
        <p:spPr>
          <a:xfrm>
            <a:off x="7335316" y="2075688"/>
            <a:ext cx="4097426" cy="420624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•  36 interviews run personally, the clinic-level model, a 20-25 page IC deck and the readout.</a:t>
            </a:r>
          </a:p>
        </p:txBody>
      </p:sp>
      <p:sp>
        <p:nvSpPr>
          <p:cNvPr id="32" name="TextBox 31::TC[T4|neutral]"/>
          <p:cNvSpPr txBox="1"/>
          <p:nvPr/>
        </p:nvSpPr>
        <p:spPr>
          <a:xfrm>
            <a:off x="7335316" y="2627376"/>
            <a:ext cx="4097426" cy="420624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•  $75,000 is 14 days of senior time at one rate, expenses included — the top of your range.</a:t>
            </a:r>
          </a:p>
        </p:txBody>
      </p:sp>
      <p:sp>
        <p:nvSpPr>
          <p:cNvPr id="33" name="TextBox 32::TC[T4|neutral]"/>
          <p:cNvSpPr txBox="1"/>
          <p:nvPr/>
        </p:nvSpPr>
        <p:spPr>
          <a:xfrm>
            <a:off x="7335316" y="3179064"/>
            <a:ext cx="4097426" cy="420624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•  No success fee, no contingent element. If owner access is refused: $58,000, data room only.</a:t>
            </a:r>
          </a:p>
        </p:txBody>
      </p:sp>
      <p:sp>
        <p:nvSpPr>
          <p:cNvPr id="34" name="Rectangle 33::TC[T5|furniture]"/>
          <p:cNvSpPr/>
          <p:nvPr/>
        </p:nvSpPr>
        <p:spPr>
          <a:xfrm>
            <a:off x="7189012" y="3931920"/>
            <a:ext cx="4390034" cy="2148840"/>
          </a:xfrm>
          <a:prstGeom prst="rect">
            <a:avLst/>
          </a:prstGeom>
          <a:solidFill>
            <a:srgbClr val="F7F5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ectangle 34::TC[T5|furniture]"/>
          <p:cNvSpPr/>
          <p:nvPr/>
        </p:nvSpPr>
        <p:spPr>
          <a:xfrm>
            <a:off x="7189012" y="3931920"/>
            <a:ext cx="4390034" cy="41148"/>
          </a:xfrm>
          <a:prstGeom prst="rect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::TC[T3|neutral]"/>
          <p:cNvSpPr txBox="1"/>
          <p:nvPr/>
        </p:nvSpPr>
        <p:spPr>
          <a:xfrm>
            <a:off x="7335316" y="4050792"/>
            <a:ext cx="4097426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1">
                <a:solidFill>
                  <a:srgbClr val="221E19"/>
                </a:solidFill>
                <a:latin typeface="DM Sans"/>
              </a:rPr>
              <a:t>TERMS</a:t>
            </a:r>
          </a:p>
        </p:txBody>
      </p:sp>
      <p:sp>
        <p:nvSpPr>
          <p:cNvPr id="37" name="TextBox 36::TC[T4|neutral]"/>
          <p:cNvSpPr txBox="1"/>
          <p:nvPr/>
        </p:nvSpPr>
        <p:spPr>
          <a:xfrm>
            <a:off x="7335316" y="4407408"/>
            <a:ext cx="4097426" cy="420624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•  Half on start, half on delivery of the IC pack. Valid 30 days from submission.</a:t>
            </a:r>
          </a:p>
        </p:txBody>
      </p:sp>
      <p:sp>
        <p:nvSpPr>
          <p:cNvPr id="38" name="TextBox 37::TC[T4|neutral]"/>
          <p:cNvSpPr txBox="1"/>
          <p:nvPr/>
        </p:nvSpPr>
        <p:spPr>
          <a:xfrm>
            <a:off x="7335316" y="4959096"/>
            <a:ext cx="4097426" cy="420624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•  Liability capped at fees paid. For Kestrel Ridge only, no third-party reliance.</a:t>
            </a:r>
          </a:p>
        </p:txBody>
      </p:sp>
      <p:sp>
        <p:nvSpPr>
          <p:cNvPr id="39" name="TextBox 38::TC[T4|neutral]"/>
          <p:cNvSpPr txBox="1"/>
          <p:nvPr/>
        </p:nvSpPr>
        <p:spPr>
          <a:xfrm>
            <a:off x="7335316" y="5510784"/>
            <a:ext cx="4097426" cy="420624"/>
          </a:xfrm>
          <a:prstGeom prst="rect">
            <a:avLst/>
          </a:prstGeom>
          <a:noFill/>
        </p:spPr>
        <p:txBody>
          <a:bodyPr wrap="square" anchor="t" lIns="25400" rIns="25400" tIns="12700" bIns="12700">
            <a:noAutofit/>
          </a:bodyPr>
          <a:lstStyle/>
          <a:p>
            <a:pPr algn="l">
              <a:buNone/>
            </a:pPr>
            <a:r>
              <a:rPr sz="1100" b="0">
                <a:solidFill>
                  <a:srgbClr val="221E19"/>
                </a:solidFill>
                <a:latin typeface="DM Sans"/>
              </a:rPr>
              <a:t>•  Mutual confidentiality, IP on payment. No engagement with the seller, target or a bidder.</a:t>
            </a:r>
          </a:p>
        </p:txBody>
      </p:sp>
      <p:sp>
        <p:nvSpPr>
          <p:cNvPr id="40" name="TextBox 39::TC[T5|neutral]"/>
          <p:cNvSpPr txBox="1"/>
          <p:nvPr/>
        </p:nvSpPr>
        <p:spPr>
          <a:xfrm>
            <a:off x="612648" y="6108192"/>
            <a:ext cx="10966704" cy="219456"/>
          </a:xfrm>
          <a:prstGeom prst="rect">
            <a:avLst/>
          </a:prstGeom>
          <a:noFill/>
        </p:spPr>
        <p:txBody>
          <a:bodyPr wrap="none" anchor="t" lIns="25400" rIns="25400" tIns="12700" bIns="12700">
            <a:noAutofit/>
          </a:bodyPr>
          <a:lstStyle/>
          <a:p>
            <a:pPr algn="l">
              <a:buNone/>
            </a:pPr>
            <a:r>
              <a:rPr sz="950" b="0">
                <a:solidFill>
                  <a:srgbClr val="625E5A"/>
                </a:solidFill>
                <a:latin typeface="JetBrains Mono"/>
              </a:rPr>
              <a:t>Owner data held pseudonymised and encrypted, destroyed on completion apart from our working papers. Fees in USD.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 [1784174345852]">
  <a:themeElements>
    <a:clrScheme name="Office">
      <a:dk1>
        <a:srgbClr val="1A120D"/>
      </a:dk1>
      <a:lt1>
        <a:srgbClr val="F4EBE0"/>
      </a:lt1>
      <a:dk2>
        <a:srgbClr val="8A7865"/>
      </a:dk2>
      <a:lt2>
        <a:srgbClr val="EBE0D0"/>
      </a:lt2>
      <a:accent1>
        <a:srgbClr val="8C6A3F"/>
      </a:accent1>
      <a:accent2>
        <a:srgbClr val="2D8659"/>
      </a:accent2>
      <a:accent3>
        <a:srgbClr val="B3402F"/>
      </a:accent3>
      <a:accent4>
        <a:srgbClr val="5C4A3A"/>
      </a:accent4>
      <a:accent5>
        <a:srgbClr val="6E6B64"/>
      </a:accent5>
      <a:accent6>
        <a:srgbClr val="8A7865"/>
      </a:accent6>
      <a:hlink>
        <a:srgbClr val="467886"/>
      </a:hlink>
      <a:folHlink>
        <a:srgbClr val="96607D"/>
      </a:folHlink>
    </a:clrScheme>
    <a:fontScheme name="Office">
      <a:majorFont>
        <a:latin typeface="Instrument Serif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DM San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'1.0' encoding='UTF-8' standalone='yes'?>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37646534-47AF-084B-8881-43A4F7870443}">
  <we:reference id="wa200010001" version="1.0.0.1" store="en-US" storeType="OMEX"/>
  <we:alternateReferences>
    <we:reference id="WA200010001" version="1.0.0.1" store="" storeType="OMEX"/>
  </we:alternateReferences>
  <we:properties>
    <we:property name="claude.fileId" value="&quot;6f129201-3a2d-4d0a-8e7e-d56daa04a2c2&quot;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714</TotalTime>
  <Words>83</Words>
  <Application>Microsoft Macintosh PowerPoint</Application>
  <PresentationFormat>Widescreen</PresentationFormat>
  <Paragraphs>13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DM Sans</vt:lpstr>
      <vt:lpstr>Instrument Serif</vt:lpstr>
      <vt:lpstr>JetBrains Mono</vt:lpstr>
      <vt:lpstr>Office Theme [1784174345852]</vt:lpstr>
      <vt:lpstr>Where to play, and who to target</vt:lpstr>
      <vt:lpstr>Market map &amp; sizing</vt:lpstr>
      <vt:lpstr>Four segments, two worth entering now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Jean-Christophe Lanoix</dc:creator>
  <cp:lastModifiedBy>Jean-Christophe Lanoix</cp:lastModifiedBy>
  <cp:revision>21</cp:revision>
  <dcterms:created xsi:type="dcterms:W3CDTF">2026-07-15T16:09:50Z</dcterms:created>
  <dcterms:modified xsi:type="dcterms:W3CDTF">2026-07-18T16:09:57Z</dcterms:modified>
</cp:coreProperties>
</file>